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pn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8.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media/image38.jpg" ContentType="image/jpeg"/>
  <Override PartName="/ppt/theme/theme2.xml" ContentType="application/vnd.openxmlformats-officedocument.theme+xml"/>
  <Override PartName="/ppt/theme/theme3.xml" ContentType="application/vnd.openxmlformats-officedocument.theme+xml"/>
  <Override PartName="/ppt/media/image4.jpg" ContentType="image/jpeg"/>
  <Override PartName="/ppt/media/image8.jpg" ContentType="image/jpeg"/>
  <Override PartName="/ppt/media/image10.jpg" ContentType="image/jpeg"/>
  <Override PartName="/ppt/media/image20.jpg" ContentType="image/jpeg"/>
  <Override PartName="/ppt/media/image44.jpg" ContentType="image/jpeg"/>
  <Override PartName="/ppt/media/image39.jpg" ContentType="image/jpeg"/>
  <Override PartName="/ppt/media/image31.jpg" ContentType="image/jpeg"/>
  <Override PartName="/ppt/media/image30.jpg" ContentType="image/jpeg"/>
  <Override PartName="/ppt/media/image7.jpg" ContentType="image/jpeg"/>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 id="2147483852" r:id="rId2"/>
  </p:sldMasterIdLst>
  <p:notesMasterIdLst>
    <p:notesMasterId r:id="rId53"/>
  </p:notesMasterIdLst>
  <p:sldIdLst>
    <p:sldId id="256" r:id="rId3"/>
    <p:sldId id="564" r:id="rId4"/>
    <p:sldId id="269" r:id="rId5"/>
    <p:sldId id="596" r:id="rId6"/>
    <p:sldId id="598" r:id="rId7"/>
    <p:sldId id="609" r:id="rId8"/>
    <p:sldId id="584" r:id="rId9"/>
    <p:sldId id="604" r:id="rId10"/>
    <p:sldId id="603" r:id="rId11"/>
    <p:sldId id="602" r:id="rId12"/>
    <p:sldId id="622" r:id="rId13"/>
    <p:sldId id="561" r:id="rId14"/>
    <p:sldId id="261" r:id="rId15"/>
    <p:sldId id="448" r:id="rId16"/>
    <p:sldId id="467" r:id="rId17"/>
    <p:sldId id="280" r:id="rId18"/>
    <p:sldId id="585" r:id="rId19"/>
    <p:sldId id="590" r:id="rId20"/>
    <p:sldId id="613" r:id="rId21"/>
    <p:sldId id="614" r:id="rId22"/>
    <p:sldId id="615" r:id="rId23"/>
    <p:sldId id="617" r:id="rId24"/>
    <p:sldId id="610" r:id="rId25"/>
    <p:sldId id="566" r:id="rId26"/>
    <p:sldId id="567" r:id="rId27"/>
    <p:sldId id="568" r:id="rId28"/>
    <p:sldId id="623" r:id="rId29"/>
    <p:sldId id="619" r:id="rId30"/>
    <p:sldId id="606" r:id="rId31"/>
    <p:sldId id="607" r:id="rId32"/>
    <p:sldId id="569" r:id="rId33"/>
    <p:sldId id="578" r:id="rId34"/>
    <p:sldId id="621" r:id="rId35"/>
    <p:sldId id="583" r:id="rId36"/>
    <p:sldId id="620" r:id="rId37"/>
    <p:sldId id="589" r:id="rId38"/>
    <p:sldId id="611" r:id="rId39"/>
    <p:sldId id="571" r:id="rId40"/>
    <p:sldId id="533" r:id="rId41"/>
    <p:sldId id="595" r:id="rId42"/>
    <p:sldId id="573" r:id="rId43"/>
    <p:sldId id="587" r:id="rId44"/>
    <p:sldId id="594" r:id="rId45"/>
    <p:sldId id="592" r:id="rId46"/>
    <p:sldId id="575" r:id="rId47"/>
    <p:sldId id="612" r:id="rId48"/>
    <p:sldId id="593" r:id="rId49"/>
    <p:sldId id="581" r:id="rId50"/>
    <p:sldId id="258" r:id="rId51"/>
    <p:sldId id="574"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83618" autoAdjust="0"/>
  </p:normalViewPr>
  <p:slideViewPr>
    <p:cSldViewPr snapToGrid="0">
      <p:cViewPr varScale="1">
        <p:scale>
          <a:sx n="53" d="100"/>
          <a:sy n="53" d="100"/>
        </p:scale>
        <p:origin x="1052"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customXml" Target="../customXml/item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customXml" Target="../customXml/item2.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CC9135-3D3F-40B9-A323-A636C36214A7}" type="datetimeFigureOut">
              <a:rPr lang="nl-NL" smtClean="0"/>
              <a:t>29-11-2024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A55EB-F6ED-481F-B9B4-809B056C89BF}" type="slidenum">
              <a:rPr lang="nl-NL" smtClean="0"/>
              <a:t>‹nr.›</a:t>
            </a:fld>
            <a:endParaRPr lang="nl-NL"/>
          </a:p>
        </p:txBody>
      </p:sp>
    </p:spTree>
    <p:extLst>
      <p:ext uri="{BB962C8B-B14F-4D97-AF65-F5344CB8AC3E}">
        <p14:creationId xmlns:p14="http://schemas.microsoft.com/office/powerpoint/2010/main" val="3119722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89A55EB-F6ED-481F-B9B4-809B056C89BF}" type="slidenum">
              <a:rPr lang="nl-NL" smtClean="0"/>
              <a:t>1</a:t>
            </a:fld>
            <a:endParaRPr lang="nl-NL"/>
          </a:p>
        </p:txBody>
      </p:sp>
    </p:spTree>
    <p:extLst>
      <p:ext uri="{BB962C8B-B14F-4D97-AF65-F5344CB8AC3E}">
        <p14:creationId xmlns:p14="http://schemas.microsoft.com/office/powerpoint/2010/main" val="1110547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Eerste </a:t>
            </a:r>
          </a:p>
        </p:txBody>
      </p:sp>
      <p:sp>
        <p:nvSpPr>
          <p:cNvPr id="4" name="Tijdelijke aanduiding voor dianummer 3"/>
          <p:cNvSpPr>
            <a:spLocks noGrp="1"/>
          </p:cNvSpPr>
          <p:nvPr>
            <p:ph type="sldNum" sz="quarter" idx="5"/>
          </p:nvPr>
        </p:nvSpPr>
        <p:spPr/>
        <p:txBody>
          <a:bodyPr/>
          <a:lstStyle/>
          <a:p>
            <a:fld id="{A89A55EB-F6ED-481F-B9B4-809B056C89BF}" type="slidenum">
              <a:rPr lang="nl-NL" smtClean="0"/>
              <a:t>38</a:t>
            </a:fld>
            <a:endParaRPr lang="nl-NL"/>
          </a:p>
        </p:txBody>
      </p:sp>
    </p:spTree>
    <p:extLst>
      <p:ext uri="{BB962C8B-B14F-4D97-AF65-F5344CB8AC3E}">
        <p14:creationId xmlns:p14="http://schemas.microsoft.com/office/powerpoint/2010/main" val="268715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https://www.researchgate.net/publication/321679450_Grote_variatie_in_samenstelling_cannabisolie_noopt_tot_regels</a:t>
            </a:r>
          </a:p>
          <a:p>
            <a:endParaRPr lang="nl-NL" dirty="0"/>
          </a:p>
          <a:p>
            <a:r>
              <a:rPr lang="nl-NL" dirty="0"/>
              <a:t>Eerste keurmerk CBD: https://www.mediwietsite.nl/can-presenteert-eerste-europese-cbd-keurmerk/  werd niets meer mee gedaan</a:t>
            </a:r>
          </a:p>
        </p:txBody>
      </p:sp>
      <p:sp>
        <p:nvSpPr>
          <p:cNvPr id="4" name="Tijdelijke aanduiding voor dianummer 3"/>
          <p:cNvSpPr>
            <a:spLocks noGrp="1"/>
          </p:cNvSpPr>
          <p:nvPr>
            <p:ph type="sldNum" sz="quarter" idx="5"/>
          </p:nvPr>
        </p:nvSpPr>
        <p:spPr/>
        <p:txBody>
          <a:bodyPr/>
          <a:lstStyle/>
          <a:p>
            <a:fld id="{A89A55EB-F6ED-481F-B9B4-809B056C89BF}" type="slidenum">
              <a:rPr lang="nl-NL" smtClean="0"/>
              <a:t>41</a:t>
            </a:fld>
            <a:endParaRPr lang="nl-NL"/>
          </a:p>
        </p:txBody>
      </p:sp>
    </p:spTree>
    <p:extLst>
      <p:ext uri="{BB962C8B-B14F-4D97-AF65-F5344CB8AC3E}">
        <p14:creationId xmlns:p14="http://schemas.microsoft.com/office/powerpoint/2010/main" val="3766190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Dustin</a:t>
            </a:r>
            <a:r>
              <a:rPr lang="nl-NL" dirty="0"/>
              <a:t> </a:t>
            </a:r>
            <a:r>
              <a:rPr lang="nl-NL" dirty="0" err="1"/>
              <a:t>Sulak</a:t>
            </a:r>
            <a:r>
              <a:rPr lang="nl-NL" dirty="0"/>
              <a:t>!</a:t>
            </a:r>
          </a:p>
        </p:txBody>
      </p:sp>
      <p:sp>
        <p:nvSpPr>
          <p:cNvPr id="4" name="Tijdelijke aanduiding voor dianummer 3"/>
          <p:cNvSpPr>
            <a:spLocks noGrp="1"/>
          </p:cNvSpPr>
          <p:nvPr>
            <p:ph type="sldNum" sz="quarter" idx="5"/>
          </p:nvPr>
        </p:nvSpPr>
        <p:spPr/>
        <p:txBody>
          <a:bodyPr/>
          <a:lstStyle/>
          <a:p>
            <a:fld id="{A89A55EB-F6ED-481F-B9B4-809B056C89BF}" type="slidenum">
              <a:rPr lang="nl-NL" smtClean="0"/>
              <a:t>47</a:t>
            </a:fld>
            <a:endParaRPr lang="nl-NL"/>
          </a:p>
        </p:txBody>
      </p:sp>
    </p:spTree>
    <p:extLst>
      <p:ext uri="{BB962C8B-B14F-4D97-AF65-F5344CB8AC3E}">
        <p14:creationId xmlns:p14="http://schemas.microsoft.com/office/powerpoint/2010/main" val="3389317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arts is het belangrijk om met empathie en openheid het gesprek aan te gaan over het gebruik van cannabis of CBD. Een goede dialoog zorgt ervoor dat de patiënt zich gehoord voelt, maar ook dat de medische expertise van de arts volledig wordt benut om een veilige en effectieve behandeling te bieden. Door wetenschappelijk onderbouwd advies te combineren met het respecteren van de keuzevrijheid van de patiënt, kan een evenwichtige behandeling worden gevonden die past bij de unieke behoeften van de patiënt.</a:t>
            </a:r>
          </a:p>
        </p:txBody>
      </p:sp>
      <p:sp>
        <p:nvSpPr>
          <p:cNvPr id="4" name="Tijdelijke aanduiding voor dianummer 3"/>
          <p:cNvSpPr>
            <a:spLocks noGrp="1"/>
          </p:cNvSpPr>
          <p:nvPr>
            <p:ph type="sldNum" sz="quarter" idx="5"/>
          </p:nvPr>
        </p:nvSpPr>
        <p:spPr/>
        <p:txBody>
          <a:bodyPr/>
          <a:lstStyle/>
          <a:p>
            <a:fld id="{A89A55EB-F6ED-481F-B9B4-809B056C89BF}" type="slidenum">
              <a:rPr lang="nl-NL" smtClean="0"/>
              <a:t>48</a:t>
            </a:fld>
            <a:endParaRPr lang="nl-NL"/>
          </a:p>
        </p:txBody>
      </p:sp>
    </p:spTree>
    <p:extLst>
      <p:ext uri="{BB962C8B-B14F-4D97-AF65-F5344CB8AC3E}">
        <p14:creationId xmlns:p14="http://schemas.microsoft.com/office/powerpoint/2010/main" val="770626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2F41C-6021-B320-0014-FC4EAD2AB78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67F99BF-6F76-9255-9D0F-A1CBA1DFE5D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C285E30-E53F-465E-4E46-6F6C2DA69775}"/>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4B56FA37-8E00-FBFF-8963-DA950169BBC1}"/>
              </a:ext>
            </a:extLst>
          </p:cNvPr>
          <p:cNvSpPr>
            <a:spLocks noGrp="1"/>
          </p:cNvSpPr>
          <p:nvPr>
            <p:ph type="sldNum" sz="quarter" idx="5"/>
          </p:nvPr>
        </p:nvSpPr>
        <p:spPr/>
        <p:txBody>
          <a:bodyPr/>
          <a:lstStyle/>
          <a:p>
            <a:fld id="{A89A55EB-F6ED-481F-B9B4-809B056C89BF}" type="slidenum">
              <a:rPr lang="nl-NL" smtClean="0"/>
              <a:t>50</a:t>
            </a:fld>
            <a:endParaRPr lang="nl-NL"/>
          </a:p>
        </p:txBody>
      </p:sp>
    </p:spTree>
    <p:extLst>
      <p:ext uri="{BB962C8B-B14F-4D97-AF65-F5344CB8AC3E}">
        <p14:creationId xmlns:p14="http://schemas.microsoft.com/office/powerpoint/2010/main" val="34171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Het </a:t>
            </a:r>
            <a:r>
              <a:rPr lang="nl-NL" b="1" dirty="0"/>
              <a:t>Nederlands Huisartsen Genootschap (NHG)</a:t>
            </a:r>
            <a:r>
              <a:rPr lang="nl-NL" dirty="0"/>
              <a:t> heeft een terughoudend standpunt ingenomen ten aanzien van het gebruik van medicinale cannabis. Volgens het NHG zijn er onvoldoende overtuigende bewijzen voor de effectiviteit van medicinale cannabis bij veel aandoeningen. In de huisartsenzorg wordt daarom in eerste instantie geadviseerd om conventionele, goed onderzochte pijnstillers te gebruiken, en cannabis wordt alleen overwogen wanneer reguliere behandelingen geen of onvoldoende effect hebben gehad.</a:t>
            </a:r>
          </a:p>
          <a:p>
            <a:endParaRPr lang="nl-NL" dirty="0"/>
          </a:p>
        </p:txBody>
      </p:sp>
      <p:sp>
        <p:nvSpPr>
          <p:cNvPr id="4" name="Tijdelijke aanduiding voor dianummer 3"/>
          <p:cNvSpPr>
            <a:spLocks noGrp="1"/>
          </p:cNvSpPr>
          <p:nvPr>
            <p:ph type="sldNum" sz="quarter" idx="5"/>
          </p:nvPr>
        </p:nvSpPr>
        <p:spPr/>
        <p:txBody>
          <a:bodyPr/>
          <a:lstStyle/>
          <a:p>
            <a:fld id="{A89A55EB-F6ED-481F-B9B4-809B056C89BF}" type="slidenum">
              <a:rPr lang="nl-NL" smtClean="0"/>
              <a:t>9</a:t>
            </a:fld>
            <a:endParaRPr lang="nl-NL"/>
          </a:p>
        </p:txBody>
      </p:sp>
    </p:spTree>
    <p:extLst>
      <p:ext uri="{BB962C8B-B14F-4D97-AF65-F5344CB8AC3E}">
        <p14:creationId xmlns:p14="http://schemas.microsoft.com/office/powerpoint/2010/main" val="3398782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https://www.cannabisbureau.nl/documenten/brochures/2018/11/27/medicinale-cannabis-informatiebrochure-voor-artsen-en-apothekers</a:t>
            </a:r>
          </a:p>
        </p:txBody>
      </p:sp>
      <p:sp>
        <p:nvSpPr>
          <p:cNvPr id="4" name="Tijdelijke aanduiding voor dianummer 3"/>
          <p:cNvSpPr>
            <a:spLocks noGrp="1"/>
          </p:cNvSpPr>
          <p:nvPr>
            <p:ph type="sldNum" sz="quarter" idx="5"/>
          </p:nvPr>
        </p:nvSpPr>
        <p:spPr/>
        <p:txBody>
          <a:bodyPr/>
          <a:lstStyle/>
          <a:p>
            <a:fld id="{A89A55EB-F6ED-481F-B9B4-809B056C89BF}" type="slidenum">
              <a:rPr lang="nl-NL" smtClean="0"/>
              <a:t>10</a:t>
            </a:fld>
            <a:endParaRPr lang="nl-NL"/>
          </a:p>
        </p:txBody>
      </p:sp>
    </p:spTree>
    <p:extLst>
      <p:ext uri="{BB962C8B-B14F-4D97-AF65-F5344CB8AC3E}">
        <p14:creationId xmlns:p14="http://schemas.microsoft.com/office/powerpoint/2010/main" val="734886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baseline="0" dirty="0"/>
              <a:t>Waaraan denken we als we een plaatje als dit zien? Coffeeshops? </a:t>
            </a:r>
            <a:endParaRPr lang="nl-NL" dirty="0"/>
          </a:p>
          <a:p>
            <a:r>
              <a:rPr lang="nl-NL" baseline="0" dirty="0"/>
              <a:t>Hippies? </a:t>
            </a:r>
            <a:r>
              <a:rPr lang="nl-NL" baseline="0" dirty="0" err="1"/>
              <a:t>Flower</a:t>
            </a:r>
            <a:r>
              <a:rPr lang="nl-NL" baseline="0" dirty="0"/>
              <a:t> power? Of een krachtig medicijn tegen epilepsie, artritis en zelfs kanker, … ? Wat we hier zien is de bloem van een vrouwelijke hennepplant. Je ziet duidelijk de bruine draden, hier zitten de harsklieren. Met name in deze harsklieren zijn stoffen gevonden die specifiek zijn aan cannabis: </a:t>
            </a:r>
            <a:r>
              <a:rPr lang="nl-NL" baseline="0" dirty="0" err="1"/>
              <a:t>cannabinoiden</a:t>
            </a:r>
            <a:r>
              <a:rPr lang="nl-NL" baseline="0" dirty="0"/>
              <a:t>. </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B32170-5B63-453E-9842-5C425CE2724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5879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89A55EB-F6ED-481F-B9B4-809B056C89BF}" type="slidenum">
              <a:rPr lang="nl-NL" smtClean="0"/>
              <a:t>17</a:t>
            </a:fld>
            <a:endParaRPr lang="nl-NL"/>
          </a:p>
        </p:txBody>
      </p:sp>
    </p:spTree>
    <p:extLst>
      <p:ext uri="{BB962C8B-B14F-4D97-AF65-F5344CB8AC3E}">
        <p14:creationId xmlns:p14="http://schemas.microsoft.com/office/powerpoint/2010/main" val="3137758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89A55EB-F6ED-481F-B9B4-809B056C89BF}" type="slidenum">
              <a:rPr lang="nl-NL" smtClean="0"/>
              <a:t>21</a:t>
            </a:fld>
            <a:endParaRPr lang="nl-NL"/>
          </a:p>
        </p:txBody>
      </p:sp>
    </p:spTree>
    <p:extLst>
      <p:ext uri="{BB962C8B-B14F-4D97-AF65-F5344CB8AC3E}">
        <p14:creationId xmlns:p14="http://schemas.microsoft.com/office/powerpoint/2010/main" val="2590763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 zijn verschillende meta analyses gedaan(dit zijn statistische analyses die de resultaten van meerdere studies vergelijken) met data van het gebruik van cannabis of </a:t>
            </a:r>
            <a:r>
              <a:rPr lang="nl-NL" dirty="0" err="1"/>
              <a:t>cannabinoiden</a:t>
            </a:r>
            <a:r>
              <a:rPr lang="nl-NL" dirty="0"/>
              <a:t> bij chronische pijn. Veel, maar niet allemaal, toonden een duidelijk voordeel aan.</a:t>
            </a:r>
          </a:p>
        </p:txBody>
      </p:sp>
      <p:sp>
        <p:nvSpPr>
          <p:cNvPr id="4" name="Tijdelijke aanduiding voor dianummer 3"/>
          <p:cNvSpPr>
            <a:spLocks noGrp="1"/>
          </p:cNvSpPr>
          <p:nvPr>
            <p:ph type="sldNum" sz="quarter" idx="5"/>
          </p:nvPr>
        </p:nvSpPr>
        <p:spPr/>
        <p:txBody>
          <a:bodyPr/>
          <a:lstStyle/>
          <a:p>
            <a:fld id="{A89A55EB-F6ED-481F-B9B4-809B056C89BF}" type="slidenum">
              <a:rPr lang="nl-NL" smtClean="0"/>
              <a:t>31</a:t>
            </a:fld>
            <a:endParaRPr lang="nl-NL"/>
          </a:p>
        </p:txBody>
      </p:sp>
    </p:spTree>
    <p:extLst>
      <p:ext uri="{BB962C8B-B14F-4D97-AF65-F5344CB8AC3E}">
        <p14:creationId xmlns:p14="http://schemas.microsoft.com/office/powerpoint/2010/main" val="2699765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Vergeleken met chronische pijn is het minder waarschijnlijk dat acute pijn reageert op cannabis en wordt het waarschijnlijker verergerd. Elf gerandomiseerde gecontroleerde onderzoeken naar cannabinoïden voor experimenteel geïnduceerde of acute postoperatieve pijn bij 238 deelnemers lieten geen of zwakke pijnstillende effecten zien van verschillende </a:t>
            </a:r>
            <a:r>
              <a:rPr lang="nl-NL" dirty="0" err="1"/>
              <a:t>cannabinoïdedoseringen</a:t>
            </a:r>
            <a:r>
              <a:rPr lang="nl-NL" dirty="0"/>
              <a:t> en toedieningsroutes. De beste resultaten werden behaald in het gemiddelde dosisbereik en verschillende onderzoeken vonden dat cannabinoïden de intensiteit van acute pijn verhoogden.</a:t>
            </a:r>
          </a:p>
          <a:p>
            <a:r>
              <a:rPr lang="nl-NL" dirty="0"/>
              <a:t>Vergeleken met chronische pijn is de kans kleiner dat acute pijn reageert op cannabis en groter dat het verergert. Elf gerandomiseerde gecontroleerde onderzoeken naar cannabinoïden voor experimenteel geïnduceerde of acute postoperatieve pijn bij 238 deelnemers lieten geen of zwakke pijnstillende effecten zien van verschillende </a:t>
            </a:r>
            <a:r>
              <a:rPr lang="nl-NL" dirty="0" err="1"/>
              <a:t>cannabinoïdedoseringen</a:t>
            </a:r>
            <a:r>
              <a:rPr lang="nl-NL" dirty="0"/>
              <a:t> en toedieningsroutes. De beste resultaten werden behaald in het gemiddelde dosisbereik en verschillende onderzoeken vonden dat cannabinoïden de intensiteit van acute pijn verhoogden [30].____________________________________________Een </a:t>
            </a:r>
            <a:r>
              <a:rPr lang="nl-NL" dirty="0" err="1"/>
              <a:t>odds</a:t>
            </a:r>
            <a:r>
              <a:rPr lang="nl-NL" dirty="0"/>
              <a:t> ratio (OR) is een maatstaf voor de associatie tussen een blootstelling en een uitkomst. Het geeft de kans weer dat een uitkomst zal optreden bij een bepaalde blootstelling en wordt vaak gebruikt om bevindingen van observationele onderzoeken te </a:t>
            </a:r>
            <a:r>
              <a:rPr lang="nl-NL" dirty="0" err="1"/>
              <a:t>beschrijven.OR</a:t>
            </a:r>
            <a:r>
              <a:rPr lang="nl-NL" dirty="0"/>
              <a:t>=1 Blootstelling heeft geen invloed op de kans op </a:t>
            </a:r>
            <a:r>
              <a:rPr lang="nl-NL" dirty="0" err="1"/>
              <a:t>uitkomstOR</a:t>
            </a:r>
            <a:r>
              <a:rPr lang="nl-NL" dirty="0"/>
              <a:t>&gt;1 Blootstelling geassocieerd met hogere kans op </a:t>
            </a:r>
            <a:r>
              <a:rPr lang="nl-NL" dirty="0" err="1"/>
              <a:t>uitkomstOR</a:t>
            </a:r>
            <a:r>
              <a:rPr lang="nl-NL" dirty="0"/>
              <a:t>&lt;1 Blootstelling geassocieerd met lagere kans op </a:t>
            </a:r>
            <a:r>
              <a:rPr lang="nl-NL" dirty="0" err="1"/>
              <a:t>uitkomstHet</a:t>
            </a:r>
            <a:r>
              <a:rPr lang="nl-NL" dirty="0"/>
              <a:t> 95% betrouwbaarheidsinterval (BI) wordt gebruikt om de precisie van de BI te schatten: een groot BI geeft een lage precisie van de BI aan, terwijl een klein BI een hogere precisie van de BI aangeeft. In de praktijk wordt de associatie als niet-statistisch significant beschouwd als het 95% BI overlapt met de </a:t>
            </a:r>
            <a:r>
              <a:rPr lang="nl-NL" dirty="0" err="1"/>
              <a:t>BI.Er</a:t>
            </a:r>
            <a:r>
              <a:rPr lang="nl-NL" dirty="0"/>
              <a:t> is enig bewijs dat pijnstillende effecten waarschijnlijker zijn bij ervaren cannabisgebruikers en toegenomen pijn waarschijnlijker is bij cannabis-naïeve personen; ik heb dit in mijn klinische praktijk waargenomen. Bovendien melden veel van mijn ervaren patiënten bidirectionele effecten op acute pijn, met name bij geïnhaleerde cannabis: een korte toename van de pijnintensiteit kan worden gevolgd door </a:t>
            </a:r>
            <a:r>
              <a:rPr lang="nl-NL" dirty="0" err="1"/>
              <a:t>verlichting.Nieuwere</a:t>
            </a:r>
            <a:r>
              <a:rPr lang="nl-NL" dirty="0"/>
              <a:t> gegevens suggereren dat een geschikte orale dosering van THC nuttig kan zijn bij acute posttraumatische pijn, zelfs bij cannabis-naïeve personen. Bijvoorbeeld, in een onderzoek onder 66 patiënten die in het ziekenhuis waren opgenomen vanwege traumatisch letsel, resulteerde behandeling met synthetische THC-capsules (5-10 mg tweemaal daags voor de meeste patiënten) in een gemiddelde vermindering van 79 morfine milligram equivalenten van opioïde medicijnen gedurende 48 uur, vergeleken met </a:t>
            </a:r>
            <a:r>
              <a:rPr lang="nl-NL" dirty="0" err="1"/>
              <a:t>gematchte</a:t>
            </a:r>
            <a:r>
              <a:rPr lang="nl-NL" dirty="0"/>
              <a:t> controles die geen THC kregen. Patiënten die geen regelmatige cannabisgebruikers waren, hadden duidelijk baat bij de orale THC voor hun acute pijn, hoewel de regelmatige cannabisgebruikers enigszins betere resultaten hadden.</a:t>
            </a:r>
          </a:p>
        </p:txBody>
      </p:sp>
      <p:sp>
        <p:nvSpPr>
          <p:cNvPr id="4" name="Tijdelijke aanduiding voor dianummer 3"/>
          <p:cNvSpPr>
            <a:spLocks noGrp="1"/>
          </p:cNvSpPr>
          <p:nvPr>
            <p:ph type="sldNum" sz="quarter" idx="5"/>
          </p:nvPr>
        </p:nvSpPr>
        <p:spPr/>
        <p:txBody>
          <a:bodyPr/>
          <a:lstStyle/>
          <a:p>
            <a:fld id="{A89A55EB-F6ED-481F-B9B4-809B056C89BF}" type="slidenum">
              <a:rPr lang="nl-NL" smtClean="0"/>
              <a:t>32</a:t>
            </a:fld>
            <a:endParaRPr lang="nl-NL"/>
          </a:p>
        </p:txBody>
      </p:sp>
    </p:spTree>
    <p:extLst>
      <p:ext uri="{BB962C8B-B14F-4D97-AF65-F5344CB8AC3E}">
        <p14:creationId xmlns:p14="http://schemas.microsoft.com/office/powerpoint/2010/main" val="3623350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Lancet 2007</a:t>
            </a:r>
          </a:p>
          <a:p>
            <a:r>
              <a:rPr lang="nl-NL" dirty="0"/>
              <a:t>Als iemand gevoelig is voor verslaving, is het oppassen. Maar moet je met alles. Geen reden om aan te nemen dat cannabis direct verslavend zal zijn.</a:t>
            </a:r>
          </a:p>
          <a:p>
            <a:endParaRPr lang="nl-NL" dirty="0"/>
          </a:p>
          <a:p>
            <a:endParaRPr lang="nl-NL" dirty="0"/>
          </a:p>
          <a:p>
            <a:r>
              <a:rPr lang="nl-NL" dirty="0"/>
              <a:t>Bron: https://www.businessinsider.com/what-are-the-most-addictive-drugs-heroin-alcohol-2016-3?international=true&amp;r=US&amp;IR=T</a:t>
            </a:r>
          </a:p>
        </p:txBody>
      </p:sp>
      <p:sp>
        <p:nvSpPr>
          <p:cNvPr id="4" name="Tijdelijke aanduiding voor dianummer 3"/>
          <p:cNvSpPr>
            <a:spLocks noGrp="1"/>
          </p:cNvSpPr>
          <p:nvPr>
            <p:ph type="sldNum" sz="quarter" idx="5"/>
          </p:nvPr>
        </p:nvSpPr>
        <p:spPr/>
        <p:txBody>
          <a:bodyPr/>
          <a:lstStyle/>
          <a:p>
            <a:fld id="{A89A55EB-F6ED-481F-B9B4-809B056C89BF}" type="slidenum">
              <a:rPr lang="nl-NL" smtClean="0"/>
              <a:t>36</a:t>
            </a:fld>
            <a:endParaRPr lang="nl-NL"/>
          </a:p>
        </p:txBody>
      </p:sp>
    </p:spTree>
    <p:extLst>
      <p:ext uri="{BB962C8B-B14F-4D97-AF65-F5344CB8AC3E}">
        <p14:creationId xmlns:p14="http://schemas.microsoft.com/office/powerpoint/2010/main" val="2759860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nl-NL"/>
              <a:t>Klik om stijl te bewerken</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9CB2A4-4039-4676-AC3F-CFC1D034D69B}"/>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BE3DEA8-B5FF-4A33-B2C7-4E2FDB52C0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B034B275-F614-4FA2-9BA1-1AD96434416C}"/>
              </a:ext>
            </a:extLst>
          </p:cNvPr>
          <p:cNvSpPr>
            <a:spLocks noGrp="1"/>
          </p:cNvSpPr>
          <p:nvPr>
            <p:ph type="dt" sz="half" idx="10"/>
          </p:nvPr>
        </p:nvSpPr>
        <p:spPr/>
        <p:txBody>
          <a:bodyPr/>
          <a:lstStyle/>
          <a:p>
            <a:fld id="{9B27C3FC-552D-42A1-9A12-71B07AA37FA6}" type="datetimeFigureOut">
              <a:rPr lang="nl-NL" smtClean="0"/>
              <a:t>29-11-2024</a:t>
            </a:fld>
            <a:endParaRPr lang="nl-NL"/>
          </a:p>
        </p:txBody>
      </p:sp>
      <p:sp>
        <p:nvSpPr>
          <p:cNvPr id="5" name="Tijdelijke aanduiding voor voettekst 4">
            <a:extLst>
              <a:ext uri="{FF2B5EF4-FFF2-40B4-BE49-F238E27FC236}">
                <a16:creationId xmlns:a16="http://schemas.microsoft.com/office/drawing/2014/main" id="{E9A4C101-97FD-419C-9FAB-C9B087A8647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BD231F5-0A6E-4957-97B8-C67DB2A40458}"/>
              </a:ext>
            </a:extLst>
          </p:cNvPr>
          <p:cNvSpPr>
            <a:spLocks noGrp="1"/>
          </p:cNvSpPr>
          <p:nvPr>
            <p:ph type="sldNum" sz="quarter" idx="12"/>
          </p:nvPr>
        </p:nvSpPr>
        <p:spPr/>
        <p:txBody>
          <a:bodyPr/>
          <a:lstStyle/>
          <a:p>
            <a:fld id="{D1D54170-1FBC-4456-B343-2DD0310A8F8A}" type="slidenum">
              <a:rPr lang="nl-NL" smtClean="0"/>
              <a:t>‹nr.›</a:t>
            </a:fld>
            <a:endParaRPr lang="nl-NL"/>
          </a:p>
        </p:txBody>
      </p:sp>
    </p:spTree>
    <p:extLst>
      <p:ext uri="{BB962C8B-B14F-4D97-AF65-F5344CB8AC3E}">
        <p14:creationId xmlns:p14="http://schemas.microsoft.com/office/powerpoint/2010/main" val="935548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37FCD3-924B-4B3E-B263-D2B6BA0286E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3D13469-7544-4170-BB28-169411CEE120}"/>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4FFB9FA-C6F0-41EF-8045-F120E43EF776}"/>
              </a:ext>
            </a:extLst>
          </p:cNvPr>
          <p:cNvSpPr>
            <a:spLocks noGrp="1"/>
          </p:cNvSpPr>
          <p:nvPr>
            <p:ph type="dt" sz="half" idx="10"/>
          </p:nvPr>
        </p:nvSpPr>
        <p:spPr/>
        <p:txBody>
          <a:bodyPr/>
          <a:lstStyle/>
          <a:p>
            <a:fld id="{9B27C3FC-552D-42A1-9A12-71B07AA37FA6}" type="datetimeFigureOut">
              <a:rPr lang="nl-NL" smtClean="0"/>
              <a:t>29-11-2024</a:t>
            </a:fld>
            <a:endParaRPr lang="nl-NL"/>
          </a:p>
        </p:txBody>
      </p:sp>
      <p:sp>
        <p:nvSpPr>
          <p:cNvPr id="5" name="Tijdelijke aanduiding voor voettekst 4">
            <a:extLst>
              <a:ext uri="{FF2B5EF4-FFF2-40B4-BE49-F238E27FC236}">
                <a16:creationId xmlns:a16="http://schemas.microsoft.com/office/drawing/2014/main" id="{C2D85829-F6C5-435D-8E68-1CE7E1323CE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C4D791E-8A3E-4264-B234-3FC19DE2F07D}"/>
              </a:ext>
            </a:extLst>
          </p:cNvPr>
          <p:cNvSpPr>
            <a:spLocks noGrp="1"/>
          </p:cNvSpPr>
          <p:nvPr>
            <p:ph type="sldNum" sz="quarter" idx="12"/>
          </p:nvPr>
        </p:nvSpPr>
        <p:spPr/>
        <p:txBody>
          <a:bodyPr/>
          <a:lstStyle/>
          <a:p>
            <a:fld id="{D1D54170-1FBC-4456-B343-2DD0310A8F8A}" type="slidenum">
              <a:rPr lang="nl-NL" smtClean="0"/>
              <a:t>‹nr.›</a:t>
            </a:fld>
            <a:endParaRPr lang="nl-NL"/>
          </a:p>
        </p:txBody>
      </p:sp>
    </p:spTree>
    <p:extLst>
      <p:ext uri="{BB962C8B-B14F-4D97-AF65-F5344CB8AC3E}">
        <p14:creationId xmlns:p14="http://schemas.microsoft.com/office/powerpoint/2010/main" val="4224166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CA85C0-73B4-4C47-B9D5-57ED2FFE0828}"/>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77381408-2918-4093-96D9-1E6AF35176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87F70CFA-D5C7-48BC-A0BA-1D73CDE67AFB}"/>
              </a:ext>
            </a:extLst>
          </p:cNvPr>
          <p:cNvSpPr>
            <a:spLocks noGrp="1"/>
          </p:cNvSpPr>
          <p:nvPr>
            <p:ph type="dt" sz="half" idx="10"/>
          </p:nvPr>
        </p:nvSpPr>
        <p:spPr/>
        <p:txBody>
          <a:bodyPr/>
          <a:lstStyle/>
          <a:p>
            <a:fld id="{9B27C3FC-552D-42A1-9A12-71B07AA37FA6}" type="datetimeFigureOut">
              <a:rPr lang="nl-NL" smtClean="0"/>
              <a:t>29-11-2024</a:t>
            </a:fld>
            <a:endParaRPr lang="nl-NL"/>
          </a:p>
        </p:txBody>
      </p:sp>
      <p:sp>
        <p:nvSpPr>
          <p:cNvPr id="5" name="Tijdelijke aanduiding voor voettekst 4">
            <a:extLst>
              <a:ext uri="{FF2B5EF4-FFF2-40B4-BE49-F238E27FC236}">
                <a16:creationId xmlns:a16="http://schemas.microsoft.com/office/drawing/2014/main" id="{28FAEB89-376F-4532-873C-7A66D1405D2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4EC70B6-F774-4B0E-8FD6-5FEF4D0DFB61}"/>
              </a:ext>
            </a:extLst>
          </p:cNvPr>
          <p:cNvSpPr>
            <a:spLocks noGrp="1"/>
          </p:cNvSpPr>
          <p:nvPr>
            <p:ph type="sldNum" sz="quarter" idx="12"/>
          </p:nvPr>
        </p:nvSpPr>
        <p:spPr/>
        <p:txBody>
          <a:bodyPr/>
          <a:lstStyle/>
          <a:p>
            <a:fld id="{D1D54170-1FBC-4456-B343-2DD0310A8F8A}" type="slidenum">
              <a:rPr lang="nl-NL" smtClean="0"/>
              <a:t>‹nr.›</a:t>
            </a:fld>
            <a:endParaRPr lang="nl-NL"/>
          </a:p>
        </p:txBody>
      </p:sp>
    </p:spTree>
    <p:extLst>
      <p:ext uri="{BB962C8B-B14F-4D97-AF65-F5344CB8AC3E}">
        <p14:creationId xmlns:p14="http://schemas.microsoft.com/office/powerpoint/2010/main" val="20686560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B3C210-9934-4C44-8E0B-4168BE37948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90D97E2-D5F5-496A-ADE9-F03C0B699342}"/>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C9204548-1A33-4E00-88B2-1364B094E13B}"/>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297B4D1F-CC88-48A9-AF2F-08AE02C3BAAF}"/>
              </a:ext>
            </a:extLst>
          </p:cNvPr>
          <p:cNvSpPr>
            <a:spLocks noGrp="1"/>
          </p:cNvSpPr>
          <p:nvPr>
            <p:ph type="dt" sz="half" idx="10"/>
          </p:nvPr>
        </p:nvSpPr>
        <p:spPr/>
        <p:txBody>
          <a:bodyPr/>
          <a:lstStyle/>
          <a:p>
            <a:fld id="{9B27C3FC-552D-42A1-9A12-71B07AA37FA6}" type="datetimeFigureOut">
              <a:rPr lang="nl-NL" smtClean="0"/>
              <a:t>29-11-2024</a:t>
            </a:fld>
            <a:endParaRPr lang="nl-NL"/>
          </a:p>
        </p:txBody>
      </p:sp>
      <p:sp>
        <p:nvSpPr>
          <p:cNvPr id="6" name="Tijdelijke aanduiding voor voettekst 5">
            <a:extLst>
              <a:ext uri="{FF2B5EF4-FFF2-40B4-BE49-F238E27FC236}">
                <a16:creationId xmlns:a16="http://schemas.microsoft.com/office/drawing/2014/main" id="{24094BAA-D4A4-440F-A446-35E2351DC82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5012875-A0D1-4024-A417-16798E2CB8EC}"/>
              </a:ext>
            </a:extLst>
          </p:cNvPr>
          <p:cNvSpPr>
            <a:spLocks noGrp="1"/>
          </p:cNvSpPr>
          <p:nvPr>
            <p:ph type="sldNum" sz="quarter" idx="12"/>
          </p:nvPr>
        </p:nvSpPr>
        <p:spPr/>
        <p:txBody>
          <a:bodyPr/>
          <a:lstStyle/>
          <a:p>
            <a:fld id="{D1D54170-1FBC-4456-B343-2DD0310A8F8A}" type="slidenum">
              <a:rPr lang="nl-NL" smtClean="0"/>
              <a:t>‹nr.›</a:t>
            </a:fld>
            <a:endParaRPr lang="nl-NL"/>
          </a:p>
        </p:txBody>
      </p:sp>
    </p:spTree>
    <p:extLst>
      <p:ext uri="{BB962C8B-B14F-4D97-AF65-F5344CB8AC3E}">
        <p14:creationId xmlns:p14="http://schemas.microsoft.com/office/powerpoint/2010/main" val="6231898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71122B-47BE-40F5-876A-E4893D7DC4E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B0A8000C-52ED-4C11-B578-9654FFB0C5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196C2FA-5C2B-4EA3-983C-BD71C259BA2C}"/>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4A160CA4-1436-4DF8-9EE5-3825043903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6269AEE2-23A7-43F5-927B-844C7E32996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EC9A3EF8-CF3E-4301-B7CC-2391E6892373}"/>
              </a:ext>
            </a:extLst>
          </p:cNvPr>
          <p:cNvSpPr>
            <a:spLocks noGrp="1"/>
          </p:cNvSpPr>
          <p:nvPr>
            <p:ph type="dt" sz="half" idx="10"/>
          </p:nvPr>
        </p:nvSpPr>
        <p:spPr/>
        <p:txBody>
          <a:bodyPr/>
          <a:lstStyle/>
          <a:p>
            <a:fld id="{9B27C3FC-552D-42A1-9A12-71B07AA37FA6}" type="datetimeFigureOut">
              <a:rPr lang="nl-NL" smtClean="0"/>
              <a:t>29-11-2024</a:t>
            </a:fld>
            <a:endParaRPr lang="nl-NL"/>
          </a:p>
        </p:txBody>
      </p:sp>
      <p:sp>
        <p:nvSpPr>
          <p:cNvPr id="8" name="Tijdelijke aanduiding voor voettekst 7">
            <a:extLst>
              <a:ext uri="{FF2B5EF4-FFF2-40B4-BE49-F238E27FC236}">
                <a16:creationId xmlns:a16="http://schemas.microsoft.com/office/drawing/2014/main" id="{AABB28D2-D731-4287-9456-201C27E8228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DA2D7BD2-2A21-41AE-8BF0-7A143643F604}"/>
              </a:ext>
            </a:extLst>
          </p:cNvPr>
          <p:cNvSpPr>
            <a:spLocks noGrp="1"/>
          </p:cNvSpPr>
          <p:nvPr>
            <p:ph type="sldNum" sz="quarter" idx="12"/>
          </p:nvPr>
        </p:nvSpPr>
        <p:spPr/>
        <p:txBody>
          <a:bodyPr/>
          <a:lstStyle/>
          <a:p>
            <a:fld id="{D1D54170-1FBC-4456-B343-2DD0310A8F8A}" type="slidenum">
              <a:rPr lang="nl-NL" smtClean="0"/>
              <a:t>‹nr.›</a:t>
            </a:fld>
            <a:endParaRPr lang="nl-NL"/>
          </a:p>
        </p:txBody>
      </p:sp>
    </p:spTree>
    <p:extLst>
      <p:ext uri="{BB962C8B-B14F-4D97-AF65-F5344CB8AC3E}">
        <p14:creationId xmlns:p14="http://schemas.microsoft.com/office/powerpoint/2010/main" val="31960641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10EBE-C8F9-4E5B-8147-9518BC6DF1D1}"/>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6D50174-7B51-48D5-9392-0C471D0AD2E2}"/>
              </a:ext>
            </a:extLst>
          </p:cNvPr>
          <p:cNvSpPr>
            <a:spLocks noGrp="1"/>
          </p:cNvSpPr>
          <p:nvPr>
            <p:ph type="dt" sz="half" idx="10"/>
          </p:nvPr>
        </p:nvSpPr>
        <p:spPr/>
        <p:txBody>
          <a:bodyPr/>
          <a:lstStyle/>
          <a:p>
            <a:fld id="{9B27C3FC-552D-42A1-9A12-71B07AA37FA6}" type="datetimeFigureOut">
              <a:rPr lang="nl-NL" smtClean="0"/>
              <a:t>29-11-2024</a:t>
            </a:fld>
            <a:endParaRPr lang="nl-NL"/>
          </a:p>
        </p:txBody>
      </p:sp>
      <p:sp>
        <p:nvSpPr>
          <p:cNvPr id="4" name="Tijdelijke aanduiding voor voettekst 3">
            <a:extLst>
              <a:ext uri="{FF2B5EF4-FFF2-40B4-BE49-F238E27FC236}">
                <a16:creationId xmlns:a16="http://schemas.microsoft.com/office/drawing/2014/main" id="{3625DBB5-0F6F-4D16-A065-93F43ED8C567}"/>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2D0A0A59-CA20-41BE-8046-15D6E71E5BD2}"/>
              </a:ext>
            </a:extLst>
          </p:cNvPr>
          <p:cNvSpPr>
            <a:spLocks noGrp="1"/>
          </p:cNvSpPr>
          <p:nvPr>
            <p:ph type="sldNum" sz="quarter" idx="12"/>
          </p:nvPr>
        </p:nvSpPr>
        <p:spPr/>
        <p:txBody>
          <a:bodyPr/>
          <a:lstStyle/>
          <a:p>
            <a:fld id="{D1D54170-1FBC-4456-B343-2DD0310A8F8A}" type="slidenum">
              <a:rPr lang="nl-NL" smtClean="0"/>
              <a:t>‹nr.›</a:t>
            </a:fld>
            <a:endParaRPr lang="nl-NL"/>
          </a:p>
        </p:txBody>
      </p:sp>
    </p:spTree>
    <p:extLst>
      <p:ext uri="{BB962C8B-B14F-4D97-AF65-F5344CB8AC3E}">
        <p14:creationId xmlns:p14="http://schemas.microsoft.com/office/powerpoint/2010/main" val="11311149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8F35D474-F312-472D-8FB2-5DD0FADD0EB6}"/>
              </a:ext>
            </a:extLst>
          </p:cNvPr>
          <p:cNvSpPr>
            <a:spLocks noGrp="1"/>
          </p:cNvSpPr>
          <p:nvPr>
            <p:ph type="dt" sz="half" idx="10"/>
          </p:nvPr>
        </p:nvSpPr>
        <p:spPr/>
        <p:txBody>
          <a:bodyPr/>
          <a:lstStyle/>
          <a:p>
            <a:fld id="{9B27C3FC-552D-42A1-9A12-71B07AA37FA6}" type="datetimeFigureOut">
              <a:rPr lang="nl-NL" smtClean="0"/>
              <a:t>29-11-2024</a:t>
            </a:fld>
            <a:endParaRPr lang="nl-NL"/>
          </a:p>
        </p:txBody>
      </p:sp>
      <p:sp>
        <p:nvSpPr>
          <p:cNvPr id="3" name="Tijdelijke aanduiding voor voettekst 2">
            <a:extLst>
              <a:ext uri="{FF2B5EF4-FFF2-40B4-BE49-F238E27FC236}">
                <a16:creationId xmlns:a16="http://schemas.microsoft.com/office/drawing/2014/main" id="{7CC61FF7-730F-4176-BDDC-2E5AC7715E52}"/>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96D862F4-F54F-4F3E-8A62-C911C409ED56}"/>
              </a:ext>
            </a:extLst>
          </p:cNvPr>
          <p:cNvSpPr>
            <a:spLocks noGrp="1"/>
          </p:cNvSpPr>
          <p:nvPr>
            <p:ph type="sldNum" sz="quarter" idx="12"/>
          </p:nvPr>
        </p:nvSpPr>
        <p:spPr/>
        <p:txBody>
          <a:bodyPr/>
          <a:lstStyle/>
          <a:p>
            <a:fld id="{D1D54170-1FBC-4456-B343-2DD0310A8F8A}" type="slidenum">
              <a:rPr lang="nl-NL" smtClean="0"/>
              <a:t>‹nr.›</a:t>
            </a:fld>
            <a:endParaRPr lang="nl-NL"/>
          </a:p>
        </p:txBody>
      </p:sp>
    </p:spTree>
    <p:extLst>
      <p:ext uri="{BB962C8B-B14F-4D97-AF65-F5344CB8AC3E}">
        <p14:creationId xmlns:p14="http://schemas.microsoft.com/office/powerpoint/2010/main" val="1398841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1357F9-6FE4-44A0-836B-EF7E1A867AA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F675BC85-BF2D-4CBA-A846-B91835AA2C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7F44A9E-AAA8-4092-A90B-764878A4FB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DBB4936-E2A1-4E94-A815-A8EC4C5123B8}"/>
              </a:ext>
            </a:extLst>
          </p:cNvPr>
          <p:cNvSpPr>
            <a:spLocks noGrp="1"/>
          </p:cNvSpPr>
          <p:nvPr>
            <p:ph type="dt" sz="half" idx="10"/>
          </p:nvPr>
        </p:nvSpPr>
        <p:spPr/>
        <p:txBody>
          <a:bodyPr/>
          <a:lstStyle/>
          <a:p>
            <a:fld id="{9B27C3FC-552D-42A1-9A12-71B07AA37FA6}" type="datetimeFigureOut">
              <a:rPr lang="nl-NL" smtClean="0"/>
              <a:t>29-11-2024</a:t>
            </a:fld>
            <a:endParaRPr lang="nl-NL"/>
          </a:p>
        </p:txBody>
      </p:sp>
      <p:sp>
        <p:nvSpPr>
          <p:cNvPr id="6" name="Tijdelijke aanduiding voor voettekst 5">
            <a:extLst>
              <a:ext uri="{FF2B5EF4-FFF2-40B4-BE49-F238E27FC236}">
                <a16:creationId xmlns:a16="http://schemas.microsoft.com/office/drawing/2014/main" id="{442A1FB9-DEE8-40F6-A988-00F174BE707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DDD2FBE-DCE4-4F49-BCFE-4779F79DD3F4}"/>
              </a:ext>
            </a:extLst>
          </p:cNvPr>
          <p:cNvSpPr>
            <a:spLocks noGrp="1"/>
          </p:cNvSpPr>
          <p:nvPr>
            <p:ph type="sldNum" sz="quarter" idx="12"/>
          </p:nvPr>
        </p:nvSpPr>
        <p:spPr/>
        <p:txBody>
          <a:bodyPr/>
          <a:lstStyle/>
          <a:p>
            <a:fld id="{D1D54170-1FBC-4456-B343-2DD0310A8F8A}" type="slidenum">
              <a:rPr lang="nl-NL" smtClean="0"/>
              <a:t>‹nr.›</a:t>
            </a:fld>
            <a:endParaRPr lang="nl-NL"/>
          </a:p>
        </p:txBody>
      </p:sp>
    </p:spTree>
    <p:extLst>
      <p:ext uri="{BB962C8B-B14F-4D97-AF65-F5344CB8AC3E}">
        <p14:creationId xmlns:p14="http://schemas.microsoft.com/office/powerpoint/2010/main" val="3420632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20B101-0E6A-422E-A031-2E36529BEF0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33F2C677-6744-4EFE-8891-A99D0CF310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1C2D590C-16B1-4861-BAB9-77E86917F3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4DDDFCB-6E38-4FAB-B945-3E22B4648447}"/>
              </a:ext>
            </a:extLst>
          </p:cNvPr>
          <p:cNvSpPr>
            <a:spLocks noGrp="1"/>
          </p:cNvSpPr>
          <p:nvPr>
            <p:ph type="dt" sz="half" idx="10"/>
          </p:nvPr>
        </p:nvSpPr>
        <p:spPr/>
        <p:txBody>
          <a:bodyPr/>
          <a:lstStyle/>
          <a:p>
            <a:fld id="{9B27C3FC-552D-42A1-9A12-71B07AA37FA6}" type="datetimeFigureOut">
              <a:rPr lang="nl-NL" smtClean="0"/>
              <a:t>29-11-2024</a:t>
            </a:fld>
            <a:endParaRPr lang="nl-NL"/>
          </a:p>
        </p:txBody>
      </p:sp>
      <p:sp>
        <p:nvSpPr>
          <p:cNvPr id="6" name="Tijdelijke aanduiding voor voettekst 5">
            <a:extLst>
              <a:ext uri="{FF2B5EF4-FFF2-40B4-BE49-F238E27FC236}">
                <a16:creationId xmlns:a16="http://schemas.microsoft.com/office/drawing/2014/main" id="{03E8A2BF-C1E3-4430-9339-9005A6F8193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3B6DDDB-4A76-4A3A-9A3B-520374838BD5}"/>
              </a:ext>
            </a:extLst>
          </p:cNvPr>
          <p:cNvSpPr>
            <a:spLocks noGrp="1"/>
          </p:cNvSpPr>
          <p:nvPr>
            <p:ph type="sldNum" sz="quarter" idx="12"/>
          </p:nvPr>
        </p:nvSpPr>
        <p:spPr/>
        <p:txBody>
          <a:bodyPr/>
          <a:lstStyle/>
          <a:p>
            <a:fld id="{D1D54170-1FBC-4456-B343-2DD0310A8F8A}" type="slidenum">
              <a:rPr lang="nl-NL" smtClean="0"/>
              <a:t>‹nr.›</a:t>
            </a:fld>
            <a:endParaRPr lang="nl-NL"/>
          </a:p>
        </p:txBody>
      </p:sp>
    </p:spTree>
    <p:extLst>
      <p:ext uri="{BB962C8B-B14F-4D97-AF65-F5344CB8AC3E}">
        <p14:creationId xmlns:p14="http://schemas.microsoft.com/office/powerpoint/2010/main" val="27447044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271F98-B680-4824-83D7-45118A1DCE96}"/>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4030395C-6C7A-478C-8F83-0EADB87F79F1}"/>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6F4616D-67FD-4E18-8422-423AB7DBEF36}"/>
              </a:ext>
            </a:extLst>
          </p:cNvPr>
          <p:cNvSpPr>
            <a:spLocks noGrp="1"/>
          </p:cNvSpPr>
          <p:nvPr>
            <p:ph type="dt" sz="half" idx="10"/>
          </p:nvPr>
        </p:nvSpPr>
        <p:spPr/>
        <p:txBody>
          <a:bodyPr/>
          <a:lstStyle/>
          <a:p>
            <a:fld id="{9B27C3FC-552D-42A1-9A12-71B07AA37FA6}" type="datetimeFigureOut">
              <a:rPr lang="nl-NL" smtClean="0"/>
              <a:t>29-11-2024</a:t>
            </a:fld>
            <a:endParaRPr lang="nl-NL"/>
          </a:p>
        </p:txBody>
      </p:sp>
      <p:sp>
        <p:nvSpPr>
          <p:cNvPr id="5" name="Tijdelijke aanduiding voor voettekst 4">
            <a:extLst>
              <a:ext uri="{FF2B5EF4-FFF2-40B4-BE49-F238E27FC236}">
                <a16:creationId xmlns:a16="http://schemas.microsoft.com/office/drawing/2014/main" id="{DC545100-74E1-4765-B457-CDCC6A0BEFE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C9F1710-CE24-4278-B6A4-1C9C024427BE}"/>
              </a:ext>
            </a:extLst>
          </p:cNvPr>
          <p:cNvSpPr>
            <a:spLocks noGrp="1"/>
          </p:cNvSpPr>
          <p:nvPr>
            <p:ph type="sldNum" sz="quarter" idx="12"/>
          </p:nvPr>
        </p:nvSpPr>
        <p:spPr/>
        <p:txBody>
          <a:bodyPr/>
          <a:lstStyle/>
          <a:p>
            <a:fld id="{D1D54170-1FBC-4456-B343-2DD0310A8F8A}" type="slidenum">
              <a:rPr lang="nl-NL" smtClean="0"/>
              <a:t>‹nr.›</a:t>
            </a:fld>
            <a:endParaRPr lang="nl-NL"/>
          </a:p>
        </p:txBody>
      </p:sp>
    </p:spTree>
    <p:extLst>
      <p:ext uri="{BB962C8B-B14F-4D97-AF65-F5344CB8AC3E}">
        <p14:creationId xmlns:p14="http://schemas.microsoft.com/office/powerpoint/2010/main" val="16539580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F874093A-9C47-4CE0-9BBC-75CDD99332BA}"/>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A7AA7C9E-D340-44A9-93A8-27842A1FFA8F}"/>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556B0F9-2003-4CF3-A8E6-8CDC0A9EBA27}"/>
              </a:ext>
            </a:extLst>
          </p:cNvPr>
          <p:cNvSpPr>
            <a:spLocks noGrp="1"/>
          </p:cNvSpPr>
          <p:nvPr>
            <p:ph type="dt" sz="half" idx="10"/>
          </p:nvPr>
        </p:nvSpPr>
        <p:spPr/>
        <p:txBody>
          <a:bodyPr/>
          <a:lstStyle/>
          <a:p>
            <a:fld id="{9B27C3FC-552D-42A1-9A12-71B07AA37FA6}" type="datetimeFigureOut">
              <a:rPr lang="nl-NL" smtClean="0"/>
              <a:t>29-11-2024</a:t>
            </a:fld>
            <a:endParaRPr lang="nl-NL"/>
          </a:p>
        </p:txBody>
      </p:sp>
      <p:sp>
        <p:nvSpPr>
          <p:cNvPr id="5" name="Tijdelijke aanduiding voor voettekst 4">
            <a:extLst>
              <a:ext uri="{FF2B5EF4-FFF2-40B4-BE49-F238E27FC236}">
                <a16:creationId xmlns:a16="http://schemas.microsoft.com/office/drawing/2014/main" id="{1DE8BEB1-A4D5-47B0-860A-B4D5F5CD3F8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1B4454E-0872-47F9-A08C-4E05807C8A51}"/>
              </a:ext>
            </a:extLst>
          </p:cNvPr>
          <p:cNvSpPr>
            <a:spLocks noGrp="1"/>
          </p:cNvSpPr>
          <p:nvPr>
            <p:ph type="sldNum" sz="quarter" idx="12"/>
          </p:nvPr>
        </p:nvSpPr>
        <p:spPr/>
        <p:txBody>
          <a:bodyPr/>
          <a:lstStyle/>
          <a:p>
            <a:fld id="{D1D54170-1FBC-4456-B343-2DD0310A8F8A}" type="slidenum">
              <a:rPr lang="nl-NL" smtClean="0"/>
              <a:t>‹nr.›</a:t>
            </a:fld>
            <a:endParaRPr lang="nl-NL"/>
          </a:p>
        </p:txBody>
      </p:sp>
    </p:spTree>
    <p:extLst>
      <p:ext uri="{BB962C8B-B14F-4D97-AF65-F5344CB8AC3E}">
        <p14:creationId xmlns:p14="http://schemas.microsoft.com/office/powerpoint/2010/main" val="722579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nl-NL"/>
              <a:t>Klik om stijl te bewerken</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5586B75A-687E-405C-8A0B-8D00578BA2C3}" type="datetimeFigureOut">
              <a:rPr lang="en-US" dirty="0"/>
              <a:pPr/>
              <a:t>11/29/2024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11/29/2024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l-NL"/>
              <a:t>Klik om stijl te bewerken</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11/29/2024</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a:t>Klik om stijl te bewerken</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11/29/2024</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nl-NL"/>
              <a:t>Klik om stijl te bewerken</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8" name="Date Placeholder 7"/>
          <p:cNvSpPr>
            <a:spLocks noGrp="1"/>
          </p:cNvSpPr>
          <p:nvPr>
            <p:ph type="dt" sz="half" idx="10"/>
          </p:nvPr>
        </p:nvSpPr>
        <p:spPr/>
        <p:txBody>
          <a:bodyPr/>
          <a:lstStyle/>
          <a:p>
            <a:fld id="{5586B75A-687E-405C-8A0B-8D00578BA2C3}" type="datetimeFigureOut">
              <a:rPr lang="en-US" dirty="0"/>
              <a:pPr/>
              <a:t>11/29/2024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nl-NL"/>
              <a:t>Klik om stijl te bewerken</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8" name="Date Placeholder 7"/>
          <p:cNvSpPr>
            <a:spLocks noGrp="1"/>
          </p:cNvSpPr>
          <p:nvPr>
            <p:ph type="dt" sz="half" idx="10"/>
          </p:nvPr>
        </p:nvSpPr>
        <p:spPr/>
        <p:txBody>
          <a:bodyPr/>
          <a:lstStyle/>
          <a:p>
            <a:fld id="{5586B75A-687E-405C-8A0B-8D00578BA2C3}" type="datetimeFigureOut">
              <a:rPr lang="en-US" dirty="0"/>
              <a:pPr/>
              <a:t>11/29/2024</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11/29/2024</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AF8FBA9-28F0-403E-BDC5-B473D3BFB6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F6CC123-6DC1-4BEF-8A56-39B2592FBA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A79C5F8-BDEA-4069-88F9-3D025D4305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27C3FC-552D-42A1-9A12-71B07AA37FA6}" type="datetimeFigureOut">
              <a:rPr lang="nl-NL" smtClean="0"/>
              <a:t>29-11-2024</a:t>
            </a:fld>
            <a:endParaRPr lang="nl-NL"/>
          </a:p>
        </p:txBody>
      </p:sp>
      <p:sp>
        <p:nvSpPr>
          <p:cNvPr id="5" name="Tijdelijke aanduiding voor voettekst 4">
            <a:extLst>
              <a:ext uri="{FF2B5EF4-FFF2-40B4-BE49-F238E27FC236}">
                <a16:creationId xmlns:a16="http://schemas.microsoft.com/office/drawing/2014/main" id="{8591D8B9-BE09-4C0B-A133-73C00F6607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D6DFA9B5-D6C5-4D35-8C2D-E678888315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D54170-1FBC-4456-B343-2DD0310A8F8A}" type="slidenum">
              <a:rPr lang="nl-NL" smtClean="0"/>
              <a:t>‹nr.›</a:t>
            </a:fld>
            <a:endParaRPr lang="nl-NL"/>
          </a:p>
        </p:txBody>
      </p:sp>
    </p:spTree>
    <p:extLst>
      <p:ext uri="{BB962C8B-B14F-4D97-AF65-F5344CB8AC3E}">
        <p14:creationId xmlns:p14="http://schemas.microsoft.com/office/powerpoint/2010/main" val="3193890850"/>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jp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wmf"/><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1.jp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gif"/><Relationship Id="rId1" Type="http://schemas.openxmlformats.org/officeDocument/2006/relationships/slideLayout" Target="../slideLayouts/slideLayout13.xml"/><Relationship Id="rId4" Type="http://schemas.openxmlformats.org/officeDocument/2006/relationships/image" Target="../media/image38.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jpg"/></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f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D5E570-8272-4C26-9241-D7CF6E99BE4D}"/>
              </a:ext>
            </a:extLst>
          </p:cNvPr>
          <p:cNvSpPr>
            <a:spLocks noGrp="1"/>
          </p:cNvSpPr>
          <p:nvPr>
            <p:ph type="ctrTitle"/>
          </p:nvPr>
        </p:nvSpPr>
        <p:spPr/>
        <p:txBody>
          <a:bodyPr/>
          <a:lstStyle/>
          <a:p>
            <a:r>
              <a:rPr lang="nl-NL" dirty="0"/>
              <a:t>Verzachten of genezen</a:t>
            </a:r>
          </a:p>
        </p:txBody>
      </p:sp>
      <p:sp>
        <p:nvSpPr>
          <p:cNvPr id="7" name="Ondertitel 6">
            <a:extLst>
              <a:ext uri="{FF2B5EF4-FFF2-40B4-BE49-F238E27FC236}">
                <a16:creationId xmlns:a16="http://schemas.microsoft.com/office/drawing/2014/main" id="{7E18F9B0-2791-462F-8FCE-128EE92AA611}"/>
              </a:ext>
            </a:extLst>
          </p:cNvPr>
          <p:cNvSpPr>
            <a:spLocks noGrp="1"/>
          </p:cNvSpPr>
          <p:nvPr>
            <p:ph type="subTitle" idx="1"/>
          </p:nvPr>
        </p:nvSpPr>
        <p:spPr/>
        <p:txBody>
          <a:bodyPr/>
          <a:lstStyle/>
          <a:p>
            <a:r>
              <a:rPr lang="nl-NL" dirty="0"/>
              <a:t>Toepassing en wetenschap van CBD </a:t>
            </a:r>
          </a:p>
          <a:p>
            <a:r>
              <a:rPr lang="nl-NL" dirty="0"/>
              <a:t>en andere cannabinoïden bij pijn</a:t>
            </a:r>
          </a:p>
        </p:txBody>
      </p:sp>
      <p:pic>
        <p:nvPicPr>
          <p:cNvPr id="3" name="Afbeelding 2">
            <a:extLst>
              <a:ext uri="{FF2B5EF4-FFF2-40B4-BE49-F238E27FC236}">
                <a16:creationId xmlns:a16="http://schemas.microsoft.com/office/drawing/2014/main" id="{1C409682-9539-3E30-6614-C29BD44C58FD}"/>
              </a:ext>
            </a:extLst>
          </p:cNvPr>
          <p:cNvPicPr>
            <a:picLocks noChangeAspect="1"/>
          </p:cNvPicPr>
          <p:nvPr/>
        </p:nvPicPr>
        <p:blipFill>
          <a:blip r:embed="rId3">
            <a:duotone>
              <a:schemeClr val="accent5">
                <a:shade val="45000"/>
                <a:satMod val="135000"/>
              </a:schemeClr>
              <a:prstClr val="white"/>
            </a:duotone>
          </a:blip>
          <a:stretch>
            <a:fillRect/>
          </a:stretch>
        </p:blipFill>
        <p:spPr>
          <a:xfrm>
            <a:off x="8717227" y="6121193"/>
            <a:ext cx="833438" cy="666750"/>
          </a:xfrm>
          <a:prstGeom prst="rect">
            <a:avLst/>
          </a:prstGeom>
        </p:spPr>
      </p:pic>
      <p:pic>
        <p:nvPicPr>
          <p:cNvPr id="4" name="Afbeelding 3">
            <a:extLst>
              <a:ext uri="{FF2B5EF4-FFF2-40B4-BE49-F238E27FC236}">
                <a16:creationId xmlns:a16="http://schemas.microsoft.com/office/drawing/2014/main" id="{FDDFC289-DC1D-00BD-2916-C555224D6B89}"/>
              </a:ext>
            </a:extLst>
          </p:cNvPr>
          <p:cNvPicPr>
            <a:picLocks noChangeAspect="1"/>
          </p:cNvPicPr>
          <p:nvPr/>
        </p:nvPicPr>
        <p:blipFill rotWithShape="1">
          <a:blip r:embed="rId4">
            <a:duotone>
              <a:schemeClr val="accent5">
                <a:shade val="45000"/>
                <a:satMod val="135000"/>
              </a:schemeClr>
              <a:prstClr val="white"/>
            </a:duotone>
          </a:blip>
          <a:srcRect l="9890" t="68099" r="9999" b="8195"/>
          <a:stretch/>
        </p:blipFill>
        <p:spPr>
          <a:xfrm>
            <a:off x="9593792" y="6200154"/>
            <a:ext cx="2362201" cy="559214"/>
          </a:xfrm>
          <a:prstGeom prst="rect">
            <a:avLst/>
          </a:prstGeom>
        </p:spPr>
      </p:pic>
    </p:spTree>
    <p:extLst>
      <p:ext uri="{BB962C8B-B14F-4D97-AF65-F5344CB8AC3E}">
        <p14:creationId xmlns:p14="http://schemas.microsoft.com/office/powerpoint/2010/main" val="2397340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9A0329-CA69-96BD-2555-22BF3CFD4D22}"/>
              </a:ext>
            </a:extLst>
          </p:cNvPr>
          <p:cNvSpPr>
            <a:spLocks noGrp="1"/>
          </p:cNvSpPr>
          <p:nvPr>
            <p:ph type="title"/>
          </p:nvPr>
        </p:nvSpPr>
        <p:spPr/>
        <p:txBody>
          <a:bodyPr/>
          <a:lstStyle/>
          <a:p>
            <a:r>
              <a:rPr lang="nl-NL" dirty="0"/>
              <a:t>Wat zegt het BMC?</a:t>
            </a:r>
          </a:p>
        </p:txBody>
      </p:sp>
      <p:pic>
        <p:nvPicPr>
          <p:cNvPr id="4" name="Afbeelding 3">
            <a:extLst>
              <a:ext uri="{FF2B5EF4-FFF2-40B4-BE49-F238E27FC236}">
                <a16:creationId xmlns:a16="http://schemas.microsoft.com/office/drawing/2014/main" id="{6392F164-094D-D6EE-45D0-22A3E5F99979}"/>
              </a:ext>
            </a:extLst>
          </p:cNvPr>
          <p:cNvPicPr>
            <a:picLocks noChangeAspect="1"/>
          </p:cNvPicPr>
          <p:nvPr/>
        </p:nvPicPr>
        <p:blipFill>
          <a:blip r:embed="rId3"/>
          <a:stretch>
            <a:fillRect/>
          </a:stretch>
        </p:blipFill>
        <p:spPr>
          <a:xfrm>
            <a:off x="3489790" y="637674"/>
            <a:ext cx="7968664" cy="5911422"/>
          </a:xfrm>
          <a:prstGeom prst="rect">
            <a:avLst/>
          </a:prstGeom>
        </p:spPr>
      </p:pic>
    </p:spTree>
    <p:extLst>
      <p:ext uri="{BB962C8B-B14F-4D97-AF65-F5344CB8AC3E}">
        <p14:creationId xmlns:p14="http://schemas.microsoft.com/office/powerpoint/2010/main" val="2319915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8EE9A-B785-1051-B26A-C379FC4C05E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D94F5AC-D471-C77A-DE96-9474E067F31D}"/>
              </a:ext>
            </a:extLst>
          </p:cNvPr>
          <p:cNvSpPr>
            <a:spLocks noGrp="1"/>
          </p:cNvSpPr>
          <p:nvPr>
            <p:ph type="ctrTitle"/>
          </p:nvPr>
        </p:nvSpPr>
        <p:spPr/>
        <p:txBody>
          <a:bodyPr/>
          <a:lstStyle/>
          <a:p>
            <a:r>
              <a:rPr lang="nl-NL" dirty="0"/>
              <a:t>Wat is cannabis?</a:t>
            </a:r>
          </a:p>
        </p:txBody>
      </p:sp>
      <p:sp>
        <p:nvSpPr>
          <p:cNvPr id="3" name="Ondertitel 2">
            <a:extLst>
              <a:ext uri="{FF2B5EF4-FFF2-40B4-BE49-F238E27FC236}">
                <a16:creationId xmlns:a16="http://schemas.microsoft.com/office/drawing/2014/main" id="{59CE0B8A-68B7-A5B5-5AF6-3A2ADA0BC699}"/>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2047062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BA4CFC-B514-9B0C-2687-B4231E2568E5}"/>
              </a:ext>
            </a:extLst>
          </p:cNvPr>
          <p:cNvSpPr>
            <a:spLocks noGrp="1"/>
          </p:cNvSpPr>
          <p:nvPr>
            <p:ph type="title"/>
          </p:nvPr>
        </p:nvSpPr>
        <p:spPr/>
        <p:txBody>
          <a:bodyPr>
            <a:normAutofit/>
          </a:bodyPr>
          <a:lstStyle/>
          <a:p>
            <a:r>
              <a:rPr lang="nl-NL" sz="5400" dirty="0"/>
              <a:t>Wat is cannabis?</a:t>
            </a:r>
            <a:endParaRPr lang="nl-NL" sz="6000" dirty="0"/>
          </a:p>
        </p:txBody>
      </p:sp>
      <p:pic>
        <p:nvPicPr>
          <p:cNvPr id="3" name="Tijdelijke aanduiding voor inhoud 4">
            <a:extLst>
              <a:ext uri="{FF2B5EF4-FFF2-40B4-BE49-F238E27FC236}">
                <a16:creationId xmlns:a16="http://schemas.microsoft.com/office/drawing/2014/main" id="{BC9B7B0B-9345-579F-337F-E7DF32A4CE06}"/>
              </a:ext>
            </a:extLst>
          </p:cNvPr>
          <p:cNvPicPr>
            <a:picLocks noChangeAspect="1"/>
          </p:cNvPicPr>
          <p:nvPr/>
        </p:nvPicPr>
        <p:blipFill rotWithShape="1">
          <a:blip r:embed="rId2">
            <a:extLst>
              <a:ext uri="{28A0092B-C50C-407E-A947-70E740481C1C}">
                <a14:useLocalDpi xmlns:a14="http://schemas.microsoft.com/office/drawing/2010/main" val="0"/>
              </a:ext>
            </a:extLst>
          </a:blip>
          <a:srcRect l="5310" t="7018" r="3889" b="13468"/>
          <a:stretch/>
        </p:blipFill>
        <p:spPr>
          <a:xfrm>
            <a:off x="5207775" y="124015"/>
            <a:ext cx="5045207" cy="6600825"/>
          </a:xfrm>
          <a:prstGeom prst="rect">
            <a:avLst/>
          </a:prstGeom>
        </p:spPr>
      </p:pic>
    </p:spTree>
    <p:extLst>
      <p:ext uri="{BB962C8B-B14F-4D97-AF65-F5344CB8AC3E}">
        <p14:creationId xmlns:p14="http://schemas.microsoft.com/office/powerpoint/2010/main" val="2358888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4FC382-76DD-E497-5A94-A217A7F87547}"/>
              </a:ext>
            </a:extLst>
          </p:cNvPr>
          <p:cNvSpPr>
            <a:spLocks noGrp="1"/>
          </p:cNvSpPr>
          <p:nvPr>
            <p:ph type="title"/>
          </p:nvPr>
        </p:nvSpPr>
        <p:spPr/>
        <p:txBody>
          <a:bodyPr/>
          <a:lstStyle/>
          <a:p>
            <a:r>
              <a:rPr lang="nl-NL" dirty="0"/>
              <a:t>Mannelijk </a:t>
            </a:r>
            <a:r>
              <a:rPr lang="nl-NL" dirty="0" err="1"/>
              <a:t>vs</a:t>
            </a:r>
            <a:r>
              <a:rPr lang="nl-NL" dirty="0"/>
              <a:t> vrouwelijk</a:t>
            </a:r>
          </a:p>
        </p:txBody>
      </p:sp>
      <p:sp>
        <p:nvSpPr>
          <p:cNvPr id="3" name="Tijdelijke aanduiding voor tekst 2">
            <a:extLst>
              <a:ext uri="{FF2B5EF4-FFF2-40B4-BE49-F238E27FC236}">
                <a16:creationId xmlns:a16="http://schemas.microsoft.com/office/drawing/2014/main" id="{3CA92E38-4185-68AB-0A97-3BB9356867F3}"/>
              </a:ext>
            </a:extLst>
          </p:cNvPr>
          <p:cNvSpPr>
            <a:spLocks noGrp="1"/>
          </p:cNvSpPr>
          <p:nvPr>
            <p:ph type="body" idx="1"/>
          </p:nvPr>
        </p:nvSpPr>
        <p:spPr/>
        <p:txBody>
          <a:bodyPr/>
          <a:lstStyle/>
          <a:p>
            <a:r>
              <a:rPr lang="nl-NL" dirty="0"/>
              <a:t>Mannelijke cannabis</a:t>
            </a:r>
          </a:p>
        </p:txBody>
      </p:sp>
      <p:sp>
        <p:nvSpPr>
          <p:cNvPr id="4" name="Tijdelijke aanduiding voor inhoud 3">
            <a:extLst>
              <a:ext uri="{FF2B5EF4-FFF2-40B4-BE49-F238E27FC236}">
                <a16:creationId xmlns:a16="http://schemas.microsoft.com/office/drawing/2014/main" id="{16D68CAD-62A6-0BE2-04D6-A7F03A30F3C2}"/>
              </a:ext>
            </a:extLst>
          </p:cNvPr>
          <p:cNvSpPr>
            <a:spLocks noGrp="1"/>
          </p:cNvSpPr>
          <p:nvPr>
            <p:ph sz="half" idx="2"/>
          </p:nvPr>
        </p:nvSpPr>
        <p:spPr/>
        <p:txBody>
          <a:bodyPr/>
          <a:lstStyle/>
          <a:p>
            <a:endParaRPr lang="nl-NL"/>
          </a:p>
        </p:txBody>
      </p:sp>
      <p:sp>
        <p:nvSpPr>
          <p:cNvPr id="5" name="Tijdelijke aanduiding voor tekst 4">
            <a:extLst>
              <a:ext uri="{FF2B5EF4-FFF2-40B4-BE49-F238E27FC236}">
                <a16:creationId xmlns:a16="http://schemas.microsoft.com/office/drawing/2014/main" id="{38F365EE-7992-0184-9429-A58ED6D15330}"/>
              </a:ext>
            </a:extLst>
          </p:cNvPr>
          <p:cNvSpPr>
            <a:spLocks noGrp="1"/>
          </p:cNvSpPr>
          <p:nvPr>
            <p:ph type="body" sz="quarter" idx="3"/>
          </p:nvPr>
        </p:nvSpPr>
        <p:spPr/>
        <p:txBody>
          <a:bodyPr/>
          <a:lstStyle/>
          <a:p>
            <a:r>
              <a:rPr lang="nl-NL" dirty="0"/>
              <a:t>Vrouwelijke cannabis</a:t>
            </a:r>
          </a:p>
        </p:txBody>
      </p:sp>
      <p:sp>
        <p:nvSpPr>
          <p:cNvPr id="6" name="Tijdelijke aanduiding voor inhoud 5">
            <a:extLst>
              <a:ext uri="{FF2B5EF4-FFF2-40B4-BE49-F238E27FC236}">
                <a16:creationId xmlns:a16="http://schemas.microsoft.com/office/drawing/2014/main" id="{367BE5AA-F0F0-544D-5B95-C04ABA6C1307}"/>
              </a:ext>
            </a:extLst>
          </p:cNvPr>
          <p:cNvSpPr>
            <a:spLocks noGrp="1"/>
          </p:cNvSpPr>
          <p:nvPr>
            <p:ph sz="quarter" idx="4"/>
          </p:nvPr>
        </p:nvSpPr>
        <p:spPr/>
        <p:txBody>
          <a:bodyPr/>
          <a:lstStyle/>
          <a:p>
            <a:endParaRPr lang="nl-NL"/>
          </a:p>
        </p:txBody>
      </p:sp>
      <p:pic>
        <p:nvPicPr>
          <p:cNvPr id="7" name="Tijdelijke aanduiding voor inhoud 4" descr="Afbeelding met plant, groen, boom, groente&#10;&#10;Automatisch gegenereerde beschrijving">
            <a:extLst>
              <a:ext uri="{FF2B5EF4-FFF2-40B4-BE49-F238E27FC236}">
                <a16:creationId xmlns:a16="http://schemas.microsoft.com/office/drawing/2014/main" id="{1E98FACA-A04A-236F-460E-C00374702E93}"/>
              </a:ext>
            </a:extLst>
          </p:cNvPr>
          <p:cNvPicPr>
            <a:picLocks noChangeAspect="1"/>
          </p:cNvPicPr>
          <p:nvPr/>
        </p:nvPicPr>
        <p:blipFill rotWithShape="1">
          <a:blip r:embed="rId2">
            <a:extLst>
              <a:ext uri="{28A0092B-C50C-407E-A947-70E740481C1C}">
                <a14:useLocalDpi xmlns:a14="http://schemas.microsoft.com/office/drawing/2010/main" val="0"/>
              </a:ext>
            </a:extLst>
          </a:blip>
          <a:srcRect l="-1537" r="15673" b="10616"/>
          <a:stretch/>
        </p:blipFill>
        <p:spPr>
          <a:xfrm>
            <a:off x="3644757" y="1930936"/>
            <a:ext cx="3829721" cy="4023360"/>
          </a:xfrm>
          <a:prstGeom prst="rect">
            <a:avLst/>
          </a:prstGeom>
        </p:spPr>
      </p:pic>
      <p:pic>
        <p:nvPicPr>
          <p:cNvPr id="8" name="Afbeelding 7" descr="Afbeelding met lucht, buiten, plant, boom&#10;&#10;Automatisch gegenereerde beschrijving">
            <a:extLst>
              <a:ext uri="{FF2B5EF4-FFF2-40B4-BE49-F238E27FC236}">
                <a16:creationId xmlns:a16="http://schemas.microsoft.com/office/drawing/2014/main" id="{63C39FC8-C4B2-4E9B-52D7-970B3DC74319}"/>
              </a:ext>
            </a:extLst>
          </p:cNvPr>
          <p:cNvPicPr>
            <a:picLocks noChangeAspect="1"/>
          </p:cNvPicPr>
          <p:nvPr/>
        </p:nvPicPr>
        <p:blipFill rotWithShape="1">
          <a:blip r:embed="rId3">
            <a:extLst>
              <a:ext uri="{28A0092B-C50C-407E-A947-70E740481C1C}">
                <a14:useLocalDpi xmlns:a14="http://schemas.microsoft.com/office/drawing/2010/main" val="0"/>
              </a:ext>
            </a:extLst>
          </a:blip>
          <a:srcRect r="11922" b="10616"/>
          <a:stretch/>
        </p:blipFill>
        <p:spPr>
          <a:xfrm>
            <a:off x="7602182" y="1930936"/>
            <a:ext cx="3996727" cy="4023360"/>
          </a:xfrm>
          <a:prstGeom prst="rect">
            <a:avLst/>
          </a:prstGeom>
        </p:spPr>
      </p:pic>
      <p:pic>
        <p:nvPicPr>
          <p:cNvPr id="9" name="Afbeelding 8">
            <a:extLst>
              <a:ext uri="{FF2B5EF4-FFF2-40B4-BE49-F238E27FC236}">
                <a16:creationId xmlns:a16="http://schemas.microsoft.com/office/drawing/2014/main" id="{EA495E80-8CCE-AFC1-538F-BE1A7347EEDD}"/>
              </a:ext>
            </a:extLst>
          </p:cNvPr>
          <p:cNvPicPr>
            <a:picLocks noChangeAspect="1"/>
          </p:cNvPicPr>
          <p:nvPr/>
        </p:nvPicPr>
        <p:blipFill>
          <a:blip r:embed="rId4">
            <a:duotone>
              <a:schemeClr val="accent5">
                <a:shade val="45000"/>
                <a:satMod val="135000"/>
              </a:schemeClr>
              <a:prstClr val="white"/>
            </a:duotone>
          </a:blip>
          <a:stretch>
            <a:fillRect/>
          </a:stretch>
        </p:blipFill>
        <p:spPr>
          <a:xfrm>
            <a:off x="8717227" y="6121193"/>
            <a:ext cx="833438" cy="666750"/>
          </a:xfrm>
          <a:prstGeom prst="rect">
            <a:avLst/>
          </a:prstGeom>
        </p:spPr>
      </p:pic>
      <p:pic>
        <p:nvPicPr>
          <p:cNvPr id="10" name="Afbeelding 9">
            <a:extLst>
              <a:ext uri="{FF2B5EF4-FFF2-40B4-BE49-F238E27FC236}">
                <a16:creationId xmlns:a16="http://schemas.microsoft.com/office/drawing/2014/main" id="{93232E96-72EA-1F0E-D37C-6859AEF0C1F1}"/>
              </a:ext>
            </a:extLst>
          </p:cNvPr>
          <p:cNvPicPr>
            <a:picLocks noChangeAspect="1"/>
          </p:cNvPicPr>
          <p:nvPr/>
        </p:nvPicPr>
        <p:blipFill rotWithShape="1">
          <a:blip r:embed="rId5">
            <a:duotone>
              <a:schemeClr val="accent5">
                <a:shade val="45000"/>
                <a:satMod val="135000"/>
              </a:schemeClr>
              <a:prstClr val="white"/>
            </a:duotone>
          </a:blip>
          <a:srcRect l="9890" t="68099" r="9999" b="8195"/>
          <a:stretch/>
        </p:blipFill>
        <p:spPr>
          <a:xfrm>
            <a:off x="9593792" y="6200154"/>
            <a:ext cx="2362201" cy="559214"/>
          </a:xfrm>
          <a:prstGeom prst="rect">
            <a:avLst/>
          </a:prstGeom>
        </p:spPr>
      </p:pic>
    </p:spTree>
    <p:extLst>
      <p:ext uri="{BB962C8B-B14F-4D97-AF65-F5344CB8AC3E}">
        <p14:creationId xmlns:p14="http://schemas.microsoft.com/office/powerpoint/2010/main" val="477811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buiten, gras, plant, groen&#10;&#10;Automatisch gegenereerde beschrijving">
            <a:extLst>
              <a:ext uri="{FF2B5EF4-FFF2-40B4-BE49-F238E27FC236}">
                <a16:creationId xmlns:a16="http://schemas.microsoft.com/office/drawing/2014/main" id="{18BACE8C-D03D-4DF7-A59D-4DBABE39C628}"/>
              </a:ext>
            </a:extLst>
          </p:cNvPr>
          <p:cNvPicPr>
            <a:picLocks noChangeAspect="1"/>
          </p:cNvPicPr>
          <p:nvPr/>
        </p:nvPicPr>
        <p:blipFill rotWithShape="1">
          <a:blip r:embed="rId2">
            <a:extLst>
              <a:ext uri="{28A0092B-C50C-407E-A947-70E740481C1C}">
                <a14:useLocalDpi xmlns:a14="http://schemas.microsoft.com/office/drawing/2010/main" val="0"/>
              </a:ext>
            </a:extLst>
          </a:blip>
          <a:srcRect l="32776" t="22022" r="39633" b="56726"/>
          <a:stretch/>
        </p:blipFill>
        <p:spPr>
          <a:xfrm>
            <a:off x="458777" y="3603670"/>
            <a:ext cx="3456657" cy="2859274"/>
          </a:xfrm>
          <a:prstGeom prst="rect">
            <a:avLst/>
          </a:prstGeom>
        </p:spPr>
      </p:pic>
      <p:pic>
        <p:nvPicPr>
          <p:cNvPr id="5" name="Afbeelding 4" descr="Afbeelding met plant, buiten, palm, gras&#10;&#10;Automatisch gegenereerde beschrijving">
            <a:extLst>
              <a:ext uri="{FF2B5EF4-FFF2-40B4-BE49-F238E27FC236}">
                <a16:creationId xmlns:a16="http://schemas.microsoft.com/office/drawing/2014/main" id="{00F0139B-CF31-41B0-9C7C-D7CC9CB4ED7D}"/>
              </a:ext>
            </a:extLst>
          </p:cNvPr>
          <p:cNvPicPr>
            <a:picLocks noChangeAspect="1"/>
          </p:cNvPicPr>
          <p:nvPr/>
        </p:nvPicPr>
        <p:blipFill rotWithShape="1">
          <a:blip r:embed="rId3">
            <a:extLst>
              <a:ext uri="{28A0092B-C50C-407E-A947-70E740481C1C}">
                <a14:useLocalDpi xmlns:a14="http://schemas.microsoft.com/office/drawing/2010/main" val="0"/>
              </a:ext>
            </a:extLst>
          </a:blip>
          <a:srcRect l="6240" r="16004" b="-3"/>
          <a:stretch/>
        </p:blipFill>
        <p:spPr>
          <a:xfrm>
            <a:off x="8065399" y="891878"/>
            <a:ext cx="3248783" cy="5571066"/>
          </a:xfrm>
          <a:prstGeom prst="rect">
            <a:avLst/>
          </a:prstGeom>
        </p:spPr>
      </p:pic>
      <p:pic>
        <p:nvPicPr>
          <p:cNvPr id="3" name="Afbeelding 2" descr="Afbeelding met buiten, gras, plant, groen&#10;&#10;Automatisch gegenereerde beschrijving">
            <a:extLst>
              <a:ext uri="{FF2B5EF4-FFF2-40B4-BE49-F238E27FC236}">
                <a16:creationId xmlns:a16="http://schemas.microsoft.com/office/drawing/2014/main" id="{C49241B1-28E7-490D-A217-91929FC1D9FB}"/>
              </a:ext>
            </a:extLst>
          </p:cNvPr>
          <p:cNvPicPr>
            <a:picLocks noChangeAspect="1"/>
          </p:cNvPicPr>
          <p:nvPr/>
        </p:nvPicPr>
        <p:blipFill rotWithShape="1">
          <a:blip r:embed="rId2">
            <a:extLst>
              <a:ext uri="{28A0092B-C50C-407E-A947-70E740481C1C}">
                <a14:useLocalDpi xmlns:a14="http://schemas.microsoft.com/office/drawing/2010/main" val="0"/>
              </a:ext>
            </a:extLst>
          </a:blip>
          <a:srcRect l="2760" r="18994" b="-3"/>
          <a:stretch/>
        </p:blipFill>
        <p:spPr>
          <a:xfrm>
            <a:off x="4469548" y="891878"/>
            <a:ext cx="3252903" cy="5543200"/>
          </a:xfrm>
          <a:prstGeom prst="rect">
            <a:avLst/>
          </a:prstGeom>
        </p:spPr>
      </p:pic>
      <p:pic>
        <p:nvPicPr>
          <p:cNvPr id="8" name="Afbeelding 7" descr="Afbeelding met plant&#10;&#10;Automatisch gegenereerde beschrijving">
            <a:extLst>
              <a:ext uri="{FF2B5EF4-FFF2-40B4-BE49-F238E27FC236}">
                <a16:creationId xmlns:a16="http://schemas.microsoft.com/office/drawing/2014/main" id="{6A98C7BF-386D-462E-A365-456D651335E8}"/>
              </a:ext>
            </a:extLst>
          </p:cNvPr>
          <p:cNvPicPr>
            <a:picLocks noChangeAspect="1"/>
          </p:cNvPicPr>
          <p:nvPr/>
        </p:nvPicPr>
        <p:blipFill rotWithShape="1">
          <a:blip r:embed="rId4">
            <a:alphaModFix/>
          </a:blip>
          <a:srcRect l="-33679" t="-26922" r="-43784" b="2900"/>
          <a:stretch/>
        </p:blipFill>
        <p:spPr>
          <a:xfrm>
            <a:off x="-742950" y="-295275"/>
            <a:ext cx="6191250" cy="3563410"/>
          </a:xfrm>
          <a:custGeom>
            <a:avLst/>
            <a:gdLst>
              <a:gd name="connsiteX0" fmla="*/ 180299 w 3355563"/>
              <a:gd name="connsiteY0" fmla="*/ 0 h 2292364"/>
              <a:gd name="connsiteX1" fmla="*/ 3355563 w 3355563"/>
              <a:gd name="connsiteY1" fmla="*/ 0 h 2292364"/>
              <a:gd name="connsiteX2" fmla="*/ 3013153 w 3355563"/>
              <a:gd name="connsiteY2" fmla="*/ 2292364 h 2292364"/>
              <a:gd name="connsiteX3" fmla="*/ 0 w 3355563"/>
              <a:gd name="connsiteY3" fmla="*/ 2292364 h 2292364"/>
              <a:gd name="connsiteX4" fmla="*/ 0 w 3355563"/>
              <a:gd name="connsiteY4" fmla="*/ 1212444 h 2292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5563" h="2292364">
                <a:moveTo>
                  <a:pt x="180299" y="0"/>
                </a:moveTo>
                <a:lnTo>
                  <a:pt x="3355563" y="0"/>
                </a:lnTo>
                <a:lnTo>
                  <a:pt x="3013153" y="2292364"/>
                </a:lnTo>
                <a:lnTo>
                  <a:pt x="0" y="2292364"/>
                </a:lnTo>
                <a:lnTo>
                  <a:pt x="0" y="1212444"/>
                </a:lnTo>
                <a:close/>
              </a:path>
            </a:pathLst>
          </a:custGeom>
        </p:spPr>
      </p:pic>
    </p:spTree>
    <p:extLst>
      <p:ext uri="{BB962C8B-B14F-4D97-AF65-F5344CB8AC3E}">
        <p14:creationId xmlns:p14="http://schemas.microsoft.com/office/powerpoint/2010/main" val="2023462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http://upload.wikimedia.org/wikipedia/commons/e/ec/Cannabis_Plant.jpg">
            <a:extLst>
              <a:ext uri="{FF2B5EF4-FFF2-40B4-BE49-F238E27FC236}">
                <a16:creationId xmlns:a16="http://schemas.microsoft.com/office/drawing/2014/main" id="{9C38CC19-2347-413C-9FE3-F281EF413C74}"/>
              </a:ext>
            </a:extLst>
          </p:cNvPr>
          <p:cNvPicPr>
            <a:picLocks noChangeAspect="1" noChangeArrowheads="1"/>
          </p:cNvPicPr>
          <p:nvPr/>
        </p:nvPicPr>
        <p:blipFill>
          <a:blip r:embed="rId3" cstate="print"/>
          <a:srcRect/>
          <a:stretch>
            <a:fillRect/>
          </a:stretch>
        </p:blipFill>
        <p:spPr bwMode="auto">
          <a:xfrm>
            <a:off x="1458052" y="-1240999"/>
            <a:ext cx="9286148" cy="933999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ijdelijke aanduiding voor inhoud 2">
            <a:extLst>
              <a:ext uri="{FF2B5EF4-FFF2-40B4-BE49-F238E27FC236}">
                <a16:creationId xmlns:a16="http://schemas.microsoft.com/office/drawing/2014/main" id="{1C2BDCF0-72BB-4C94-953C-27F23EF7832D}"/>
              </a:ext>
            </a:extLst>
          </p:cNvPr>
          <p:cNvSpPr>
            <a:spLocks noGrp="1"/>
          </p:cNvSpPr>
          <p:nvPr>
            <p:ph idx="1"/>
          </p:nvPr>
        </p:nvSpPr>
        <p:spPr/>
        <p:txBody>
          <a:bodyPr/>
          <a:lstStyle/>
          <a:p>
            <a:endParaRPr lang="nl-NL" dirty="0"/>
          </a:p>
        </p:txBody>
      </p:sp>
      <p:pic>
        <p:nvPicPr>
          <p:cNvPr id="6" name="Afbeelding 5">
            <a:extLst>
              <a:ext uri="{FF2B5EF4-FFF2-40B4-BE49-F238E27FC236}">
                <a16:creationId xmlns:a16="http://schemas.microsoft.com/office/drawing/2014/main" id="{6E5E5F22-0E34-40CC-A866-7718BC17E25C}"/>
              </a:ext>
            </a:extLst>
          </p:cNvPr>
          <p:cNvPicPr>
            <a:picLocks noChangeAspect="1"/>
          </p:cNvPicPr>
          <p:nvPr/>
        </p:nvPicPr>
        <p:blipFill rotWithShape="1">
          <a:blip r:embed="rId4">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32625" r="40231"/>
          <a:stretch/>
        </p:blipFill>
        <p:spPr>
          <a:xfrm>
            <a:off x="10981723" y="4849663"/>
            <a:ext cx="1136342" cy="2084763"/>
          </a:xfrm>
          <a:prstGeom prst="rect">
            <a:avLst/>
          </a:prstGeom>
        </p:spPr>
      </p:pic>
    </p:spTree>
    <p:extLst>
      <p:ext uri="{BB962C8B-B14F-4D97-AF65-F5344CB8AC3E}">
        <p14:creationId xmlns:p14="http://schemas.microsoft.com/office/powerpoint/2010/main" val="574020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 name="Picture 2" descr="http://www.cannabisculture.com/files/images/IMG_0218.jpg"/>
          <p:cNvPicPr/>
          <p:nvPr/>
        </p:nvPicPr>
        <p:blipFill rotWithShape="1">
          <a:blip r:embed="rId2"/>
          <a:srcRect l="262" r="12503" b="-3"/>
          <a:stretch/>
        </p:blipFill>
        <p:spPr>
          <a:xfrm>
            <a:off x="4164177" y="171713"/>
            <a:ext cx="3793268" cy="6514565"/>
          </a:xfrm>
          <a:prstGeom prst="rect">
            <a:avLst/>
          </a:prstGeom>
        </p:spPr>
      </p:pic>
      <p:pic>
        <p:nvPicPr>
          <p:cNvPr id="397" name="Picture 4" descr="http://s15.postimg.org/a4fqc8bjf/cannabisleafsurface_full.jpg"/>
          <p:cNvPicPr/>
          <p:nvPr/>
        </p:nvPicPr>
        <p:blipFill rotWithShape="1">
          <a:blip r:embed="rId3"/>
          <a:srcRect l="27978" r="31677" b="-1"/>
          <a:stretch/>
        </p:blipFill>
        <p:spPr>
          <a:xfrm>
            <a:off x="8176548" y="171715"/>
            <a:ext cx="3822924" cy="6514565"/>
          </a:xfrm>
          <a:prstGeom prst="rect">
            <a:avLst/>
          </a:prstGeom>
        </p:spPr>
      </p:pic>
      <p:pic>
        <p:nvPicPr>
          <p:cNvPr id="396" name="Picture 2" descr="http://hightimes.com/userdata/22/images/22_060512haze_02.jpg"/>
          <p:cNvPicPr/>
          <p:nvPr/>
        </p:nvPicPr>
        <p:blipFill rotWithShape="1">
          <a:blip r:embed="rId4"/>
          <a:srcRect l="6075" r="10912" b="-3"/>
          <a:stretch/>
        </p:blipFill>
        <p:spPr>
          <a:xfrm>
            <a:off x="174166" y="171712"/>
            <a:ext cx="3799007" cy="6514565"/>
          </a:xfrm>
          <a:prstGeom prst="rect">
            <a:avLst/>
          </a:prstGeom>
        </p:spPr>
      </p:pic>
    </p:spTree>
    <p:extLst>
      <p:ext uri="{BB962C8B-B14F-4D97-AF65-F5344CB8AC3E}">
        <p14:creationId xmlns:p14="http://schemas.microsoft.com/office/powerpoint/2010/main" val="497246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227AC4-C006-49AB-00E6-D11FA92B71D8}"/>
              </a:ext>
            </a:extLst>
          </p:cNvPr>
          <p:cNvSpPr>
            <a:spLocks noGrp="1"/>
          </p:cNvSpPr>
          <p:nvPr>
            <p:ph type="title"/>
          </p:nvPr>
        </p:nvSpPr>
        <p:spPr/>
        <p:txBody>
          <a:bodyPr/>
          <a:lstStyle/>
          <a:p>
            <a:r>
              <a:rPr lang="nl-NL" dirty="0"/>
              <a:t>Cannabinoïden</a:t>
            </a:r>
          </a:p>
        </p:txBody>
      </p:sp>
      <p:pic>
        <p:nvPicPr>
          <p:cNvPr id="5" name="Tijdelijke aanduiding voor inhoud 4" descr="Afbeelding met tekst, diagram, patroon&#10;&#10;Automatisch gegenereerde beschrijving">
            <a:extLst>
              <a:ext uri="{FF2B5EF4-FFF2-40B4-BE49-F238E27FC236}">
                <a16:creationId xmlns:a16="http://schemas.microsoft.com/office/drawing/2014/main" id="{43A4F508-BA35-136F-0B57-FDA7879696C6}"/>
              </a:ext>
            </a:extLst>
          </p:cNvPr>
          <p:cNvPicPr>
            <a:picLocks noGrp="1" noChangeAspect="1"/>
          </p:cNvPicPr>
          <p:nvPr>
            <p:ph idx="1"/>
          </p:nvPr>
        </p:nvPicPr>
        <p:blipFill>
          <a:blip r:embed="rId3"/>
          <a:stretch>
            <a:fillRect/>
          </a:stretch>
        </p:blipFill>
        <p:spPr>
          <a:xfrm>
            <a:off x="4049434" y="863600"/>
            <a:ext cx="6953807" cy="5121275"/>
          </a:xfrm>
        </p:spPr>
      </p:pic>
      <p:pic>
        <p:nvPicPr>
          <p:cNvPr id="3" name="Afbeelding 2">
            <a:extLst>
              <a:ext uri="{FF2B5EF4-FFF2-40B4-BE49-F238E27FC236}">
                <a16:creationId xmlns:a16="http://schemas.microsoft.com/office/drawing/2014/main" id="{D7478A7E-3D59-5476-FD7B-561B3D5DAA3F}"/>
              </a:ext>
            </a:extLst>
          </p:cNvPr>
          <p:cNvPicPr>
            <a:picLocks noChangeAspect="1"/>
          </p:cNvPicPr>
          <p:nvPr/>
        </p:nvPicPr>
        <p:blipFill>
          <a:blip r:embed="rId4">
            <a:duotone>
              <a:schemeClr val="accent5">
                <a:shade val="45000"/>
                <a:satMod val="135000"/>
              </a:schemeClr>
              <a:prstClr val="white"/>
            </a:duotone>
          </a:blip>
          <a:stretch>
            <a:fillRect/>
          </a:stretch>
        </p:blipFill>
        <p:spPr>
          <a:xfrm>
            <a:off x="8717227" y="6121193"/>
            <a:ext cx="833438" cy="666750"/>
          </a:xfrm>
          <a:prstGeom prst="rect">
            <a:avLst/>
          </a:prstGeom>
        </p:spPr>
      </p:pic>
      <p:pic>
        <p:nvPicPr>
          <p:cNvPr id="4" name="Afbeelding 3">
            <a:extLst>
              <a:ext uri="{FF2B5EF4-FFF2-40B4-BE49-F238E27FC236}">
                <a16:creationId xmlns:a16="http://schemas.microsoft.com/office/drawing/2014/main" id="{C51FCFF6-B487-8402-8D38-AA45D4FB8C19}"/>
              </a:ext>
            </a:extLst>
          </p:cNvPr>
          <p:cNvPicPr>
            <a:picLocks noChangeAspect="1"/>
          </p:cNvPicPr>
          <p:nvPr/>
        </p:nvPicPr>
        <p:blipFill rotWithShape="1">
          <a:blip r:embed="rId5">
            <a:duotone>
              <a:schemeClr val="accent5">
                <a:shade val="45000"/>
                <a:satMod val="135000"/>
              </a:schemeClr>
              <a:prstClr val="white"/>
            </a:duotone>
          </a:blip>
          <a:srcRect l="9890" t="68099" r="9999" b="8195"/>
          <a:stretch/>
        </p:blipFill>
        <p:spPr>
          <a:xfrm>
            <a:off x="9593792" y="6200154"/>
            <a:ext cx="2362201" cy="559214"/>
          </a:xfrm>
          <a:prstGeom prst="rect">
            <a:avLst/>
          </a:prstGeom>
        </p:spPr>
      </p:pic>
    </p:spTree>
    <p:extLst>
      <p:ext uri="{BB962C8B-B14F-4D97-AF65-F5344CB8AC3E}">
        <p14:creationId xmlns:p14="http://schemas.microsoft.com/office/powerpoint/2010/main" val="1767233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C429E5-D9B5-27F6-542B-E729D90A99BD}"/>
              </a:ext>
            </a:extLst>
          </p:cNvPr>
          <p:cNvSpPr>
            <a:spLocks noGrp="1"/>
          </p:cNvSpPr>
          <p:nvPr>
            <p:ph type="title"/>
          </p:nvPr>
        </p:nvSpPr>
        <p:spPr/>
        <p:txBody>
          <a:bodyPr/>
          <a:lstStyle/>
          <a:p>
            <a:r>
              <a:rPr lang="nl-NL" dirty="0"/>
              <a:t>Cannabinoïde zuren</a:t>
            </a:r>
          </a:p>
        </p:txBody>
      </p:sp>
      <p:grpSp>
        <p:nvGrpSpPr>
          <p:cNvPr id="3" name="Group 5">
            <a:extLst>
              <a:ext uri="{FF2B5EF4-FFF2-40B4-BE49-F238E27FC236}">
                <a16:creationId xmlns:a16="http://schemas.microsoft.com/office/drawing/2014/main" id="{C3F1AE65-A813-A6DF-6FBB-78A457E28101}"/>
              </a:ext>
            </a:extLst>
          </p:cNvPr>
          <p:cNvGrpSpPr>
            <a:grpSpLocks/>
          </p:cNvGrpSpPr>
          <p:nvPr/>
        </p:nvGrpSpPr>
        <p:grpSpPr bwMode="auto">
          <a:xfrm>
            <a:off x="3520279" y="1123837"/>
            <a:ext cx="2724150" cy="1611313"/>
            <a:chOff x="528" y="1584"/>
            <a:chExt cx="1482" cy="840"/>
          </a:xfrm>
        </p:grpSpPr>
        <p:pic>
          <p:nvPicPr>
            <p:cNvPr id="4" name="Picture 6">
              <a:extLst>
                <a:ext uri="{FF2B5EF4-FFF2-40B4-BE49-F238E27FC236}">
                  <a16:creationId xmlns:a16="http://schemas.microsoft.com/office/drawing/2014/main" id="{663E5D47-7589-CECD-7C99-C60F913861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 y="1584"/>
              <a:ext cx="1482" cy="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7">
              <a:extLst>
                <a:ext uri="{FF2B5EF4-FFF2-40B4-BE49-F238E27FC236}">
                  <a16:creationId xmlns:a16="http://schemas.microsoft.com/office/drawing/2014/main" id="{BB7E52ED-4FE3-6BEE-3540-F00428570B0C}"/>
                </a:ext>
              </a:extLst>
            </p:cNvPr>
            <p:cNvSpPr>
              <a:spLocks noChangeShapeType="1"/>
            </p:cNvSpPr>
            <p:nvPr/>
          </p:nvSpPr>
          <p:spPr bwMode="auto">
            <a:xfrm flipV="1">
              <a:off x="1284" y="2000"/>
              <a:ext cx="144"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Text Box 8">
              <a:extLst>
                <a:ext uri="{FF2B5EF4-FFF2-40B4-BE49-F238E27FC236}">
                  <a16:creationId xmlns:a16="http://schemas.microsoft.com/office/drawing/2014/main" id="{0C361118-610C-08AA-0EC2-289924EFF4E8}"/>
                </a:ext>
              </a:extLst>
            </p:cNvPr>
            <p:cNvSpPr txBox="1">
              <a:spLocks noChangeArrowheads="1"/>
            </p:cNvSpPr>
            <p:nvPr/>
          </p:nvSpPr>
          <p:spPr bwMode="auto">
            <a:xfrm>
              <a:off x="1394" y="1794"/>
              <a:ext cx="571"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latinLnBrk="1" hangingPunct="1">
                <a:spcBef>
                  <a:spcPct val="0"/>
                </a:spcBef>
                <a:buFontTx/>
                <a:buNone/>
              </a:pPr>
              <a:r>
                <a:rPr kumimoji="1" lang="nl-NL" altLang="en-US" sz="2400">
                  <a:latin typeface="Times New Roman" panose="02020603050405020304" pitchFamily="18" charset="0"/>
                  <a:ea typeface="굴림" pitchFamily="34" charset="-127"/>
                </a:rPr>
                <a:t>COOH</a:t>
              </a:r>
            </a:p>
          </p:txBody>
        </p:sp>
      </p:grpSp>
      <p:grpSp>
        <p:nvGrpSpPr>
          <p:cNvPr id="7" name="Group 13">
            <a:extLst>
              <a:ext uri="{FF2B5EF4-FFF2-40B4-BE49-F238E27FC236}">
                <a16:creationId xmlns:a16="http://schemas.microsoft.com/office/drawing/2014/main" id="{4A97B9C5-5D0A-0044-5F1A-4E63C6592CD9}"/>
              </a:ext>
            </a:extLst>
          </p:cNvPr>
          <p:cNvGrpSpPr>
            <a:grpSpLocks/>
          </p:cNvGrpSpPr>
          <p:nvPr/>
        </p:nvGrpSpPr>
        <p:grpSpPr bwMode="auto">
          <a:xfrm>
            <a:off x="6766467" y="774952"/>
            <a:ext cx="906685" cy="2781621"/>
            <a:chOff x="2472" y="1025"/>
            <a:chExt cx="649" cy="1973"/>
          </a:xfrm>
        </p:grpSpPr>
        <p:sp>
          <p:nvSpPr>
            <p:cNvPr id="8" name="Text Box 14">
              <a:extLst>
                <a:ext uri="{FF2B5EF4-FFF2-40B4-BE49-F238E27FC236}">
                  <a16:creationId xmlns:a16="http://schemas.microsoft.com/office/drawing/2014/main" id="{A4D62A61-685B-783C-D4E9-49284A5A02BE}"/>
                </a:ext>
              </a:extLst>
            </p:cNvPr>
            <p:cNvSpPr txBox="1">
              <a:spLocks noChangeArrowheads="1"/>
            </p:cNvSpPr>
            <p:nvPr/>
          </p:nvSpPr>
          <p:spPr bwMode="auto">
            <a:xfrm>
              <a:off x="2577" y="1025"/>
              <a:ext cx="54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latinLnBrk="1" hangingPunct="1">
                <a:spcBef>
                  <a:spcPct val="0"/>
                </a:spcBef>
                <a:buFontTx/>
                <a:buNone/>
              </a:pPr>
              <a:r>
                <a:rPr kumimoji="1" lang="nl-NL" altLang="en-US" sz="2400" dirty="0">
                  <a:ea typeface="굴림" pitchFamily="34" charset="-127"/>
                </a:rPr>
                <a:t>CO</a:t>
              </a:r>
              <a:r>
                <a:rPr kumimoji="1" lang="nl-NL" altLang="en-US" sz="2400" baseline="-25000" dirty="0">
                  <a:ea typeface="굴림" pitchFamily="34" charset="-127"/>
                </a:rPr>
                <a:t>2</a:t>
              </a:r>
              <a:endParaRPr kumimoji="1" lang="nl-NL" altLang="en-US" sz="2400" dirty="0">
                <a:ea typeface="굴림" pitchFamily="34" charset="-127"/>
              </a:endParaRPr>
            </a:p>
          </p:txBody>
        </p:sp>
        <p:sp>
          <p:nvSpPr>
            <p:cNvPr id="9" name="Freeform 15">
              <a:extLst>
                <a:ext uri="{FF2B5EF4-FFF2-40B4-BE49-F238E27FC236}">
                  <a16:creationId xmlns:a16="http://schemas.microsoft.com/office/drawing/2014/main" id="{5F49C3C2-A3CC-0901-19A3-DF4D94CDD74E}"/>
                </a:ext>
              </a:extLst>
            </p:cNvPr>
            <p:cNvSpPr>
              <a:spLocks/>
            </p:cNvSpPr>
            <p:nvPr/>
          </p:nvSpPr>
          <p:spPr bwMode="auto">
            <a:xfrm>
              <a:off x="2562" y="1480"/>
              <a:ext cx="91" cy="499"/>
            </a:xfrm>
            <a:custGeom>
              <a:avLst/>
              <a:gdLst>
                <a:gd name="T0" fmla="*/ 0 w 294"/>
                <a:gd name="T1" fmla="*/ 1 h 862"/>
                <a:gd name="T2" fmla="*/ 0 w 294"/>
                <a:gd name="T3" fmla="*/ 1 h 862"/>
                <a:gd name="T4" fmla="*/ 0 w 294"/>
                <a:gd name="T5" fmla="*/ 1 h 862"/>
                <a:gd name="T6" fmla="*/ 0 w 294"/>
                <a:gd name="T7" fmla="*/ 0 h 862"/>
                <a:gd name="T8" fmla="*/ 0 60000 65536"/>
                <a:gd name="T9" fmla="*/ 0 60000 65536"/>
                <a:gd name="T10" fmla="*/ 0 60000 65536"/>
                <a:gd name="T11" fmla="*/ 0 60000 65536"/>
                <a:gd name="T12" fmla="*/ 0 w 294"/>
                <a:gd name="T13" fmla="*/ 0 h 862"/>
                <a:gd name="T14" fmla="*/ 294 w 294"/>
                <a:gd name="T15" fmla="*/ 862 h 862"/>
              </a:gdLst>
              <a:ahLst/>
              <a:cxnLst>
                <a:cxn ang="T8">
                  <a:pos x="T0" y="T1"/>
                </a:cxn>
                <a:cxn ang="T9">
                  <a:pos x="T2" y="T3"/>
                </a:cxn>
                <a:cxn ang="T10">
                  <a:pos x="T4" y="T5"/>
                </a:cxn>
                <a:cxn ang="T11">
                  <a:pos x="T6" y="T7"/>
                </a:cxn>
              </a:cxnLst>
              <a:rect l="T12" t="T13" r="T14" b="T15"/>
              <a:pathLst>
                <a:path w="294" h="862">
                  <a:moveTo>
                    <a:pt x="60" y="862"/>
                  </a:moveTo>
                  <a:cubicBezTo>
                    <a:pt x="177" y="775"/>
                    <a:pt x="294" y="688"/>
                    <a:pt x="287" y="590"/>
                  </a:cubicBezTo>
                  <a:cubicBezTo>
                    <a:pt x="280" y="492"/>
                    <a:pt x="30" y="370"/>
                    <a:pt x="15" y="272"/>
                  </a:cubicBezTo>
                  <a:cubicBezTo>
                    <a:pt x="0" y="174"/>
                    <a:pt x="98" y="87"/>
                    <a:pt x="19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 name="Freeform 16">
              <a:extLst>
                <a:ext uri="{FF2B5EF4-FFF2-40B4-BE49-F238E27FC236}">
                  <a16:creationId xmlns:a16="http://schemas.microsoft.com/office/drawing/2014/main" id="{6534641D-8EC5-BC5B-CB30-C64E72DDF0A2}"/>
                </a:ext>
              </a:extLst>
            </p:cNvPr>
            <p:cNvSpPr>
              <a:spLocks/>
            </p:cNvSpPr>
            <p:nvPr/>
          </p:nvSpPr>
          <p:spPr bwMode="auto">
            <a:xfrm>
              <a:off x="2699" y="1389"/>
              <a:ext cx="91" cy="499"/>
            </a:xfrm>
            <a:custGeom>
              <a:avLst/>
              <a:gdLst>
                <a:gd name="T0" fmla="*/ 0 w 294"/>
                <a:gd name="T1" fmla="*/ 1 h 862"/>
                <a:gd name="T2" fmla="*/ 0 w 294"/>
                <a:gd name="T3" fmla="*/ 1 h 862"/>
                <a:gd name="T4" fmla="*/ 0 w 294"/>
                <a:gd name="T5" fmla="*/ 1 h 862"/>
                <a:gd name="T6" fmla="*/ 0 w 294"/>
                <a:gd name="T7" fmla="*/ 0 h 862"/>
                <a:gd name="T8" fmla="*/ 0 60000 65536"/>
                <a:gd name="T9" fmla="*/ 0 60000 65536"/>
                <a:gd name="T10" fmla="*/ 0 60000 65536"/>
                <a:gd name="T11" fmla="*/ 0 60000 65536"/>
                <a:gd name="T12" fmla="*/ 0 w 294"/>
                <a:gd name="T13" fmla="*/ 0 h 862"/>
                <a:gd name="T14" fmla="*/ 294 w 294"/>
                <a:gd name="T15" fmla="*/ 862 h 862"/>
              </a:gdLst>
              <a:ahLst/>
              <a:cxnLst>
                <a:cxn ang="T8">
                  <a:pos x="T0" y="T1"/>
                </a:cxn>
                <a:cxn ang="T9">
                  <a:pos x="T2" y="T3"/>
                </a:cxn>
                <a:cxn ang="T10">
                  <a:pos x="T4" y="T5"/>
                </a:cxn>
                <a:cxn ang="T11">
                  <a:pos x="T6" y="T7"/>
                </a:cxn>
              </a:cxnLst>
              <a:rect l="T12" t="T13" r="T14" b="T15"/>
              <a:pathLst>
                <a:path w="294" h="862">
                  <a:moveTo>
                    <a:pt x="60" y="862"/>
                  </a:moveTo>
                  <a:cubicBezTo>
                    <a:pt x="177" y="775"/>
                    <a:pt x="294" y="688"/>
                    <a:pt x="287" y="590"/>
                  </a:cubicBezTo>
                  <a:cubicBezTo>
                    <a:pt x="280" y="492"/>
                    <a:pt x="30" y="370"/>
                    <a:pt x="15" y="272"/>
                  </a:cubicBezTo>
                  <a:cubicBezTo>
                    <a:pt x="0" y="174"/>
                    <a:pt x="98" y="87"/>
                    <a:pt x="19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 name="Freeform 17">
              <a:extLst>
                <a:ext uri="{FF2B5EF4-FFF2-40B4-BE49-F238E27FC236}">
                  <a16:creationId xmlns:a16="http://schemas.microsoft.com/office/drawing/2014/main" id="{21C08F59-476B-B233-6115-2936C51C2B64}"/>
                </a:ext>
              </a:extLst>
            </p:cNvPr>
            <p:cNvSpPr>
              <a:spLocks/>
            </p:cNvSpPr>
            <p:nvPr/>
          </p:nvSpPr>
          <p:spPr bwMode="auto">
            <a:xfrm>
              <a:off x="2834" y="1480"/>
              <a:ext cx="91" cy="499"/>
            </a:xfrm>
            <a:custGeom>
              <a:avLst/>
              <a:gdLst>
                <a:gd name="T0" fmla="*/ 0 w 294"/>
                <a:gd name="T1" fmla="*/ 1 h 862"/>
                <a:gd name="T2" fmla="*/ 0 w 294"/>
                <a:gd name="T3" fmla="*/ 1 h 862"/>
                <a:gd name="T4" fmla="*/ 0 w 294"/>
                <a:gd name="T5" fmla="*/ 1 h 862"/>
                <a:gd name="T6" fmla="*/ 0 w 294"/>
                <a:gd name="T7" fmla="*/ 0 h 862"/>
                <a:gd name="T8" fmla="*/ 0 60000 65536"/>
                <a:gd name="T9" fmla="*/ 0 60000 65536"/>
                <a:gd name="T10" fmla="*/ 0 60000 65536"/>
                <a:gd name="T11" fmla="*/ 0 60000 65536"/>
                <a:gd name="T12" fmla="*/ 0 w 294"/>
                <a:gd name="T13" fmla="*/ 0 h 862"/>
                <a:gd name="T14" fmla="*/ 294 w 294"/>
                <a:gd name="T15" fmla="*/ 862 h 862"/>
              </a:gdLst>
              <a:ahLst/>
              <a:cxnLst>
                <a:cxn ang="T8">
                  <a:pos x="T0" y="T1"/>
                </a:cxn>
                <a:cxn ang="T9">
                  <a:pos x="T2" y="T3"/>
                </a:cxn>
                <a:cxn ang="T10">
                  <a:pos x="T4" y="T5"/>
                </a:cxn>
                <a:cxn ang="T11">
                  <a:pos x="T6" y="T7"/>
                </a:cxn>
              </a:cxnLst>
              <a:rect l="T12" t="T13" r="T14" b="T15"/>
              <a:pathLst>
                <a:path w="294" h="862">
                  <a:moveTo>
                    <a:pt x="60" y="862"/>
                  </a:moveTo>
                  <a:cubicBezTo>
                    <a:pt x="177" y="775"/>
                    <a:pt x="294" y="688"/>
                    <a:pt x="287" y="590"/>
                  </a:cubicBezTo>
                  <a:cubicBezTo>
                    <a:pt x="280" y="492"/>
                    <a:pt x="30" y="370"/>
                    <a:pt x="15" y="272"/>
                  </a:cubicBezTo>
                  <a:cubicBezTo>
                    <a:pt x="0" y="174"/>
                    <a:pt x="98" y="87"/>
                    <a:pt x="196"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2" name="Picture 18" descr="flame">
              <a:extLst>
                <a:ext uri="{FF2B5EF4-FFF2-40B4-BE49-F238E27FC236}">
                  <a16:creationId xmlns:a16="http://schemas.microsoft.com/office/drawing/2014/main" id="{220E8379-A155-C0F4-CBDA-6048D47694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2" y="2205"/>
              <a:ext cx="610" cy="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AutoShape 9">
            <a:extLst>
              <a:ext uri="{FF2B5EF4-FFF2-40B4-BE49-F238E27FC236}">
                <a16:creationId xmlns:a16="http://schemas.microsoft.com/office/drawing/2014/main" id="{88D0653B-4362-336E-509F-537D7D022C38}"/>
              </a:ext>
            </a:extLst>
          </p:cNvPr>
          <p:cNvSpPr>
            <a:spLocks noChangeArrowheads="1"/>
          </p:cNvSpPr>
          <p:nvPr/>
        </p:nvSpPr>
        <p:spPr bwMode="auto">
          <a:xfrm>
            <a:off x="6480101" y="3752165"/>
            <a:ext cx="1711325" cy="246063"/>
          </a:xfrm>
          <a:prstGeom prst="rightArrow">
            <a:avLst>
              <a:gd name="adj1" fmla="val 50000"/>
              <a:gd name="adj2" fmla="val 173871"/>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4" name="Text Box 10">
            <a:extLst>
              <a:ext uri="{FF2B5EF4-FFF2-40B4-BE49-F238E27FC236}">
                <a16:creationId xmlns:a16="http://schemas.microsoft.com/office/drawing/2014/main" id="{9C5AF998-5B97-3742-2028-55A16EAF7FC4}"/>
              </a:ext>
            </a:extLst>
          </p:cNvPr>
          <p:cNvSpPr txBox="1">
            <a:spLocks noChangeArrowheads="1"/>
          </p:cNvSpPr>
          <p:nvPr/>
        </p:nvSpPr>
        <p:spPr bwMode="auto">
          <a:xfrm>
            <a:off x="3752117" y="3603695"/>
            <a:ext cx="14130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latinLnBrk="1" hangingPunct="1">
              <a:spcBef>
                <a:spcPct val="0"/>
              </a:spcBef>
              <a:buFontTx/>
              <a:buNone/>
            </a:pPr>
            <a:r>
              <a:rPr kumimoji="1" lang="en-US" altLang="en-US" sz="2400" i="1" dirty="0">
                <a:latin typeface="Proxima Nova Lt" panose="02000506030000020004" pitchFamily="50" charset="0"/>
                <a:ea typeface="굴림" pitchFamily="34" charset="-127"/>
              </a:rPr>
              <a:t>CBD-acid</a:t>
            </a:r>
            <a:endParaRPr kumimoji="1" lang="nl-NL" altLang="en-US" sz="2400" i="1" dirty="0">
              <a:latin typeface="Proxima Nova Lt" panose="02000506030000020004" pitchFamily="50" charset="0"/>
              <a:ea typeface="굴림" pitchFamily="34" charset="-127"/>
            </a:endParaRPr>
          </a:p>
        </p:txBody>
      </p:sp>
      <p:sp>
        <p:nvSpPr>
          <p:cNvPr id="15" name="Text Box 11">
            <a:extLst>
              <a:ext uri="{FF2B5EF4-FFF2-40B4-BE49-F238E27FC236}">
                <a16:creationId xmlns:a16="http://schemas.microsoft.com/office/drawing/2014/main" id="{851CD578-F4E6-D537-0EC4-2CF4F8827AA3}"/>
              </a:ext>
            </a:extLst>
          </p:cNvPr>
          <p:cNvSpPr txBox="1">
            <a:spLocks noChangeArrowheads="1"/>
          </p:cNvSpPr>
          <p:nvPr/>
        </p:nvSpPr>
        <p:spPr bwMode="auto">
          <a:xfrm>
            <a:off x="8992520" y="3604202"/>
            <a:ext cx="8547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latinLnBrk="1" hangingPunct="1">
              <a:spcBef>
                <a:spcPct val="0"/>
              </a:spcBef>
              <a:buFontTx/>
              <a:buNone/>
            </a:pPr>
            <a:r>
              <a:rPr kumimoji="1" lang="en-US" altLang="en-US" sz="2400" i="1" dirty="0">
                <a:latin typeface="Proxima Nova Lt" panose="02000506030000020004" pitchFamily="50" charset="0"/>
                <a:ea typeface="굴림" pitchFamily="34" charset="-127"/>
              </a:rPr>
              <a:t>CBD </a:t>
            </a:r>
            <a:endParaRPr kumimoji="1" lang="nl-NL" altLang="en-US" sz="2400" i="1" dirty="0">
              <a:latin typeface="Proxima Nova Lt" panose="02000506030000020004" pitchFamily="50" charset="0"/>
              <a:ea typeface="굴림" pitchFamily="34" charset="-127"/>
            </a:endParaRPr>
          </a:p>
        </p:txBody>
      </p:sp>
      <p:sp>
        <p:nvSpPr>
          <p:cNvPr id="16" name="Tekstvak 3">
            <a:extLst>
              <a:ext uri="{FF2B5EF4-FFF2-40B4-BE49-F238E27FC236}">
                <a16:creationId xmlns:a16="http://schemas.microsoft.com/office/drawing/2014/main" id="{16D4F0FA-B12D-446E-3212-A65ACBD3FC05}"/>
              </a:ext>
            </a:extLst>
          </p:cNvPr>
          <p:cNvSpPr txBox="1">
            <a:spLocks noChangeArrowheads="1"/>
          </p:cNvSpPr>
          <p:nvPr/>
        </p:nvSpPr>
        <p:spPr bwMode="auto">
          <a:xfrm>
            <a:off x="8992520" y="4070601"/>
            <a:ext cx="75854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latin typeface="Proxima Nova Lt" panose="02000506030000020004" pitchFamily="50" charset="0"/>
              </a:rPr>
              <a:t>CBD</a:t>
            </a:r>
          </a:p>
          <a:p>
            <a:pPr>
              <a:spcBef>
                <a:spcPct val="0"/>
              </a:spcBef>
              <a:buFontTx/>
              <a:buNone/>
            </a:pPr>
            <a:r>
              <a:rPr lang="en-US" altLang="en-US" sz="2400" dirty="0">
                <a:latin typeface="Proxima Nova Lt" panose="02000506030000020004" pitchFamily="50" charset="0"/>
              </a:rPr>
              <a:t>CBC</a:t>
            </a:r>
          </a:p>
          <a:p>
            <a:pPr>
              <a:spcBef>
                <a:spcPct val="0"/>
              </a:spcBef>
              <a:buFontTx/>
              <a:buNone/>
            </a:pPr>
            <a:r>
              <a:rPr lang="en-US" altLang="en-US" sz="2400" dirty="0">
                <a:latin typeface="Proxima Nova Lt" panose="02000506030000020004" pitchFamily="50" charset="0"/>
              </a:rPr>
              <a:t>THC</a:t>
            </a:r>
          </a:p>
          <a:p>
            <a:pPr>
              <a:spcBef>
                <a:spcPct val="0"/>
              </a:spcBef>
              <a:buFontTx/>
              <a:buNone/>
            </a:pPr>
            <a:r>
              <a:rPr lang="en-US" altLang="en-US" sz="2400" dirty="0">
                <a:latin typeface="Proxima Nova Lt" panose="02000506030000020004" pitchFamily="50" charset="0"/>
              </a:rPr>
              <a:t>Etc.</a:t>
            </a:r>
          </a:p>
        </p:txBody>
      </p:sp>
      <p:sp>
        <p:nvSpPr>
          <p:cNvPr id="17" name="Tekstvak 1">
            <a:extLst>
              <a:ext uri="{FF2B5EF4-FFF2-40B4-BE49-F238E27FC236}">
                <a16:creationId xmlns:a16="http://schemas.microsoft.com/office/drawing/2014/main" id="{04563A8C-E4E0-E6C0-E577-A54E44F0053E}"/>
              </a:ext>
            </a:extLst>
          </p:cNvPr>
          <p:cNvSpPr txBox="1">
            <a:spLocks noChangeArrowheads="1"/>
          </p:cNvSpPr>
          <p:nvPr/>
        </p:nvSpPr>
        <p:spPr bwMode="auto">
          <a:xfrm>
            <a:off x="3752117" y="4106027"/>
            <a:ext cx="141307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latin typeface="Proxima Nova Lt" panose="02000506030000020004" pitchFamily="50" charset="0"/>
              </a:rPr>
              <a:t>CBD-acid</a:t>
            </a:r>
          </a:p>
          <a:p>
            <a:pPr>
              <a:spcBef>
                <a:spcPct val="0"/>
              </a:spcBef>
              <a:buFontTx/>
              <a:buNone/>
            </a:pPr>
            <a:r>
              <a:rPr lang="en-US" altLang="en-US" sz="2400" dirty="0">
                <a:latin typeface="Proxima Nova Lt" panose="02000506030000020004" pitchFamily="50" charset="0"/>
              </a:rPr>
              <a:t>CBC-acid</a:t>
            </a:r>
          </a:p>
          <a:p>
            <a:pPr>
              <a:spcBef>
                <a:spcPct val="0"/>
              </a:spcBef>
              <a:buFontTx/>
              <a:buNone/>
            </a:pPr>
            <a:r>
              <a:rPr lang="en-US" altLang="en-US" sz="2400" dirty="0">
                <a:latin typeface="Proxima Nova Lt" panose="02000506030000020004" pitchFamily="50" charset="0"/>
              </a:rPr>
              <a:t>THC-acid</a:t>
            </a:r>
          </a:p>
          <a:p>
            <a:pPr>
              <a:spcBef>
                <a:spcPct val="0"/>
              </a:spcBef>
              <a:buFontTx/>
              <a:buNone/>
            </a:pPr>
            <a:r>
              <a:rPr lang="en-US" altLang="en-US" sz="2400" dirty="0">
                <a:latin typeface="Proxima Nova Lt" panose="02000506030000020004" pitchFamily="50" charset="0"/>
              </a:rPr>
              <a:t>Etc.</a:t>
            </a:r>
          </a:p>
        </p:txBody>
      </p:sp>
      <p:sp>
        <p:nvSpPr>
          <p:cNvPr id="18" name="Tekstvak 17">
            <a:extLst>
              <a:ext uri="{FF2B5EF4-FFF2-40B4-BE49-F238E27FC236}">
                <a16:creationId xmlns:a16="http://schemas.microsoft.com/office/drawing/2014/main" id="{EC22D48F-B00E-0453-23A3-24AA5815ABD1}"/>
              </a:ext>
            </a:extLst>
          </p:cNvPr>
          <p:cNvSpPr txBox="1"/>
          <p:nvPr/>
        </p:nvSpPr>
        <p:spPr>
          <a:xfrm>
            <a:off x="5914583" y="4373913"/>
            <a:ext cx="2592288" cy="461665"/>
          </a:xfrm>
          <a:prstGeom prst="rect">
            <a:avLst/>
          </a:prstGeom>
          <a:noFill/>
        </p:spPr>
        <p:txBody>
          <a:bodyPr wrap="square" rtlCol="0">
            <a:spAutoFit/>
          </a:bodyPr>
          <a:lstStyle/>
          <a:p>
            <a:pPr algn="ctr"/>
            <a:r>
              <a:rPr lang="nl-NL" sz="2400" b="1" dirty="0" err="1"/>
              <a:t>Decarboxylatie</a:t>
            </a:r>
            <a:endParaRPr lang="nl-NL" b="1" dirty="0"/>
          </a:p>
        </p:txBody>
      </p:sp>
      <p:pic>
        <p:nvPicPr>
          <p:cNvPr id="19" name="Picture 4">
            <a:extLst>
              <a:ext uri="{FF2B5EF4-FFF2-40B4-BE49-F238E27FC236}">
                <a16:creationId xmlns:a16="http://schemas.microsoft.com/office/drawing/2014/main" id="{F22CE35F-C476-ED51-9571-C2EF78713E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8695" y="1199508"/>
            <a:ext cx="287337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Afbeelding 19">
            <a:extLst>
              <a:ext uri="{FF2B5EF4-FFF2-40B4-BE49-F238E27FC236}">
                <a16:creationId xmlns:a16="http://schemas.microsoft.com/office/drawing/2014/main" id="{E657465E-63A8-DFE3-A1D8-28C1C5A2DB49}"/>
              </a:ext>
            </a:extLst>
          </p:cNvPr>
          <p:cNvPicPr>
            <a:picLocks noChangeAspect="1"/>
          </p:cNvPicPr>
          <p:nvPr/>
        </p:nvPicPr>
        <p:blipFill>
          <a:blip r:embed="rId4">
            <a:duotone>
              <a:schemeClr val="accent5">
                <a:shade val="45000"/>
                <a:satMod val="135000"/>
              </a:schemeClr>
              <a:prstClr val="white"/>
            </a:duotone>
          </a:blip>
          <a:stretch>
            <a:fillRect/>
          </a:stretch>
        </p:blipFill>
        <p:spPr>
          <a:xfrm>
            <a:off x="8717227" y="6121193"/>
            <a:ext cx="833438" cy="666750"/>
          </a:xfrm>
          <a:prstGeom prst="rect">
            <a:avLst/>
          </a:prstGeom>
        </p:spPr>
      </p:pic>
      <p:pic>
        <p:nvPicPr>
          <p:cNvPr id="21" name="Afbeelding 20">
            <a:extLst>
              <a:ext uri="{FF2B5EF4-FFF2-40B4-BE49-F238E27FC236}">
                <a16:creationId xmlns:a16="http://schemas.microsoft.com/office/drawing/2014/main" id="{E64C771E-D056-F409-7393-7312051238C4}"/>
              </a:ext>
            </a:extLst>
          </p:cNvPr>
          <p:cNvPicPr>
            <a:picLocks noChangeAspect="1"/>
          </p:cNvPicPr>
          <p:nvPr/>
        </p:nvPicPr>
        <p:blipFill rotWithShape="1">
          <a:blip r:embed="rId5">
            <a:duotone>
              <a:schemeClr val="accent5">
                <a:shade val="45000"/>
                <a:satMod val="135000"/>
              </a:schemeClr>
              <a:prstClr val="white"/>
            </a:duotone>
          </a:blip>
          <a:srcRect l="9890" t="68099" r="9999" b="8195"/>
          <a:stretch/>
        </p:blipFill>
        <p:spPr>
          <a:xfrm>
            <a:off x="9593792" y="6200154"/>
            <a:ext cx="2362201" cy="559214"/>
          </a:xfrm>
          <a:prstGeom prst="rect">
            <a:avLst/>
          </a:prstGeom>
        </p:spPr>
      </p:pic>
    </p:spTree>
    <p:extLst>
      <p:ext uri="{BB962C8B-B14F-4D97-AF65-F5344CB8AC3E}">
        <p14:creationId xmlns:p14="http://schemas.microsoft.com/office/powerpoint/2010/main" val="122834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vertical)">
                                      <p:cBhvr>
                                        <p:cTn id="7" dur="500"/>
                                        <p:tgtEl>
                                          <p:spTgt spid="7"/>
                                        </p:tgtEl>
                                      </p:cBhvr>
                                    </p:animEffect>
                                  </p:childTnLst>
                                </p:cTn>
                              </p:par>
                              <p:par>
                                <p:cTn id="8" presetID="32" presetClass="emph" presetSubtype="0" repeatCount="4000" fill="hold" nodeType="withEffect">
                                  <p:stCondLst>
                                    <p:cond delay="0"/>
                                  </p:stCondLst>
                                  <p:childTnLst>
                                    <p:animClr clrSpc="rgb" dir="cw">
                                      <p:cBhvr override="childStyle">
                                        <p:cTn id="9" dur="100" fill="hold"/>
                                        <p:tgtEl>
                                          <p:spTgt spid="7"/>
                                        </p:tgtEl>
                                        <p:attrNameLst>
                                          <p:attrName>style.color</p:attrName>
                                        </p:attrNameLst>
                                      </p:cBhvr>
                                      <p:to>
                                        <a:schemeClr val="accent2"/>
                                      </p:to>
                                    </p:animClr>
                                    <p:animClr clrSpc="rgb" dir="cw">
                                      <p:cBhvr>
                                        <p:cTn id="10" dur="100" fill="hold"/>
                                        <p:tgtEl>
                                          <p:spTgt spid="7"/>
                                        </p:tgtEl>
                                        <p:attrNameLst>
                                          <p:attrName>fillcolor</p:attrName>
                                        </p:attrNameLst>
                                      </p:cBhvr>
                                      <p:to>
                                        <a:schemeClr val="accent2"/>
                                      </p:to>
                                    </p:animClr>
                                    <p:set>
                                      <p:cBhvr>
                                        <p:cTn id="11" dur="100" fill="hold"/>
                                        <p:tgtEl>
                                          <p:spTgt spid="7"/>
                                        </p:tgtEl>
                                        <p:attrNameLst>
                                          <p:attrName>fill.type</p:attrName>
                                        </p:attrNameLst>
                                      </p:cBhvr>
                                      <p:to>
                                        <p:strVal val="solid"/>
                                      </p:to>
                                    </p:set>
                                    <p:set>
                                      <p:cBhvr>
                                        <p:cTn id="12" dur="100" fill="hold"/>
                                        <p:tgtEl>
                                          <p:spTgt spid="7"/>
                                        </p:tgtEl>
                                        <p:attrNameLst>
                                          <p:attrName>fill.on</p:attrName>
                                        </p:attrNameLst>
                                      </p:cBhvr>
                                      <p:to>
                                        <p:strVal val="true"/>
                                      </p:to>
                                    </p:set>
                                    <p:animRot by="120000">
                                      <p:cBhvr>
                                        <p:cTn id="13" dur="100" fill="hold">
                                          <p:stCondLst>
                                            <p:cond delay="0"/>
                                          </p:stCondLst>
                                        </p:cTn>
                                        <p:tgtEl>
                                          <p:spTgt spid="7"/>
                                        </p:tgtEl>
                                        <p:attrNameLst>
                                          <p:attrName>r</p:attrName>
                                        </p:attrNameLst>
                                      </p:cBhvr>
                                    </p:animRot>
                                    <p:animRot by="-240000">
                                      <p:cBhvr>
                                        <p:cTn id="14" dur="200" fill="hold">
                                          <p:stCondLst>
                                            <p:cond delay="200"/>
                                          </p:stCondLst>
                                        </p:cTn>
                                        <p:tgtEl>
                                          <p:spTgt spid="7"/>
                                        </p:tgtEl>
                                        <p:attrNameLst>
                                          <p:attrName>r</p:attrName>
                                        </p:attrNameLst>
                                      </p:cBhvr>
                                    </p:animRot>
                                    <p:animRot by="240000">
                                      <p:cBhvr>
                                        <p:cTn id="15" dur="200" fill="hold">
                                          <p:stCondLst>
                                            <p:cond delay="400"/>
                                          </p:stCondLst>
                                        </p:cTn>
                                        <p:tgtEl>
                                          <p:spTgt spid="7"/>
                                        </p:tgtEl>
                                        <p:attrNameLst>
                                          <p:attrName>r</p:attrName>
                                        </p:attrNameLst>
                                      </p:cBhvr>
                                    </p:animRot>
                                    <p:animRot by="-240000">
                                      <p:cBhvr>
                                        <p:cTn id="16" dur="200" fill="hold">
                                          <p:stCondLst>
                                            <p:cond delay="600"/>
                                          </p:stCondLst>
                                        </p:cTn>
                                        <p:tgtEl>
                                          <p:spTgt spid="7"/>
                                        </p:tgtEl>
                                        <p:attrNameLst>
                                          <p:attrName>r</p:attrName>
                                        </p:attrNameLst>
                                      </p:cBhvr>
                                    </p:animRot>
                                    <p:animRot by="120000">
                                      <p:cBhvr>
                                        <p:cTn id="17" dur="200" fill="hold">
                                          <p:stCondLst>
                                            <p:cond delay="800"/>
                                          </p:stCondLst>
                                        </p:cTn>
                                        <p:tgtEl>
                                          <p:spTgt spid="7"/>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55570-9658-E9B6-C2CF-FB50034FCFE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1E50D46-F85D-B6A3-D4F2-13F57E691863}"/>
              </a:ext>
            </a:extLst>
          </p:cNvPr>
          <p:cNvSpPr>
            <a:spLocks noGrp="1"/>
          </p:cNvSpPr>
          <p:nvPr>
            <p:ph type="title"/>
          </p:nvPr>
        </p:nvSpPr>
        <p:spPr/>
        <p:txBody>
          <a:bodyPr/>
          <a:lstStyle/>
          <a:p>
            <a:r>
              <a:rPr lang="nl-NL" dirty="0"/>
              <a:t>Elke variëteit kent eigen cannabinoïde profiel</a:t>
            </a:r>
          </a:p>
        </p:txBody>
      </p:sp>
      <p:pic>
        <p:nvPicPr>
          <p:cNvPr id="20" name="Afbeelding 19">
            <a:extLst>
              <a:ext uri="{FF2B5EF4-FFF2-40B4-BE49-F238E27FC236}">
                <a16:creationId xmlns:a16="http://schemas.microsoft.com/office/drawing/2014/main" id="{10809CC9-FB46-E70B-E65C-50422959640B}"/>
              </a:ext>
            </a:extLst>
          </p:cNvPr>
          <p:cNvPicPr>
            <a:picLocks noChangeAspect="1"/>
          </p:cNvPicPr>
          <p:nvPr/>
        </p:nvPicPr>
        <p:blipFill>
          <a:blip r:embed="rId2">
            <a:duotone>
              <a:schemeClr val="accent5">
                <a:shade val="45000"/>
                <a:satMod val="135000"/>
              </a:schemeClr>
              <a:prstClr val="white"/>
            </a:duotone>
          </a:blip>
          <a:stretch>
            <a:fillRect/>
          </a:stretch>
        </p:blipFill>
        <p:spPr>
          <a:xfrm>
            <a:off x="8717227" y="6121193"/>
            <a:ext cx="833438" cy="666750"/>
          </a:xfrm>
          <a:prstGeom prst="rect">
            <a:avLst/>
          </a:prstGeom>
        </p:spPr>
      </p:pic>
      <p:pic>
        <p:nvPicPr>
          <p:cNvPr id="21" name="Afbeelding 20">
            <a:extLst>
              <a:ext uri="{FF2B5EF4-FFF2-40B4-BE49-F238E27FC236}">
                <a16:creationId xmlns:a16="http://schemas.microsoft.com/office/drawing/2014/main" id="{5DC09913-10B2-89CF-2E4D-30CDE1335AF7}"/>
              </a:ext>
            </a:extLst>
          </p:cNvPr>
          <p:cNvPicPr>
            <a:picLocks noChangeAspect="1"/>
          </p:cNvPicPr>
          <p:nvPr/>
        </p:nvPicPr>
        <p:blipFill rotWithShape="1">
          <a:blip r:embed="rId3">
            <a:duotone>
              <a:schemeClr val="accent5">
                <a:shade val="45000"/>
                <a:satMod val="135000"/>
              </a:schemeClr>
              <a:prstClr val="white"/>
            </a:duotone>
          </a:blip>
          <a:srcRect l="9890" t="68099" r="9999" b="8195"/>
          <a:stretch/>
        </p:blipFill>
        <p:spPr>
          <a:xfrm>
            <a:off x="9593792" y="6200154"/>
            <a:ext cx="2362201" cy="559214"/>
          </a:xfrm>
          <a:prstGeom prst="rect">
            <a:avLst/>
          </a:prstGeom>
        </p:spPr>
      </p:pic>
      <p:pic>
        <p:nvPicPr>
          <p:cNvPr id="25" name="Afbeelding 24" descr="Afbeelding met tekst, schermopname, klok, cirkel&#10;&#10;Automatisch gegenereerde beschrijving">
            <a:extLst>
              <a:ext uri="{FF2B5EF4-FFF2-40B4-BE49-F238E27FC236}">
                <a16:creationId xmlns:a16="http://schemas.microsoft.com/office/drawing/2014/main" id="{CA150568-6611-72DA-8EE3-0693DF4F2764}"/>
              </a:ext>
            </a:extLst>
          </p:cNvPr>
          <p:cNvPicPr>
            <a:picLocks noChangeAspect="1"/>
          </p:cNvPicPr>
          <p:nvPr/>
        </p:nvPicPr>
        <p:blipFill>
          <a:blip r:embed="rId4"/>
          <a:srcRect r="38542"/>
          <a:stretch/>
        </p:blipFill>
        <p:spPr>
          <a:xfrm>
            <a:off x="4699000" y="21839"/>
            <a:ext cx="7493000" cy="6836161"/>
          </a:xfrm>
          <a:prstGeom prst="rect">
            <a:avLst/>
          </a:prstGeom>
        </p:spPr>
      </p:pic>
    </p:spTree>
    <p:extLst>
      <p:ext uri="{BB962C8B-B14F-4D97-AF65-F5344CB8AC3E}">
        <p14:creationId xmlns:p14="http://schemas.microsoft.com/office/powerpoint/2010/main" val="1831654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E4347D-9AC7-3FE2-407B-22AAF78460F8}"/>
              </a:ext>
            </a:extLst>
          </p:cNvPr>
          <p:cNvSpPr>
            <a:spLocks noGrp="1"/>
          </p:cNvSpPr>
          <p:nvPr>
            <p:ph type="title"/>
          </p:nvPr>
        </p:nvSpPr>
        <p:spPr/>
        <p:txBody>
          <a:bodyPr/>
          <a:lstStyle/>
          <a:p>
            <a:r>
              <a:rPr lang="nl-NL" sz="6000" dirty="0"/>
              <a:t>Wie is Dyveke?</a:t>
            </a:r>
            <a:endParaRPr lang="nl-NL" dirty="0"/>
          </a:p>
        </p:txBody>
      </p:sp>
      <p:pic>
        <p:nvPicPr>
          <p:cNvPr id="3" name="Tijdelijke aanduiding voor inhoud 4" descr="Afbeelding met Menselijk gezicht, persoon, kleding, glimlach&#10;&#10;Automatisch gegenereerde beschrijving">
            <a:extLst>
              <a:ext uri="{FF2B5EF4-FFF2-40B4-BE49-F238E27FC236}">
                <a16:creationId xmlns:a16="http://schemas.microsoft.com/office/drawing/2014/main" id="{EDE6DE7A-C3D0-39F9-AB87-88A264F30B92}"/>
              </a:ext>
            </a:extLst>
          </p:cNvPr>
          <p:cNvPicPr>
            <a:picLocks noChangeAspect="1"/>
          </p:cNvPicPr>
          <p:nvPr/>
        </p:nvPicPr>
        <p:blipFill rotWithShape="1">
          <a:blip r:embed="rId2">
            <a:extLst>
              <a:ext uri="{28A0092B-C50C-407E-A947-70E740481C1C}">
                <a14:useLocalDpi xmlns:a14="http://schemas.microsoft.com/office/drawing/2010/main" val="0"/>
              </a:ext>
            </a:extLst>
          </a:blip>
          <a:srcRect l="17101" r="8517" b="-2"/>
          <a:stretch/>
        </p:blipFill>
        <p:spPr>
          <a:xfrm rot="5400000">
            <a:off x="4421983" y="675416"/>
            <a:ext cx="5452616" cy="5498024"/>
          </a:xfrm>
          <a:prstGeom prst="rect">
            <a:avLst/>
          </a:prstGeom>
        </p:spPr>
      </p:pic>
    </p:spTree>
    <p:extLst>
      <p:ext uri="{BB962C8B-B14F-4D97-AF65-F5344CB8AC3E}">
        <p14:creationId xmlns:p14="http://schemas.microsoft.com/office/powerpoint/2010/main" val="13107671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EF154F-D6F3-76DB-A7D1-55CFB2A03F21}"/>
              </a:ext>
            </a:extLst>
          </p:cNvPr>
          <p:cNvSpPr>
            <a:spLocks noGrp="1"/>
          </p:cNvSpPr>
          <p:nvPr>
            <p:ph type="title"/>
          </p:nvPr>
        </p:nvSpPr>
        <p:spPr/>
        <p:txBody>
          <a:bodyPr/>
          <a:lstStyle/>
          <a:p>
            <a:r>
              <a:rPr lang="nl-NL" dirty="0"/>
              <a:t>Terpenen</a:t>
            </a:r>
          </a:p>
        </p:txBody>
      </p:sp>
      <p:pic>
        <p:nvPicPr>
          <p:cNvPr id="4" name="Afbeelding 3" descr="Afbeelding met tekst, fruit, Natuurlijke voeding, Voedingsgroep&#10;&#10;Automatisch gegenereerde beschrijving">
            <a:extLst>
              <a:ext uri="{FF2B5EF4-FFF2-40B4-BE49-F238E27FC236}">
                <a16:creationId xmlns:a16="http://schemas.microsoft.com/office/drawing/2014/main" id="{D136C5C2-0C73-5929-F356-37AF261D3EEB}"/>
              </a:ext>
            </a:extLst>
          </p:cNvPr>
          <p:cNvPicPr>
            <a:picLocks noChangeAspect="1"/>
          </p:cNvPicPr>
          <p:nvPr/>
        </p:nvPicPr>
        <p:blipFill>
          <a:blip r:embed="rId2"/>
          <a:stretch>
            <a:fillRect/>
          </a:stretch>
        </p:blipFill>
        <p:spPr>
          <a:xfrm>
            <a:off x="3721100" y="700278"/>
            <a:ext cx="7620000" cy="5448300"/>
          </a:xfrm>
          <a:prstGeom prst="rect">
            <a:avLst/>
          </a:prstGeom>
        </p:spPr>
      </p:pic>
    </p:spTree>
    <p:extLst>
      <p:ext uri="{BB962C8B-B14F-4D97-AF65-F5344CB8AC3E}">
        <p14:creationId xmlns:p14="http://schemas.microsoft.com/office/powerpoint/2010/main" val="38354138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schermopname, ontwerp&#10;&#10;Automatisch gegenereerde beschrijving">
            <a:extLst>
              <a:ext uri="{FF2B5EF4-FFF2-40B4-BE49-F238E27FC236}">
                <a16:creationId xmlns:a16="http://schemas.microsoft.com/office/drawing/2014/main" id="{2F830099-BA76-7A2C-6EAF-0E101695B12F}"/>
              </a:ext>
            </a:extLst>
          </p:cNvPr>
          <p:cNvPicPr>
            <a:picLocks noChangeAspect="1"/>
          </p:cNvPicPr>
          <p:nvPr/>
        </p:nvPicPr>
        <p:blipFill>
          <a:blip r:embed="rId3"/>
          <a:stretch>
            <a:fillRect/>
          </a:stretch>
        </p:blipFill>
        <p:spPr>
          <a:xfrm>
            <a:off x="1142999" y="0"/>
            <a:ext cx="10972800" cy="6858000"/>
          </a:xfrm>
          <a:prstGeom prst="rect">
            <a:avLst/>
          </a:prstGeom>
        </p:spPr>
      </p:pic>
    </p:spTree>
    <p:extLst>
      <p:ext uri="{BB962C8B-B14F-4D97-AF65-F5344CB8AC3E}">
        <p14:creationId xmlns:p14="http://schemas.microsoft.com/office/powerpoint/2010/main" val="28834427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C394DA-F6DC-C6AF-984C-609A1568D087}"/>
              </a:ext>
            </a:extLst>
          </p:cNvPr>
          <p:cNvSpPr>
            <a:spLocks noGrp="1"/>
          </p:cNvSpPr>
          <p:nvPr>
            <p:ph type="title"/>
          </p:nvPr>
        </p:nvSpPr>
        <p:spPr>
          <a:xfrm>
            <a:off x="252919" y="1123837"/>
            <a:ext cx="2947482" cy="4601183"/>
          </a:xfrm>
        </p:spPr>
        <p:txBody>
          <a:bodyPr>
            <a:normAutofit/>
          </a:bodyPr>
          <a:lstStyle/>
          <a:p>
            <a:r>
              <a:rPr lang="nl-NL" dirty="0"/>
              <a:t>Wat is cannabis?</a:t>
            </a:r>
          </a:p>
        </p:txBody>
      </p:sp>
      <p:sp>
        <p:nvSpPr>
          <p:cNvPr id="3" name="Tijdelijke aanduiding voor inhoud 2">
            <a:extLst>
              <a:ext uri="{FF2B5EF4-FFF2-40B4-BE49-F238E27FC236}">
                <a16:creationId xmlns:a16="http://schemas.microsoft.com/office/drawing/2014/main" id="{A6F1B016-3E7F-DAFA-7EC1-48DBE926FA99}"/>
              </a:ext>
            </a:extLst>
          </p:cNvPr>
          <p:cNvSpPr>
            <a:spLocks noGrp="1"/>
          </p:cNvSpPr>
          <p:nvPr>
            <p:ph idx="1"/>
          </p:nvPr>
        </p:nvSpPr>
        <p:spPr>
          <a:xfrm>
            <a:off x="3869267" y="864108"/>
            <a:ext cx="3585891" cy="5120640"/>
          </a:xfrm>
        </p:spPr>
        <p:txBody>
          <a:bodyPr>
            <a:normAutofit/>
          </a:bodyPr>
          <a:lstStyle/>
          <a:p>
            <a:r>
              <a:rPr lang="nl-NL" dirty="0"/>
              <a:t>Medicinale  &amp; recreatieve toepassingen</a:t>
            </a:r>
          </a:p>
          <a:p>
            <a:r>
              <a:rPr lang="nl-NL" dirty="0"/>
              <a:t>Werkzame stoffen: </a:t>
            </a:r>
            <a:r>
              <a:rPr lang="nl-NL" b="1" dirty="0"/>
              <a:t>THC </a:t>
            </a:r>
            <a:r>
              <a:rPr lang="nl-NL" dirty="0"/>
              <a:t>(tetrahydrocannabinol) en </a:t>
            </a:r>
            <a:r>
              <a:rPr lang="nl-NL" b="1" dirty="0"/>
              <a:t>CBD </a:t>
            </a:r>
            <a:r>
              <a:rPr lang="nl-NL" dirty="0"/>
              <a:t>(cannabidiol).</a:t>
            </a:r>
          </a:p>
          <a:p>
            <a:pPr>
              <a:buFont typeface="Arial" panose="020B0604020202020204" pitchFamily="34" charset="0"/>
              <a:buChar char="•"/>
            </a:pPr>
            <a:r>
              <a:rPr lang="nl-NL" dirty="0"/>
              <a:t>Bij pijn: potentieel alternatief voor traditionele pijnstillers zoals opioïden.</a:t>
            </a:r>
          </a:p>
          <a:p>
            <a:endParaRPr lang="nl-NL" dirty="0"/>
          </a:p>
        </p:txBody>
      </p:sp>
      <p:pic>
        <p:nvPicPr>
          <p:cNvPr id="4" name="Picture 4" descr="http://upload.wikimedia.org/wikipedia/commons/e/ec/Cannabis_Plant.jpg">
            <a:extLst>
              <a:ext uri="{FF2B5EF4-FFF2-40B4-BE49-F238E27FC236}">
                <a16:creationId xmlns:a16="http://schemas.microsoft.com/office/drawing/2014/main" id="{A35A3AD4-67E6-D9FF-69C4-ACD55963CBB7}"/>
              </a:ext>
            </a:extLst>
          </p:cNvPr>
          <p:cNvPicPr>
            <a:picLocks noChangeAspect="1" noChangeArrowheads="1"/>
          </p:cNvPicPr>
          <p:nvPr/>
        </p:nvPicPr>
        <p:blipFill>
          <a:blip r:embed="rId2" cstate="print"/>
          <a:stretch>
            <a:fillRect/>
          </a:stretch>
        </p:blipFill>
        <p:spPr bwMode="auto">
          <a:xfrm>
            <a:off x="7846466" y="868680"/>
            <a:ext cx="3418027" cy="5120640"/>
          </a:xfrm>
          <a:prstGeom prst="rect">
            <a:avLst/>
          </a:prstGeom>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71250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6E195-A62D-9042-6650-F6AEADDCEBD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23A745C-36B7-CA05-28E8-6025CBFB00AF}"/>
              </a:ext>
            </a:extLst>
          </p:cNvPr>
          <p:cNvSpPr>
            <a:spLocks noGrp="1"/>
          </p:cNvSpPr>
          <p:nvPr>
            <p:ph type="ctrTitle"/>
          </p:nvPr>
        </p:nvSpPr>
        <p:spPr/>
        <p:txBody>
          <a:bodyPr/>
          <a:lstStyle/>
          <a:p>
            <a:r>
              <a:rPr lang="nl-NL" dirty="0"/>
              <a:t>Het endocannabinoïde systeem</a:t>
            </a:r>
          </a:p>
        </p:txBody>
      </p:sp>
      <p:sp>
        <p:nvSpPr>
          <p:cNvPr id="3" name="Ondertitel 2">
            <a:extLst>
              <a:ext uri="{FF2B5EF4-FFF2-40B4-BE49-F238E27FC236}">
                <a16:creationId xmlns:a16="http://schemas.microsoft.com/office/drawing/2014/main" id="{17846D81-48B7-26FF-CFDC-34D69B4F6D71}"/>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9647108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12" name="Rectangle 11">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useBgFill="1">
        <p:nvSpPr>
          <p:cNvPr id="14" name="Rectangle 13">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2" name="Titel 1">
            <a:extLst>
              <a:ext uri="{FF2B5EF4-FFF2-40B4-BE49-F238E27FC236}">
                <a16:creationId xmlns:a16="http://schemas.microsoft.com/office/drawing/2014/main" id="{AE3570EB-F729-E68D-0F4B-40538997B45B}"/>
              </a:ext>
            </a:extLst>
          </p:cNvPr>
          <p:cNvSpPr>
            <a:spLocks noGrp="1"/>
          </p:cNvSpPr>
          <p:nvPr>
            <p:ph type="title"/>
          </p:nvPr>
        </p:nvSpPr>
        <p:spPr>
          <a:xfrm>
            <a:off x="643467" y="1298448"/>
            <a:ext cx="3685070" cy="3255264"/>
          </a:xfrm>
        </p:spPr>
        <p:txBody>
          <a:bodyPr vert="horz" lIns="91440" tIns="45720" rIns="91440" bIns="45720" rtlCol="0" anchor="b">
            <a:normAutofit/>
          </a:bodyPr>
          <a:lstStyle/>
          <a:p>
            <a:r>
              <a:rPr lang="en-US" sz="5000" spc="-100" dirty="0"/>
              <a:t>Endo-</a:t>
            </a:r>
            <a:br>
              <a:rPr lang="en-US" sz="5000" spc="-100" dirty="0"/>
            </a:br>
            <a:r>
              <a:rPr lang="en-US" sz="5000" spc="-100" dirty="0"/>
              <a:t>cannabinoïde </a:t>
            </a:r>
            <a:r>
              <a:rPr lang="en-US" sz="5000" spc="-100" dirty="0" err="1"/>
              <a:t>systeem</a:t>
            </a:r>
            <a:endParaRPr lang="en-US" sz="5000" spc="-100" dirty="0"/>
          </a:p>
        </p:txBody>
      </p:sp>
      <p:pic>
        <p:nvPicPr>
          <p:cNvPr id="5" name="Tijdelijke aanduiding voor inhoud 4">
            <a:extLst>
              <a:ext uri="{FF2B5EF4-FFF2-40B4-BE49-F238E27FC236}">
                <a16:creationId xmlns:a16="http://schemas.microsoft.com/office/drawing/2014/main" id="{FE2C88D0-4A35-C7D5-9A48-419337088BC6}"/>
              </a:ext>
            </a:extLst>
          </p:cNvPr>
          <p:cNvPicPr>
            <a:picLocks noGrp="1" noChangeAspect="1"/>
          </p:cNvPicPr>
          <p:nvPr>
            <p:ph idx="1"/>
          </p:nvPr>
        </p:nvPicPr>
        <p:blipFill>
          <a:blip r:embed="rId2">
            <a:duotone>
              <a:schemeClr val="accent1">
                <a:shade val="45000"/>
                <a:satMod val="135000"/>
              </a:schemeClr>
              <a:prstClr val="white"/>
            </a:duotone>
          </a:blip>
          <a:srcRect t="334" r="-1" b="-1"/>
          <a:stretch/>
        </p:blipFill>
        <p:spPr>
          <a:xfrm>
            <a:off x="5120640" y="759599"/>
            <a:ext cx="6367271" cy="5330650"/>
          </a:xfrm>
          <a:prstGeom prst="rect">
            <a:avLst/>
          </a:prstGeom>
        </p:spPr>
      </p:pic>
      <p:sp>
        <p:nvSpPr>
          <p:cNvPr id="18" name="Rectangle 17">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Tree>
    <p:extLst>
      <p:ext uri="{BB962C8B-B14F-4D97-AF65-F5344CB8AC3E}">
        <p14:creationId xmlns:p14="http://schemas.microsoft.com/office/powerpoint/2010/main" val="3410574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3AFCFD-277C-EEBE-6726-2DB1FB79861B}"/>
              </a:ext>
            </a:extLst>
          </p:cNvPr>
          <p:cNvSpPr>
            <a:spLocks noGrp="1"/>
          </p:cNvSpPr>
          <p:nvPr>
            <p:ph type="title"/>
          </p:nvPr>
        </p:nvSpPr>
        <p:spPr/>
        <p:txBody>
          <a:bodyPr/>
          <a:lstStyle/>
          <a:p>
            <a:r>
              <a:rPr lang="nl-NL" dirty="0" err="1"/>
              <a:t>Endo</a:t>
            </a:r>
            <a:r>
              <a:rPr lang="nl-NL" dirty="0"/>
              <a:t>- cannabinoïde systeem</a:t>
            </a:r>
          </a:p>
        </p:txBody>
      </p:sp>
      <p:pic>
        <p:nvPicPr>
          <p:cNvPr id="7" name="Tijdelijke aanduiding voor inhoud 6" descr="Afbeelding met tekst, schermopname, groen, illustratie&#10;&#10;Automatisch gegenereerde beschrijving">
            <a:extLst>
              <a:ext uri="{FF2B5EF4-FFF2-40B4-BE49-F238E27FC236}">
                <a16:creationId xmlns:a16="http://schemas.microsoft.com/office/drawing/2014/main" id="{361C52A6-B561-4F10-4C8A-6A81E6AE1A3A}"/>
              </a:ext>
            </a:extLst>
          </p:cNvPr>
          <p:cNvPicPr>
            <a:picLocks noGrp="1" noChangeAspect="1"/>
          </p:cNvPicPr>
          <p:nvPr>
            <p:ph idx="1"/>
          </p:nvPr>
        </p:nvPicPr>
        <p:blipFill>
          <a:blip r:embed="rId2">
            <a:duotone>
              <a:schemeClr val="accent5">
                <a:shade val="45000"/>
                <a:satMod val="135000"/>
              </a:schemeClr>
              <a:prstClr val="white"/>
            </a:duotone>
          </a:blip>
          <a:srcRect t="9269" r="-1125" b="13732"/>
          <a:stretch/>
        </p:blipFill>
        <p:spPr>
          <a:xfrm>
            <a:off x="3639078" y="1143000"/>
            <a:ext cx="7832797" cy="4473140"/>
          </a:xfrm>
        </p:spPr>
      </p:pic>
      <p:sp>
        <p:nvSpPr>
          <p:cNvPr id="4" name="Tijdelijke aanduiding voor tekst 3">
            <a:extLst>
              <a:ext uri="{FF2B5EF4-FFF2-40B4-BE49-F238E27FC236}">
                <a16:creationId xmlns:a16="http://schemas.microsoft.com/office/drawing/2014/main" id="{7CE1B4E6-A16D-614B-637C-40D4B765C8D8}"/>
              </a:ext>
            </a:extLst>
          </p:cNvPr>
          <p:cNvSpPr>
            <a:spLocks noGrp="1"/>
          </p:cNvSpPr>
          <p:nvPr>
            <p:ph type="body" sz="half" idx="2"/>
          </p:nvPr>
        </p:nvSpPr>
        <p:spPr/>
        <p:txBody>
          <a:bodyPr>
            <a:normAutofit fontScale="92500" lnSpcReduction="10000"/>
          </a:bodyPr>
          <a:lstStyle/>
          <a:p>
            <a:r>
              <a:rPr lang="nl-NL" dirty="0"/>
              <a:t>CB1 &amp; CB2 receptoren</a:t>
            </a:r>
          </a:p>
          <a:p>
            <a:r>
              <a:rPr lang="nl-NL" dirty="0"/>
              <a:t>Endocannabinoïden:</a:t>
            </a:r>
          </a:p>
          <a:p>
            <a:pPr marL="285750" indent="-285750">
              <a:buFontTx/>
              <a:buChar char="-"/>
            </a:pPr>
            <a:r>
              <a:rPr lang="nl-NL" dirty="0"/>
              <a:t>Anandamide</a:t>
            </a:r>
          </a:p>
          <a:p>
            <a:pPr marL="285750" indent="-285750">
              <a:buFontTx/>
              <a:buChar char="-"/>
            </a:pPr>
            <a:r>
              <a:rPr lang="nl-NL" dirty="0" err="1"/>
              <a:t>Arachidonoyl</a:t>
            </a:r>
            <a:r>
              <a:rPr lang="nl-NL" dirty="0"/>
              <a:t> Ethanolamide</a:t>
            </a:r>
          </a:p>
          <a:p>
            <a:pPr marL="285750" indent="-285750">
              <a:buFontTx/>
              <a:buChar char="-"/>
            </a:pPr>
            <a:r>
              <a:rPr lang="nl-NL" dirty="0"/>
              <a:t>(AEA)</a:t>
            </a:r>
          </a:p>
          <a:p>
            <a:pPr marL="285750" indent="-285750">
              <a:buFontTx/>
              <a:buChar char="-"/>
            </a:pPr>
            <a:r>
              <a:rPr lang="nl-NL" dirty="0" err="1"/>
              <a:t>Arachidonoylglycerol</a:t>
            </a:r>
            <a:r>
              <a:rPr lang="nl-NL" dirty="0"/>
              <a:t> (2AG)</a:t>
            </a:r>
          </a:p>
          <a:p>
            <a:r>
              <a:rPr lang="nl-NL" dirty="0"/>
              <a:t>Enzymen </a:t>
            </a:r>
          </a:p>
        </p:txBody>
      </p:sp>
    </p:spTree>
    <p:extLst>
      <p:ext uri="{BB962C8B-B14F-4D97-AF65-F5344CB8AC3E}">
        <p14:creationId xmlns:p14="http://schemas.microsoft.com/office/powerpoint/2010/main" val="2768831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descr="Afbeelding met tekst, schermopname, illustratie&#10;&#10;Automatisch gegenereerde beschrijving">
            <a:extLst>
              <a:ext uri="{FF2B5EF4-FFF2-40B4-BE49-F238E27FC236}">
                <a16:creationId xmlns:a16="http://schemas.microsoft.com/office/drawing/2014/main" id="{D013A232-ED4E-42C2-4913-A67CDE1E29D3}"/>
              </a:ext>
            </a:extLst>
          </p:cNvPr>
          <p:cNvPicPr>
            <a:picLocks noChangeAspect="1"/>
          </p:cNvPicPr>
          <p:nvPr/>
        </p:nvPicPr>
        <p:blipFill>
          <a:blip r:embed="rId2">
            <a:duotone>
              <a:schemeClr val="accent5">
                <a:shade val="45000"/>
                <a:satMod val="135000"/>
              </a:schemeClr>
              <a:prstClr val="white"/>
            </a:duotone>
          </a:blip>
          <a:srcRect t="5674" b="16312"/>
          <a:stretch/>
        </p:blipFill>
        <p:spPr>
          <a:xfrm>
            <a:off x="940340" y="308042"/>
            <a:ext cx="10668000" cy="6241915"/>
          </a:xfrm>
          <a:prstGeom prst="rect">
            <a:avLst/>
          </a:prstGeom>
        </p:spPr>
      </p:pic>
    </p:spTree>
    <p:extLst>
      <p:ext uri="{BB962C8B-B14F-4D97-AF65-F5344CB8AC3E}">
        <p14:creationId xmlns:p14="http://schemas.microsoft.com/office/powerpoint/2010/main" val="2669416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F8014-24C2-C9CF-79BB-B884432F97D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385AB53-AE15-5BA0-5133-B423856F9EDE}"/>
              </a:ext>
            </a:extLst>
          </p:cNvPr>
          <p:cNvSpPr>
            <a:spLocks noGrp="1"/>
          </p:cNvSpPr>
          <p:nvPr>
            <p:ph type="ctrTitle"/>
          </p:nvPr>
        </p:nvSpPr>
        <p:spPr/>
        <p:txBody>
          <a:bodyPr/>
          <a:lstStyle/>
          <a:p>
            <a:r>
              <a:rPr lang="nl-NL" dirty="0"/>
              <a:t>Hoe werkt cannabis bij pijn?</a:t>
            </a:r>
          </a:p>
        </p:txBody>
      </p:sp>
      <p:sp>
        <p:nvSpPr>
          <p:cNvPr id="3" name="Ondertitel 2">
            <a:extLst>
              <a:ext uri="{FF2B5EF4-FFF2-40B4-BE49-F238E27FC236}">
                <a16:creationId xmlns:a16="http://schemas.microsoft.com/office/drawing/2014/main" id="{1E60E74B-10DB-F962-3929-373CE17C5041}"/>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39898570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6" descr="Afbeelding met tekst, schermopname, groen, illustratie&#10;&#10;Automatisch gegenereerde beschrijving">
            <a:extLst>
              <a:ext uri="{FF2B5EF4-FFF2-40B4-BE49-F238E27FC236}">
                <a16:creationId xmlns:a16="http://schemas.microsoft.com/office/drawing/2014/main" id="{EE7F8BC9-5797-C191-6F92-4127A2CE3C6E}"/>
              </a:ext>
            </a:extLst>
          </p:cNvPr>
          <p:cNvPicPr>
            <a:picLocks noChangeAspect="1"/>
          </p:cNvPicPr>
          <p:nvPr/>
        </p:nvPicPr>
        <p:blipFill>
          <a:blip r:embed="rId2">
            <a:duotone>
              <a:schemeClr val="accent5">
                <a:shade val="45000"/>
                <a:satMod val="135000"/>
              </a:schemeClr>
              <a:prstClr val="white"/>
            </a:duotone>
            <a:alphaModFix amt="20000"/>
          </a:blip>
          <a:srcRect t="9269" r="36400" b="13732"/>
          <a:stretch/>
        </p:blipFill>
        <p:spPr>
          <a:xfrm>
            <a:off x="5130217" y="732843"/>
            <a:ext cx="6516351" cy="5383169"/>
          </a:xfrm>
          <a:prstGeom prst="rect">
            <a:avLst/>
          </a:prstGeom>
        </p:spPr>
      </p:pic>
      <p:sp>
        <p:nvSpPr>
          <p:cNvPr id="2" name="Titel 1">
            <a:extLst>
              <a:ext uri="{FF2B5EF4-FFF2-40B4-BE49-F238E27FC236}">
                <a16:creationId xmlns:a16="http://schemas.microsoft.com/office/drawing/2014/main" id="{0591B1B3-85F3-7738-2C9D-AC33507BCB75}"/>
              </a:ext>
            </a:extLst>
          </p:cNvPr>
          <p:cNvSpPr>
            <a:spLocks noGrp="1"/>
          </p:cNvSpPr>
          <p:nvPr>
            <p:ph type="title"/>
          </p:nvPr>
        </p:nvSpPr>
        <p:spPr/>
        <p:txBody>
          <a:bodyPr/>
          <a:lstStyle/>
          <a:p>
            <a:r>
              <a:rPr lang="nl-NL" dirty="0"/>
              <a:t>Hoe werkt cannabis bij pijn?</a:t>
            </a:r>
          </a:p>
        </p:txBody>
      </p:sp>
      <p:sp>
        <p:nvSpPr>
          <p:cNvPr id="3" name="Tijdelijke aanduiding voor inhoud 2">
            <a:extLst>
              <a:ext uri="{FF2B5EF4-FFF2-40B4-BE49-F238E27FC236}">
                <a16:creationId xmlns:a16="http://schemas.microsoft.com/office/drawing/2014/main" id="{A6D9FD6A-1315-87A6-025E-DDECCDCE33D6}"/>
              </a:ext>
            </a:extLst>
          </p:cNvPr>
          <p:cNvSpPr>
            <a:spLocks noGrp="1"/>
          </p:cNvSpPr>
          <p:nvPr>
            <p:ph idx="1"/>
          </p:nvPr>
        </p:nvSpPr>
        <p:spPr>
          <a:xfrm>
            <a:off x="3869268" y="864108"/>
            <a:ext cx="6935090" cy="5120640"/>
          </a:xfrm>
        </p:spPr>
        <p:txBody>
          <a:bodyPr/>
          <a:lstStyle/>
          <a:p>
            <a:r>
              <a:rPr lang="nl-NL" dirty="0"/>
              <a:t>Cannabinoïden: zenuw beschermend, ontstekingsremmend, antibacterieel, </a:t>
            </a:r>
            <a:r>
              <a:rPr lang="nl-NL" dirty="0" err="1"/>
              <a:t>antinociceptie</a:t>
            </a:r>
            <a:r>
              <a:rPr lang="nl-NL" dirty="0"/>
              <a:t>, rustgevend, </a:t>
            </a:r>
            <a:r>
              <a:rPr lang="nl-NL" dirty="0" err="1"/>
              <a:t>etc</a:t>
            </a:r>
            <a:endParaRPr lang="nl-NL" dirty="0"/>
          </a:p>
          <a:p>
            <a:r>
              <a:rPr lang="nl-NL" dirty="0"/>
              <a:t>Reguleert pijn, stemming en andere fysiologische processen</a:t>
            </a:r>
          </a:p>
          <a:p>
            <a:r>
              <a:rPr lang="nl-NL" dirty="0"/>
              <a:t>Cannabinoïden uit cannabis beïnvloeden ECS-receptoren (CB1 en CB2).</a:t>
            </a:r>
          </a:p>
          <a:p>
            <a:r>
              <a:rPr lang="nl-NL" b="1" dirty="0"/>
              <a:t>THC:</a:t>
            </a:r>
            <a:r>
              <a:rPr lang="nl-NL" dirty="0"/>
              <a:t> bindt aan CB1-receptoren in de hersenen en ruggenmerg, wat pijnperceptie vermindert.</a:t>
            </a:r>
          </a:p>
          <a:p>
            <a:r>
              <a:rPr lang="nl-NL" b="1" dirty="0"/>
              <a:t>CBD:</a:t>
            </a:r>
            <a:r>
              <a:rPr lang="nl-NL" dirty="0"/>
              <a:t> beïnvloedt ontsteking en vermindert indirect pijn via het ECS.</a:t>
            </a:r>
          </a:p>
        </p:txBody>
      </p:sp>
    </p:spTree>
    <p:extLst>
      <p:ext uri="{BB962C8B-B14F-4D97-AF65-F5344CB8AC3E}">
        <p14:creationId xmlns:p14="http://schemas.microsoft.com/office/powerpoint/2010/main" val="9829887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4C3004-102C-E806-D2D6-64F5BED0291D}"/>
              </a:ext>
            </a:extLst>
          </p:cNvPr>
          <p:cNvSpPr>
            <a:spLocks noGrp="1"/>
          </p:cNvSpPr>
          <p:nvPr>
            <p:ph type="title"/>
          </p:nvPr>
        </p:nvSpPr>
        <p:spPr/>
        <p:txBody>
          <a:bodyPr/>
          <a:lstStyle/>
          <a:p>
            <a:r>
              <a:rPr lang="nl-NL" dirty="0" err="1"/>
              <a:t>Pre-klinisch</a:t>
            </a:r>
            <a:r>
              <a:rPr lang="nl-NL" dirty="0"/>
              <a:t> bewijs</a:t>
            </a:r>
          </a:p>
        </p:txBody>
      </p:sp>
      <p:sp>
        <p:nvSpPr>
          <p:cNvPr id="3" name="Tijdelijke aanduiding voor inhoud 2">
            <a:extLst>
              <a:ext uri="{FF2B5EF4-FFF2-40B4-BE49-F238E27FC236}">
                <a16:creationId xmlns:a16="http://schemas.microsoft.com/office/drawing/2014/main" id="{A3C274B9-CA5D-41F9-AA21-0DB588B73099}"/>
              </a:ext>
            </a:extLst>
          </p:cNvPr>
          <p:cNvSpPr>
            <a:spLocks noGrp="1"/>
          </p:cNvSpPr>
          <p:nvPr>
            <p:ph idx="1"/>
          </p:nvPr>
        </p:nvSpPr>
        <p:spPr/>
        <p:txBody>
          <a:bodyPr>
            <a:normAutofit fontScale="92500" lnSpcReduction="20000"/>
          </a:bodyPr>
          <a:lstStyle/>
          <a:p>
            <a:pPr marL="0" indent="0">
              <a:buNone/>
            </a:pPr>
            <a:r>
              <a:rPr lang="nl-NL" b="1" dirty="0"/>
              <a:t>Neuropathische pijn</a:t>
            </a:r>
          </a:p>
          <a:p>
            <a:pPr>
              <a:buFont typeface="Arial" panose="020B0604020202020204" pitchFamily="34" charset="0"/>
              <a:buChar char="•"/>
            </a:pPr>
            <a:r>
              <a:rPr lang="nl-NL" dirty="0"/>
              <a:t>Studies tonen aan dat CBD effectief is bij het verminderen van neuropathische pijn veroorzaakt door letsel of ziekten zoals diabetes en chemotherapie. Dit wordt vaak toegeschreven aan:</a:t>
            </a:r>
          </a:p>
          <a:p>
            <a:pPr marL="742950" lvl="1" indent="-285750">
              <a:buFont typeface="Arial" panose="020B0604020202020204" pitchFamily="34" charset="0"/>
              <a:buChar char="•"/>
            </a:pPr>
            <a:r>
              <a:rPr lang="nl-NL" dirty="0"/>
              <a:t>Ontstekingsremmende werking via interactie met CB2-receptoren en TRPV1-kanalen.</a:t>
            </a:r>
          </a:p>
          <a:p>
            <a:pPr marL="742950" lvl="1" indent="-285750">
              <a:buFont typeface="Arial" panose="020B0604020202020204" pitchFamily="34" charset="0"/>
              <a:buChar char="•"/>
            </a:pPr>
            <a:r>
              <a:rPr lang="nl-NL" dirty="0"/>
              <a:t>Beinvloeden micro </a:t>
            </a:r>
            <a:r>
              <a:rPr lang="nl-NL" dirty="0" err="1"/>
              <a:t>glia</a:t>
            </a:r>
            <a:r>
              <a:rPr lang="nl-NL" dirty="0"/>
              <a:t> (cellen betrokken bij ontsteking in het zenuwstelsel).</a:t>
            </a:r>
          </a:p>
          <a:p>
            <a:pPr marL="0" indent="0">
              <a:buNone/>
            </a:pPr>
            <a:r>
              <a:rPr lang="nl-NL" b="1" dirty="0"/>
              <a:t>Ontstekingspijn</a:t>
            </a:r>
          </a:p>
          <a:p>
            <a:pPr>
              <a:buFont typeface="Arial" panose="020B0604020202020204" pitchFamily="34" charset="0"/>
              <a:buChar char="•"/>
            </a:pPr>
            <a:r>
              <a:rPr lang="nl-NL" dirty="0"/>
              <a:t>CBD vermindert pijn geassocieerd met ontstekingsziekten zoals artritis:</a:t>
            </a:r>
          </a:p>
          <a:p>
            <a:pPr marL="742950" lvl="1" indent="-285750">
              <a:buFont typeface="Arial" panose="020B0604020202020204" pitchFamily="34" charset="0"/>
              <a:buChar char="•"/>
            </a:pPr>
            <a:r>
              <a:rPr lang="nl-NL" dirty="0"/>
              <a:t>Vermindering van de productie van pro-inflammatoire cytokines (zoals TNF-α en IL-1β).</a:t>
            </a:r>
          </a:p>
          <a:p>
            <a:pPr marL="742950" lvl="1" indent="-285750">
              <a:buFont typeface="Arial" panose="020B0604020202020204" pitchFamily="34" charset="0"/>
              <a:buChar char="•"/>
            </a:pPr>
            <a:r>
              <a:rPr lang="nl-NL" dirty="0"/>
              <a:t>Remming van oxidatieve stress, een belangrijke factor bij chronische ontsteking.</a:t>
            </a:r>
          </a:p>
          <a:p>
            <a:pPr marL="0" indent="0">
              <a:buNone/>
            </a:pPr>
            <a:r>
              <a:rPr lang="nl-NL" b="1" dirty="0"/>
              <a:t>Pijn door centralisatie (bij chronische pijn)</a:t>
            </a:r>
          </a:p>
          <a:p>
            <a:pPr marL="742950" lvl="1" indent="-285750">
              <a:buFont typeface="Arial" panose="020B0604020202020204" pitchFamily="34" charset="0"/>
              <a:buChar char="•"/>
            </a:pPr>
            <a:r>
              <a:rPr lang="nl-NL" dirty="0"/>
              <a:t>Vermindert hyperactiviteit pijnbanen door remming van </a:t>
            </a:r>
            <a:r>
              <a:rPr lang="nl-NL" dirty="0" err="1"/>
              <a:t>glutamaat</a:t>
            </a:r>
            <a:r>
              <a:rPr lang="nl-NL" dirty="0"/>
              <a:t> en verhoogde afgifte van GABA, een remmende neurotransmitter.</a:t>
            </a:r>
          </a:p>
          <a:p>
            <a:pPr marL="742950" lvl="1" indent="-285750">
              <a:buFont typeface="Arial" panose="020B0604020202020204" pitchFamily="34" charset="0"/>
              <a:buChar char="•"/>
            </a:pPr>
            <a:r>
              <a:rPr lang="nl-NL" dirty="0"/>
              <a:t>Kan de overmatige activatie van </a:t>
            </a:r>
            <a:r>
              <a:rPr lang="nl-NL" dirty="0" err="1"/>
              <a:t>astrocyten</a:t>
            </a:r>
            <a:r>
              <a:rPr lang="nl-NL" dirty="0"/>
              <a:t> en </a:t>
            </a:r>
            <a:r>
              <a:rPr lang="nl-NL" dirty="0" err="1"/>
              <a:t>microglia</a:t>
            </a:r>
            <a:r>
              <a:rPr lang="nl-NL" dirty="0"/>
              <a:t> in het ruggenmerg en de hersenen remmen.</a:t>
            </a:r>
          </a:p>
        </p:txBody>
      </p:sp>
    </p:spTree>
    <p:extLst>
      <p:ext uri="{BB962C8B-B14F-4D97-AF65-F5344CB8AC3E}">
        <p14:creationId xmlns:p14="http://schemas.microsoft.com/office/powerpoint/2010/main" val="951205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B3875682-0790-427D-9A23-4B7265F0FA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36" name="Rectangle 29">
            <a:extLst>
              <a:ext uri="{FF2B5EF4-FFF2-40B4-BE49-F238E27FC236}">
                <a16:creationId xmlns:a16="http://schemas.microsoft.com/office/drawing/2014/main" id="{6EDE4AAE-4785-4EA7-95DB-45200F5B8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useBgFill="1">
        <p:nvSpPr>
          <p:cNvPr id="37" name="Rectangle 31">
            <a:extLst>
              <a:ext uri="{FF2B5EF4-FFF2-40B4-BE49-F238E27FC236}">
                <a16:creationId xmlns:a16="http://schemas.microsoft.com/office/drawing/2014/main" id="{EB8AA617-0537-4ED7-91B6-66511A647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38" name="Rectangle 33">
            <a:extLst>
              <a:ext uri="{FF2B5EF4-FFF2-40B4-BE49-F238E27FC236}">
                <a16:creationId xmlns:a16="http://schemas.microsoft.com/office/drawing/2014/main" id="{C2E8BF1F-CE61-45C5-92AC-552D23176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 name="Titel 1">
            <a:extLst>
              <a:ext uri="{FF2B5EF4-FFF2-40B4-BE49-F238E27FC236}">
                <a16:creationId xmlns:a16="http://schemas.microsoft.com/office/drawing/2014/main" id="{72048944-C14C-61F2-5891-7F8055012091}"/>
              </a:ext>
            </a:extLst>
          </p:cNvPr>
          <p:cNvSpPr>
            <a:spLocks noGrp="1"/>
          </p:cNvSpPr>
          <p:nvPr>
            <p:ph type="title"/>
          </p:nvPr>
        </p:nvSpPr>
        <p:spPr>
          <a:xfrm>
            <a:off x="1069848" y="4590661"/>
            <a:ext cx="10210862" cy="1065690"/>
          </a:xfrm>
        </p:spPr>
        <p:txBody>
          <a:bodyPr vert="horz" lIns="91440" tIns="45720" rIns="91440" bIns="45720" rtlCol="0" anchor="b">
            <a:normAutofit/>
          </a:bodyPr>
          <a:lstStyle/>
          <a:p>
            <a:r>
              <a:rPr lang="en-US" sz="5900" spc="-100" dirty="0" err="1"/>
              <a:t>Schrijfster</a:t>
            </a:r>
            <a:r>
              <a:rPr lang="en-US" sz="5900" spc="-100" dirty="0"/>
              <a:t> &amp; </a:t>
            </a:r>
            <a:r>
              <a:rPr lang="en-US" sz="5900" spc="-100" dirty="0" err="1"/>
              <a:t>Spreekster</a:t>
            </a:r>
            <a:endParaRPr lang="en-US" sz="5900" spc="-100" dirty="0"/>
          </a:p>
        </p:txBody>
      </p:sp>
      <p:pic>
        <p:nvPicPr>
          <p:cNvPr id="23" name="Afbeelding 22" descr="Afbeelding met tekst, krant&#10;&#10;Automatisch gegenereerde beschrijving">
            <a:extLst>
              <a:ext uri="{FF2B5EF4-FFF2-40B4-BE49-F238E27FC236}">
                <a16:creationId xmlns:a16="http://schemas.microsoft.com/office/drawing/2014/main" id="{2AC117D6-6148-BA38-5B3D-07C37F5E3FDB}"/>
              </a:ext>
            </a:extLst>
          </p:cNvPr>
          <p:cNvPicPr>
            <a:picLocks noChangeAspect="1"/>
          </p:cNvPicPr>
          <p:nvPr/>
        </p:nvPicPr>
        <p:blipFill rotWithShape="1">
          <a:blip r:embed="rId2"/>
          <a:srcRect r="-4" b="4893"/>
          <a:stretch/>
        </p:blipFill>
        <p:spPr>
          <a:xfrm>
            <a:off x="1" y="470169"/>
            <a:ext cx="2805125" cy="3557016"/>
          </a:xfrm>
          <a:prstGeom prst="rect">
            <a:avLst/>
          </a:prstGeom>
        </p:spPr>
      </p:pic>
      <p:pic>
        <p:nvPicPr>
          <p:cNvPr id="17" name="Tijdelijke aanduiding voor inhoud 16" descr="Afbeelding met tekst&#10;&#10;Automatisch gegenereerde beschrijving">
            <a:extLst>
              <a:ext uri="{FF2B5EF4-FFF2-40B4-BE49-F238E27FC236}">
                <a16:creationId xmlns:a16="http://schemas.microsoft.com/office/drawing/2014/main" id="{BCD74C40-8C02-89C7-7778-4CDC76AF13AC}"/>
              </a:ext>
            </a:extLst>
          </p:cNvPr>
          <p:cNvPicPr>
            <a:picLocks noGrp="1" noChangeAspect="1"/>
          </p:cNvPicPr>
          <p:nvPr>
            <p:ph idx="1"/>
          </p:nvPr>
        </p:nvPicPr>
        <p:blipFill rotWithShape="1">
          <a:blip r:embed="rId3"/>
          <a:srcRect l="20637" r="34157"/>
          <a:stretch/>
        </p:blipFill>
        <p:spPr>
          <a:xfrm>
            <a:off x="2965992" y="474456"/>
            <a:ext cx="2805124" cy="3552470"/>
          </a:xfrm>
          <a:prstGeom prst="rect">
            <a:avLst/>
          </a:prstGeom>
        </p:spPr>
      </p:pic>
      <p:pic>
        <p:nvPicPr>
          <p:cNvPr id="19" name="Afbeelding 18" descr="Afbeelding met tekst&#10;&#10;Automatisch gegenereerde beschrijving">
            <a:extLst>
              <a:ext uri="{FF2B5EF4-FFF2-40B4-BE49-F238E27FC236}">
                <a16:creationId xmlns:a16="http://schemas.microsoft.com/office/drawing/2014/main" id="{1C2D0BE6-99EA-784E-19A1-463C18DC965E}"/>
              </a:ext>
            </a:extLst>
          </p:cNvPr>
          <p:cNvPicPr>
            <a:picLocks noChangeAspect="1"/>
          </p:cNvPicPr>
          <p:nvPr/>
        </p:nvPicPr>
        <p:blipFill rotWithShape="1">
          <a:blip r:embed="rId4"/>
          <a:srcRect l="11802" r="49947" b="1"/>
          <a:stretch/>
        </p:blipFill>
        <p:spPr>
          <a:xfrm>
            <a:off x="5931983" y="474457"/>
            <a:ext cx="2805127" cy="3556755"/>
          </a:xfrm>
          <a:prstGeom prst="rect">
            <a:avLst/>
          </a:prstGeom>
        </p:spPr>
      </p:pic>
      <p:pic>
        <p:nvPicPr>
          <p:cNvPr id="21" name="Afbeelding 20" descr="Afbeelding met tekst, persoon, binnen, mensen&#10;&#10;Automatisch gegenereerde beschrijving">
            <a:extLst>
              <a:ext uri="{FF2B5EF4-FFF2-40B4-BE49-F238E27FC236}">
                <a16:creationId xmlns:a16="http://schemas.microsoft.com/office/drawing/2014/main" id="{4DB44923-641B-8342-E945-77CF723B5A35}"/>
              </a:ext>
            </a:extLst>
          </p:cNvPr>
          <p:cNvPicPr>
            <a:picLocks noChangeAspect="1"/>
          </p:cNvPicPr>
          <p:nvPr/>
        </p:nvPicPr>
        <p:blipFill rotWithShape="1">
          <a:blip r:embed="rId5"/>
          <a:srcRect l="11154" r="36202" b="-1"/>
          <a:stretch/>
        </p:blipFill>
        <p:spPr>
          <a:xfrm>
            <a:off x="8897975" y="470172"/>
            <a:ext cx="2805126" cy="3556755"/>
          </a:xfrm>
          <a:prstGeom prst="rect">
            <a:avLst/>
          </a:prstGeom>
        </p:spPr>
      </p:pic>
    </p:spTree>
    <p:extLst>
      <p:ext uri="{BB962C8B-B14F-4D97-AF65-F5344CB8AC3E}">
        <p14:creationId xmlns:p14="http://schemas.microsoft.com/office/powerpoint/2010/main" val="24902546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1001D-BA9F-8300-9614-6AAE3FC3293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28F7868-850C-DA0A-F1A7-7DC512CE6784}"/>
              </a:ext>
            </a:extLst>
          </p:cNvPr>
          <p:cNvSpPr>
            <a:spLocks noGrp="1"/>
          </p:cNvSpPr>
          <p:nvPr>
            <p:ph type="title"/>
          </p:nvPr>
        </p:nvSpPr>
        <p:spPr/>
        <p:txBody>
          <a:bodyPr/>
          <a:lstStyle/>
          <a:p>
            <a:r>
              <a:rPr lang="nl-NL" dirty="0" err="1"/>
              <a:t>Pre-klinisch</a:t>
            </a:r>
            <a:r>
              <a:rPr lang="nl-NL" dirty="0"/>
              <a:t> bewijs</a:t>
            </a:r>
          </a:p>
        </p:txBody>
      </p:sp>
      <p:sp>
        <p:nvSpPr>
          <p:cNvPr id="3" name="Tijdelijke aanduiding voor inhoud 2">
            <a:extLst>
              <a:ext uri="{FF2B5EF4-FFF2-40B4-BE49-F238E27FC236}">
                <a16:creationId xmlns:a16="http://schemas.microsoft.com/office/drawing/2014/main" id="{64893CB4-B7EB-ED17-4926-C09A92721847}"/>
              </a:ext>
            </a:extLst>
          </p:cNvPr>
          <p:cNvSpPr>
            <a:spLocks noGrp="1"/>
          </p:cNvSpPr>
          <p:nvPr>
            <p:ph idx="1"/>
          </p:nvPr>
        </p:nvSpPr>
        <p:spPr/>
        <p:txBody>
          <a:bodyPr>
            <a:normAutofit/>
          </a:bodyPr>
          <a:lstStyle/>
          <a:p>
            <a:pPr marL="0" indent="0">
              <a:buNone/>
            </a:pPr>
            <a:r>
              <a:rPr lang="nl-NL" sz="1800" b="1" dirty="0">
                <a:effectLst/>
                <a:latin typeface="Calibri" panose="020F0502020204030204" pitchFamily="34" charset="0"/>
                <a:ea typeface="Calibri" panose="020F0502020204030204" pitchFamily="34" charset="0"/>
                <a:cs typeface="Times New Roman" panose="02020603050405020304" pitchFamily="18" charset="0"/>
              </a:rPr>
              <a:t>Fibromyalgie</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nl-NL" sz="1800" dirty="0">
                <a:effectLst/>
                <a:latin typeface="Calibri" panose="020F0502020204030204" pitchFamily="34" charset="0"/>
                <a:ea typeface="Calibri" panose="020F0502020204030204" pitchFamily="34" charset="0"/>
                <a:cs typeface="Times New Roman" panose="02020603050405020304" pitchFamily="18" charset="0"/>
              </a:rPr>
              <a:t>Diermodellen suggereren dat CBD pijn en stijfheid bij fibromyalgie kan verminderen door ontstekingsremming en het moduleren van het ECS.</a:t>
            </a:r>
          </a:p>
          <a:p>
            <a:pPr marL="0" indent="0">
              <a:buNone/>
            </a:pPr>
            <a:r>
              <a:rPr lang="nl-NL" sz="1800" b="1" dirty="0">
                <a:effectLst/>
                <a:latin typeface="Calibri" panose="020F0502020204030204" pitchFamily="34" charset="0"/>
                <a:ea typeface="Calibri" panose="020F0502020204030204" pitchFamily="34" charset="0"/>
                <a:cs typeface="Times New Roman" panose="02020603050405020304" pitchFamily="18" charset="0"/>
              </a:rPr>
              <a:t>Kanker-geassocieerde pijn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nl-NL" sz="1800" dirty="0">
                <a:effectLst/>
                <a:latin typeface="Calibri" panose="020F0502020204030204" pitchFamily="34" charset="0"/>
                <a:ea typeface="Calibri" panose="020F0502020204030204" pitchFamily="34" charset="0"/>
                <a:cs typeface="Times New Roman" panose="02020603050405020304" pitchFamily="18" charset="0"/>
              </a:rPr>
              <a:t>CBD kan pijn door tumorgroei en chemotherapie verminderen. In modellen werd een daling in ontstekingsmarkers en verbetering van slaap gerapporteerd.</a:t>
            </a:r>
          </a:p>
          <a:p>
            <a:pPr marL="342900" lvl="0" indent="-342900">
              <a:buSzPts val="1000"/>
              <a:buFont typeface="Symbol" panose="05050102010706020507" pitchFamily="18" charset="2"/>
              <a:buChar char=""/>
              <a:tabLst>
                <a:tab pos="457200" algn="l"/>
              </a:tabLst>
            </a:pPr>
            <a:r>
              <a:rPr lang="nl-NL" sz="1800" dirty="0">
                <a:latin typeface="Calibri" panose="020F0502020204030204" pitchFamily="34" charset="0"/>
                <a:ea typeface="Calibri" panose="020F0502020204030204" pitchFamily="34" charset="0"/>
                <a:cs typeface="Times New Roman" panose="02020603050405020304" pitchFamily="18" charset="0"/>
              </a:rPr>
              <a:t>Combinatie THC en CBD effectiever</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nl-NL" sz="1800" b="1" dirty="0">
                <a:effectLst/>
                <a:latin typeface="Calibri" panose="020F0502020204030204" pitchFamily="34" charset="0"/>
                <a:ea typeface="Calibri" panose="020F0502020204030204" pitchFamily="34" charset="0"/>
                <a:cs typeface="Times New Roman" panose="02020603050405020304" pitchFamily="18" charset="0"/>
              </a:rPr>
              <a:t>Postoperatieve pijn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nl-NL" sz="1800" dirty="0">
                <a:effectLst/>
                <a:latin typeface="Calibri" panose="020F0502020204030204" pitchFamily="34" charset="0"/>
                <a:ea typeface="Calibri" panose="020F0502020204030204" pitchFamily="34" charset="0"/>
                <a:cs typeface="Times New Roman" panose="02020603050405020304" pitchFamily="18" charset="0"/>
              </a:rPr>
              <a:t>CBD bleek effectief in diermodellen voor acute postoperatieve pijn, mede door interactie met het serotoninesysteem (5-HT1A-receptoren).</a:t>
            </a:r>
          </a:p>
          <a:p>
            <a:pPr marL="342900" lvl="0" indent="-342900">
              <a:buSzPts val="1000"/>
              <a:buFont typeface="Symbol" panose="05050102010706020507" pitchFamily="18" charset="2"/>
              <a:buChar char=""/>
              <a:tabLst>
                <a:tab pos="457200" algn="l"/>
              </a:tabLst>
            </a:pPr>
            <a:r>
              <a:rPr lang="nl-NL" sz="1800" dirty="0">
                <a:latin typeface="Calibri" panose="020F0502020204030204" pitchFamily="34" charset="0"/>
                <a:ea typeface="Calibri" panose="020F0502020204030204" pitchFamily="34" charset="0"/>
                <a:cs typeface="Times New Roman" panose="02020603050405020304" pitchFamily="18" charset="0"/>
              </a:rPr>
              <a:t>THC goed alternatief voor opioïden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pPr>
            <a:endParaRPr lang="nl-NL" dirty="0"/>
          </a:p>
        </p:txBody>
      </p:sp>
    </p:spTree>
    <p:extLst>
      <p:ext uri="{BB962C8B-B14F-4D97-AF65-F5344CB8AC3E}">
        <p14:creationId xmlns:p14="http://schemas.microsoft.com/office/powerpoint/2010/main" val="23592684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914CB4-CF87-1862-1F53-C962D0C3F2E8}"/>
              </a:ext>
            </a:extLst>
          </p:cNvPr>
          <p:cNvSpPr>
            <a:spLocks noGrp="1"/>
          </p:cNvSpPr>
          <p:nvPr>
            <p:ph type="title"/>
          </p:nvPr>
        </p:nvSpPr>
        <p:spPr/>
        <p:txBody>
          <a:bodyPr/>
          <a:lstStyle/>
          <a:p>
            <a:r>
              <a:rPr lang="nl-NL" dirty="0"/>
              <a:t>Klinisch bewijs</a:t>
            </a:r>
          </a:p>
        </p:txBody>
      </p:sp>
      <p:sp>
        <p:nvSpPr>
          <p:cNvPr id="3" name="Tijdelijke aanduiding voor inhoud 2">
            <a:extLst>
              <a:ext uri="{FF2B5EF4-FFF2-40B4-BE49-F238E27FC236}">
                <a16:creationId xmlns:a16="http://schemas.microsoft.com/office/drawing/2014/main" id="{7A4BBEFC-1902-A571-8F8F-D803B8EAC423}"/>
              </a:ext>
            </a:extLst>
          </p:cNvPr>
          <p:cNvSpPr>
            <a:spLocks noGrp="1"/>
          </p:cNvSpPr>
          <p:nvPr>
            <p:ph idx="1"/>
          </p:nvPr>
        </p:nvSpPr>
        <p:spPr/>
        <p:txBody>
          <a:bodyPr>
            <a:normAutofit/>
          </a:bodyPr>
          <a:lstStyle/>
          <a:p>
            <a:r>
              <a:rPr lang="nl-NL" sz="2800" dirty="0"/>
              <a:t>NASEM rapport 2017:</a:t>
            </a:r>
          </a:p>
          <a:p>
            <a:pPr lvl="1"/>
            <a:r>
              <a:rPr lang="nl-NL" sz="1600" dirty="0"/>
              <a:t>28 onderzoeken, 2454 deelnemers</a:t>
            </a:r>
          </a:p>
          <a:p>
            <a:pPr lvl="1"/>
            <a:r>
              <a:rPr lang="nl-NL" sz="1600" dirty="0"/>
              <a:t>verschillende oorzaken van pijn, waaronder neuropathie (17 onderzoeken), kankerpijn, fibromyalgie en andere.</a:t>
            </a:r>
          </a:p>
          <a:p>
            <a:pPr lvl="1"/>
            <a:r>
              <a:rPr lang="nl-NL" sz="1600" dirty="0"/>
              <a:t> kans op  </a:t>
            </a:r>
            <a:r>
              <a:rPr lang="nl-NL" sz="1600" dirty="0">
                <a:effectLst/>
                <a:latin typeface="Aptos" panose="020B0004020202020204" pitchFamily="34" charset="0"/>
                <a:ea typeface="Aptos" panose="020B0004020202020204" pitchFamily="34" charset="0"/>
                <a:cs typeface="Times New Roman" panose="02020603050405020304" pitchFamily="18" charset="0"/>
              </a:rPr>
              <a:t>&gt;30% pijnvermindering werd met ca 40% groter dan bij placebo </a:t>
            </a:r>
            <a:endParaRPr lang="nl-NL" sz="1600" dirty="0"/>
          </a:p>
          <a:p>
            <a:r>
              <a:rPr lang="nl-NL" sz="2800" dirty="0"/>
              <a:t>   Review 2015:</a:t>
            </a:r>
          </a:p>
          <a:p>
            <a:pPr lvl="1"/>
            <a:r>
              <a:rPr lang="nl-NL" sz="1400" dirty="0"/>
              <a:t>vijf gerandomiseerde onderzoeken met geïnhaleerde cannabis bij 178 deelnemers met chronische neuropathische pijn</a:t>
            </a:r>
          </a:p>
          <a:p>
            <a:pPr lvl="1"/>
            <a:r>
              <a:rPr lang="nl-NL" sz="1400" dirty="0"/>
              <a:t>1 op de 5,6 patiënten ≥30% subjectieve verbetering op korte termijn in chronische pijn</a:t>
            </a:r>
          </a:p>
          <a:p>
            <a:r>
              <a:rPr lang="nl-NL" sz="2800" dirty="0"/>
              <a:t>   Review 2018:</a:t>
            </a:r>
          </a:p>
          <a:p>
            <a:pPr lvl="1"/>
            <a:r>
              <a:rPr lang="nl-NL" sz="1400" dirty="0"/>
              <a:t>47 gecontroleerde en 57 observationele onderzoeken, in totaal 9.958 deelnemers</a:t>
            </a:r>
          </a:p>
          <a:p>
            <a:pPr lvl="1"/>
            <a:r>
              <a:rPr lang="nl-NL" sz="1400" dirty="0"/>
              <a:t>cannabinoïden zeer effectieve medicijnen chronische niet-kankerpijn = onwaarschijnlijk</a:t>
            </a:r>
          </a:p>
          <a:p>
            <a:pPr lvl="1"/>
            <a:r>
              <a:rPr lang="nl-NL" sz="1400" dirty="0"/>
              <a:t>cannabinoïden effectief bij verbeteren emotioneel / fysiek functioneren bij patiënten met chronische niet-kankerpijn = minimaal bewijs</a:t>
            </a:r>
          </a:p>
          <a:p>
            <a:pPr lvl="1"/>
            <a:r>
              <a:rPr lang="nl-NL" sz="1400" dirty="0"/>
              <a:t>Probleem: conflict of interest</a:t>
            </a:r>
          </a:p>
          <a:p>
            <a:endParaRPr lang="nl-NL" dirty="0"/>
          </a:p>
        </p:txBody>
      </p:sp>
    </p:spTree>
    <p:extLst>
      <p:ext uri="{BB962C8B-B14F-4D97-AF65-F5344CB8AC3E}">
        <p14:creationId xmlns:p14="http://schemas.microsoft.com/office/powerpoint/2010/main" val="18669772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B4B56F-0EBF-C413-EFA5-619D370D115F}"/>
              </a:ext>
            </a:extLst>
          </p:cNvPr>
          <p:cNvSpPr>
            <a:spLocks noGrp="1"/>
          </p:cNvSpPr>
          <p:nvPr>
            <p:ph type="title"/>
          </p:nvPr>
        </p:nvSpPr>
        <p:spPr/>
        <p:txBody>
          <a:bodyPr/>
          <a:lstStyle/>
          <a:p>
            <a:r>
              <a:rPr lang="nl-NL" dirty="0"/>
              <a:t>En bij acute pijn?</a:t>
            </a:r>
          </a:p>
        </p:txBody>
      </p:sp>
      <p:sp>
        <p:nvSpPr>
          <p:cNvPr id="3" name="Tijdelijke aanduiding voor inhoud 2">
            <a:extLst>
              <a:ext uri="{FF2B5EF4-FFF2-40B4-BE49-F238E27FC236}">
                <a16:creationId xmlns:a16="http://schemas.microsoft.com/office/drawing/2014/main" id="{E11981EA-2DD2-2496-0A5B-B2798E2524F3}"/>
              </a:ext>
            </a:extLst>
          </p:cNvPr>
          <p:cNvSpPr>
            <a:spLocks noGrp="1"/>
          </p:cNvSpPr>
          <p:nvPr>
            <p:ph idx="1"/>
          </p:nvPr>
        </p:nvSpPr>
        <p:spPr/>
        <p:txBody>
          <a:bodyPr/>
          <a:lstStyle/>
          <a:p>
            <a:r>
              <a:rPr lang="nl-NL" dirty="0"/>
              <a:t>Cannabis kan de intensiteit van acute pijn verhogen of verlagen</a:t>
            </a:r>
          </a:p>
          <a:p>
            <a:r>
              <a:rPr lang="nl-NL" dirty="0"/>
              <a:t>THC: helpt waarschijnlijker bij acute pijn bij regelmatige cannabisgebruikers</a:t>
            </a:r>
          </a:p>
          <a:p>
            <a:r>
              <a:rPr lang="nl-NL" dirty="0"/>
              <a:t>THC verergert waarschijnlijker pijn bij mensen die nog niet bekend  met cannabis.</a:t>
            </a:r>
          </a:p>
          <a:p>
            <a:r>
              <a:rPr lang="nl-NL" dirty="0"/>
              <a:t>THC verminderde de hoeveelheid morfine die gehospitaliseerde patiënten met acute posttraumatische pijn nodig hadden aanzienlijk</a:t>
            </a:r>
          </a:p>
          <a:p>
            <a:r>
              <a:rPr lang="nl-NL" dirty="0"/>
              <a:t>CBD waarschijnlijk ineffectief. Kan wel effect THC en morfine verhogen. </a:t>
            </a:r>
          </a:p>
        </p:txBody>
      </p:sp>
    </p:spTree>
    <p:extLst>
      <p:ext uri="{BB962C8B-B14F-4D97-AF65-F5344CB8AC3E}">
        <p14:creationId xmlns:p14="http://schemas.microsoft.com/office/powerpoint/2010/main" val="29177569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273D4-1E54-796D-C835-E57473A0E31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65FF661-456C-C960-67BD-1AA3E8A37ABA}"/>
              </a:ext>
            </a:extLst>
          </p:cNvPr>
          <p:cNvSpPr>
            <a:spLocks noGrp="1"/>
          </p:cNvSpPr>
          <p:nvPr>
            <p:ph type="ctrTitle"/>
          </p:nvPr>
        </p:nvSpPr>
        <p:spPr/>
        <p:txBody>
          <a:bodyPr/>
          <a:lstStyle/>
          <a:p>
            <a:r>
              <a:rPr lang="nl-NL" dirty="0"/>
              <a:t>Voordelen, risico’s en bijwerkingen</a:t>
            </a:r>
          </a:p>
        </p:txBody>
      </p:sp>
      <p:sp>
        <p:nvSpPr>
          <p:cNvPr id="3" name="Ondertitel 2">
            <a:extLst>
              <a:ext uri="{FF2B5EF4-FFF2-40B4-BE49-F238E27FC236}">
                <a16:creationId xmlns:a16="http://schemas.microsoft.com/office/drawing/2014/main" id="{E2D63696-D544-E178-72E5-8C342F44D6B1}"/>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618125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429557-7053-AF86-89ED-446F7D01EC19}"/>
              </a:ext>
            </a:extLst>
          </p:cNvPr>
          <p:cNvSpPr>
            <a:spLocks noGrp="1"/>
          </p:cNvSpPr>
          <p:nvPr>
            <p:ph type="title"/>
          </p:nvPr>
        </p:nvSpPr>
        <p:spPr/>
        <p:txBody>
          <a:bodyPr>
            <a:normAutofit/>
          </a:bodyPr>
          <a:lstStyle/>
          <a:p>
            <a:r>
              <a:rPr lang="nl-NL" sz="3600" dirty="0"/>
              <a:t>Voordelen</a:t>
            </a:r>
          </a:p>
        </p:txBody>
      </p:sp>
      <p:sp>
        <p:nvSpPr>
          <p:cNvPr id="3" name="Tijdelijke aanduiding voor inhoud 2">
            <a:extLst>
              <a:ext uri="{FF2B5EF4-FFF2-40B4-BE49-F238E27FC236}">
                <a16:creationId xmlns:a16="http://schemas.microsoft.com/office/drawing/2014/main" id="{D9CBEA3A-42A3-B0EB-37CA-BA6D2D15885F}"/>
              </a:ext>
            </a:extLst>
          </p:cNvPr>
          <p:cNvSpPr>
            <a:spLocks noGrp="1"/>
          </p:cNvSpPr>
          <p:nvPr>
            <p:ph idx="1"/>
          </p:nvPr>
        </p:nvSpPr>
        <p:spPr/>
        <p:txBody>
          <a:bodyPr/>
          <a:lstStyle/>
          <a:p>
            <a:r>
              <a:rPr lang="nl-NL" dirty="0"/>
              <a:t>Andere medicatie als opioïden vaak verslavend</a:t>
            </a:r>
          </a:p>
          <a:p>
            <a:r>
              <a:rPr lang="nl-NL" dirty="0"/>
              <a:t>Minder bijwerkingen dan traditionele pijnstillers</a:t>
            </a:r>
          </a:p>
          <a:p>
            <a:r>
              <a:rPr lang="nl-NL" dirty="0"/>
              <a:t>Meervoudige werking in het lichaam!</a:t>
            </a:r>
          </a:p>
          <a:p>
            <a:r>
              <a:rPr lang="nl-NL" dirty="0"/>
              <a:t>Tot 6000mg CBD in een enkele dosering klinisch getest</a:t>
            </a:r>
          </a:p>
          <a:p>
            <a:r>
              <a:rPr lang="nl-NL" dirty="0"/>
              <a:t>Tot 90mg THC in een enkele dosering klinisch getest</a:t>
            </a:r>
          </a:p>
        </p:txBody>
      </p:sp>
      <p:sp>
        <p:nvSpPr>
          <p:cNvPr id="4" name="Tijdelijke aanduiding voor tekst 3">
            <a:extLst>
              <a:ext uri="{FF2B5EF4-FFF2-40B4-BE49-F238E27FC236}">
                <a16:creationId xmlns:a16="http://schemas.microsoft.com/office/drawing/2014/main" id="{CFA93C16-28A5-2B62-F316-90945D47FF62}"/>
              </a:ext>
            </a:extLst>
          </p:cNvPr>
          <p:cNvSpPr>
            <a:spLocks noGrp="1"/>
          </p:cNvSpPr>
          <p:nvPr>
            <p:ph type="body" sz="half" idx="2"/>
          </p:nvPr>
        </p:nvSpPr>
        <p:spPr/>
        <p:txBody>
          <a:bodyPr/>
          <a:lstStyle/>
          <a:p>
            <a:endParaRPr lang="nl-NL" dirty="0"/>
          </a:p>
        </p:txBody>
      </p:sp>
    </p:spTree>
    <p:extLst>
      <p:ext uri="{BB962C8B-B14F-4D97-AF65-F5344CB8AC3E}">
        <p14:creationId xmlns:p14="http://schemas.microsoft.com/office/powerpoint/2010/main" val="25544474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75CC0-AF61-0452-C3F8-B2FCDB2085D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BE7A316-1CBB-8DC9-30D8-C7F244732C5E}"/>
              </a:ext>
            </a:extLst>
          </p:cNvPr>
          <p:cNvSpPr>
            <a:spLocks noGrp="1"/>
          </p:cNvSpPr>
          <p:nvPr>
            <p:ph type="title"/>
          </p:nvPr>
        </p:nvSpPr>
        <p:spPr/>
        <p:txBody>
          <a:bodyPr>
            <a:normAutofit/>
          </a:bodyPr>
          <a:lstStyle/>
          <a:p>
            <a:r>
              <a:rPr lang="nl-NL" sz="3600" dirty="0"/>
              <a:t>Risico’s en bijwerkingen</a:t>
            </a:r>
          </a:p>
        </p:txBody>
      </p:sp>
      <p:sp>
        <p:nvSpPr>
          <p:cNvPr id="3" name="Tijdelijke aanduiding voor inhoud 2">
            <a:extLst>
              <a:ext uri="{FF2B5EF4-FFF2-40B4-BE49-F238E27FC236}">
                <a16:creationId xmlns:a16="http://schemas.microsoft.com/office/drawing/2014/main" id="{B7566148-8192-8867-1605-003277BF46B7}"/>
              </a:ext>
            </a:extLst>
          </p:cNvPr>
          <p:cNvSpPr>
            <a:spLocks noGrp="1"/>
          </p:cNvSpPr>
          <p:nvPr>
            <p:ph idx="1"/>
          </p:nvPr>
        </p:nvSpPr>
        <p:spPr/>
        <p:txBody>
          <a:bodyPr/>
          <a:lstStyle/>
          <a:p>
            <a:r>
              <a:rPr lang="nl-NL" dirty="0"/>
              <a:t>Mogelijke interactie met andere medicijnen (P450 enzymen)</a:t>
            </a:r>
          </a:p>
          <a:p>
            <a:r>
              <a:rPr lang="nl-NL" dirty="0"/>
              <a:t>Psychologische effecten (zoals angst of paranoia door THC).</a:t>
            </a:r>
          </a:p>
          <a:p>
            <a:r>
              <a:rPr lang="nl-NL" dirty="0"/>
              <a:t>Beperkingen bij rijvaardigheid en cognitieve functies.</a:t>
            </a:r>
          </a:p>
          <a:p>
            <a:r>
              <a:rPr lang="nl-NL" dirty="0"/>
              <a:t>Samenstelling belangrijk!</a:t>
            </a:r>
          </a:p>
          <a:p>
            <a:r>
              <a:rPr lang="nl-NL" dirty="0"/>
              <a:t>THC-rijk: misselijkheid, droge mond, rode ogen, versnelde hartslag, verlaagde bloeddruk, verstoorde cognitie, lage bloeddruk</a:t>
            </a:r>
          </a:p>
          <a:p>
            <a:r>
              <a:rPr lang="nl-NL" dirty="0"/>
              <a:t>CBD-rijk: misselijkheid, diarree, sufheid, vermoeidheid</a:t>
            </a:r>
          </a:p>
          <a:p>
            <a:r>
              <a:rPr lang="nl-NL" dirty="0"/>
              <a:t>Mogelijke afhankelijkheid bij langdurig gebruik?</a:t>
            </a:r>
          </a:p>
        </p:txBody>
      </p:sp>
      <p:sp>
        <p:nvSpPr>
          <p:cNvPr id="4" name="Tijdelijke aanduiding voor tekst 3">
            <a:extLst>
              <a:ext uri="{FF2B5EF4-FFF2-40B4-BE49-F238E27FC236}">
                <a16:creationId xmlns:a16="http://schemas.microsoft.com/office/drawing/2014/main" id="{D51859D2-483D-17AE-56F6-71AB5A6A738F}"/>
              </a:ext>
            </a:extLst>
          </p:cNvPr>
          <p:cNvSpPr>
            <a:spLocks noGrp="1"/>
          </p:cNvSpPr>
          <p:nvPr>
            <p:ph type="body" sz="half" idx="2"/>
          </p:nvPr>
        </p:nvSpPr>
        <p:spPr/>
        <p:txBody>
          <a:bodyPr/>
          <a:lstStyle/>
          <a:p>
            <a:endParaRPr lang="nl-NL" dirty="0"/>
          </a:p>
        </p:txBody>
      </p:sp>
    </p:spTree>
    <p:extLst>
      <p:ext uri="{BB962C8B-B14F-4D97-AF65-F5344CB8AC3E}">
        <p14:creationId xmlns:p14="http://schemas.microsoft.com/office/powerpoint/2010/main" val="32033882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CDD98-527D-1A86-14D4-CBF66B70836D}"/>
              </a:ext>
            </a:extLst>
          </p:cNvPr>
          <p:cNvSpPr>
            <a:spLocks noGrp="1"/>
          </p:cNvSpPr>
          <p:nvPr>
            <p:ph type="title"/>
          </p:nvPr>
        </p:nvSpPr>
        <p:spPr/>
        <p:txBody>
          <a:bodyPr>
            <a:normAutofit/>
          </a:bodyPr>
          <a:lstStyle/>
          <a:p>
            <a:r>
              <a:rPr lang="nl-NL" dirty="0"/>
              <a:t>Is cannabis verslavend?</a:t>
            </a:r>
          </a:p>
        </p:txBody>
      </p:sp>
      <p:pic>
        <p:nvPicPr>
          <p:cNvPr id="5" name="Tijdelijke aanduiding voor inhoud 4">
            <a:extLst>
              <a:ext uri="{FF2B5EF4-FFF2-40B4-BE49-F238E27FC236}">
                <a16:creationId xmlns:a16="http://schemas.microsoft.com/office/drawing/2014/main" id="{633BB27A-E721-DA66-4167-07E7361F0236}"/>
              </a:ext>
            </a:extLst>
          </p:cNvPr>
          <p:cNvPicPr>
            <a:picLocks noGrp="1" noChangeAspect="1"/>
          </p:cNvPicPr>
          <p:nvPr>
            <p:ph idx="1"/>
          </p:nvPr>
        </p:nvPicPr>
        <p:blipFill>
          <a:blip r:embed="rId3"/>
          <a:stretch>
            <a:fillRect/>
          </a:stretch>
        </p:blipFill>
        <p:spPr>
          <a:xfrm>
            <a:off x="4179617" y="863600"/>
            <a:ext cx="6693441" cy="5121275"/>
          </a:xfrm>
        </p:spPr>
      </p:pic>
    </p:spTree>
    <p:extLst>
      <p:ext uri="{BB962C8B-B14F-4D97-AF65-F5344CB8AC3E}">
        <p14:creationId xmlns:p14="http://schemas.microsoft.com/office/powerpoint/2010/main" val="24068144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13E4E-3B34-C2B3-425E-773B050794F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C80BE0B-9EED-25EE-8F46-DBF30BD6688E}"/>
              </a:ext>
            </a:extLst>
          </p:cNvPr>
          <p:cNvSpPr>
            <a:spLocks noGrp="1"/>
          </p:cNvSpPr>
          <p:nvPr>
            <p:ph type="ctrTitle"/>
          </p:nvPr>
        </p:nvSpPr>
        <p:spPr/>
        <p:txBody>
          <a:bodyPr/>
          <a:lstStyle/>
          <a:p>
            <a:r>
              <a:rPr lang="nl-NL" dirty="0"/>
              <a:t>Cannabis producten in Nederland</a:t>
            </a:r>
          </a:p>
        </p:txBody>
      </p:sp>
      <p:sp>
        <p:nvSpPr>
          <p:cNvPr id="3" name="Ondertitel 2">
            <a:extLst>
              <a:ext uri="{FF2B5EF4-FFF2-40B4-BE49-F238E27FC236}">
                <a16:creationId xmlns:a16="http://schemas.microsoft.com/office/drawing/2014/main" id="{81E730FE-7FAA-9C24-3B60-60934BB56947}"/>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7581378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33D4B8-1C9C-A95C-C77C-8013B0824EB0}"/>
              </a:ext>
            </a:extLst>
          </p:cNvPr>
          <p:cNvSpPr>
            <a:spLocks noGrp="1"/>
          </p:cNvSpPr>
          <p:nvPr>
            <p:ph type="title"/>
          </p:nvPr>
        </p:nvSpPr>
        <p:spPr/>
        <p:txBody>
          <a:bodyPr/>
          <a:lstStyle/>
          <a:p>
            <a:r>
              <a:rPr lang="nl-NL" dirty="0"/>
              <a:t>Waar is  cannabis verkrijgbaar?</a:t>
            </a:r>
          </a:p>
        </p:txBody>
      </p:sp>
      <p:sp>
        <p:nvSpPr>
          <p:cNvPr id="3" name="Tijdelijke aanduiding voor inhoud 2">
            <a:extLst>
              <a:ext uri="{FF2B5EF4-FFF2-40B4-BE49-F238E27FC236}">
                <a16:creationId xmlns:a16="http://schemas.microsoft.com/office/drawing/2014/main" id="{8DBAA8A3-5331-8446-E5C3-F652C1469EC7}"/>
              </a:ext>
            </a:extLst>
          </p:cNvPr>
          <p:cNvSpPr>
            <a:spLocks noGrp="1"/>
          </p:cNvSpPr>
          <p:nvPr>
            <p:ph idx="1"/>
          </p:nvPr>
        </p:nvSpPr>
        <p:spPr/>
        <p:txBody>
          <a:bodyPr/>
          <a:lstStyle/>
          <a:p>
            <a:r>
              <a:rPr lang="nl-NL" sz="2400" dirty="0"/>
              <a:t>Bij coffeeshops als wiet en </a:t>
            </a:r>
            <a:r>
              <a:rPr lang="nl-NL" sz="2400" dirty="0" err="1"/>
              <a:t>hash</a:t>
            </a:r>
            <a:r>
              <a:rPr lang="nl-NL" sz="2400" dirty="0"/>
              <a:t> (THC+, CBD)</a:t>
            </a:r>
          </a:p>
          <a:p>
            <a:pPr lvl="1"/>
            <a:r>
              <a:rPr lang="nl-NL" sz="2000" dirty="0"/>
              <a:t>Vrij verkrijgbaar</a:t>
            </a:r>
          </a:p>
          <a:p>
            <a:r>
              <a:rPr lang="nl-NL" sz="2400" dirty="0"/>
              <a:t>Bij drogist / retailer als voedingssupplement (CBD, CBN, CBG, </a:t>
            </a:r>
            <a:r>
              <a:rPr lang="nl-NL" sz="2400" dirty="0" err="1"/>
              <a:t>CBDa</a:t>
            </a:r>
            <a:r>
              <a:rPr lang="nl-NL" sz="2400" dirty="0"/>
              <a:t>, HHC, </a:t>
            </a:r>
            <a:r>
              <a:rPr lang="nl-NL" sz="2400" dirty="0" err="1"/>
              <a:t>etc</a:t>
            </a:r>
            <a:r>
              <a:rPr lang="nl-NL" sz="2400" dirty="0"/>
              <a:t>)</a:t>
            </a:r>
          </a:p>
          <a:p>
            <a:pPr lvl="1"/>
            <a:r>
              <a:rPr lang="nl-NL" sz="2000" dirty="0"/>
              <a:t>Vrij verkrijgbaar</a:t>
            </a:r>
          </a:p>
          <a:p>
            <a:r>
              <a:rPr lang="nl-NL" sz="2400" dirty="0"/>
              <a:t>Bij apotheek als medicinale cannabis </a:t>
            </a:r>
          </a:p>
          <a:p>
            <a:pPr lvl="1"/>
            <a:r>
              <a:rPr lang="nl-NL" sz="2000" dirty="0"/>
              <a:t>Op recept</a:t>
            </a:r>
            <a:endParaRPr lang="nl-NL" sz="2400" dirty="0"/>
          </a:p>
        </p:txBody>
      </p:sp>
    </p:spTree>
    <p:extLst>
      <p:ext uri="{BB962C8B-B14F-4D97-AF65-F5344CB8AC3E}">
        <p14:creationId xmlns:p14="http://schemas.microsoft.com/office/powerpoint/2010/main" val="17579533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F567A453-6F55-4E77-8602-7DE2B2B4D66E}"/>
              </a:ext>
            </a:extLst>
          </p:cNvPr>
          <p:cNvSpPr>
            <a:spLocks noGrp="1"/>
          </p:cNvSpPr>
          <p:nvPr>
            <p:ph idx="1"/>
          </p:nvPr>
        </p:nvSpPr>
        <p:spPr>
          <a:xfrm>
            <a:off x="504826" y="733425"/>
            <a:ext cx="6848474" cy="5781675"/>
          </a:xfrm>
        </p:spPr>
        <p:txBody>
          <a:bodyPr>
            <a:noAutofit/>
          </a:bodyPr>
          <a:lstStyle/>
          <a:p>
            <a:r>
              <a:rPr lang="nl-NL" sz="2000" b="1" dirty="0" err="1">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Bedrocan</a:t>
            </a:r>
            <a:r>
              <a:rPr lang="nl-NL" sz="2000"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r>
              <a:rPr lang="nl-NL" sz="20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	</a:t>
            </a:r>
            <a:r>
              <a:rPr lang="nl-NL" sz="20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THC 22% |  CBD &lt;1.0%</a:t>
            </a:r>
            <a:br>
              <a:rPr lang="nl-NL" sz="20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br>
            <a:r>
              <a:rPr lang="nl-NL" sz="20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nl-NL" sz="2000" dirty="0" err="1">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Sativa</a:t>
            </a:r>
            <a:r>
              <a:rPr lang="nl-NL" sz="20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Flos</a:t>
            </a:r>
          </a:p>
          <a:p>
            <a:r>
              <a:rPr lang="nl-NL" sz="2000" b="1" dirty="0" err="1">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Bedrobinol</a:t>
            </a:r>
            <a:r>
              <a:rPr lang="nl-NL" sz="2000"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r>
              <a:rPr lang="nl-NL" sz="20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THC 13.5% | CBD &lt;1.0%</a:t>
            </a:r>
            <a:br>
              <a:rPr lang="nl-NL" sz="20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br>
            <a:r>
              <a:rPr lang="nl-NL" sz="20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nl-NL" sz="2000" dirty="0" err="1">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Sativa</a:t>
            </a:r>
            <a:r>
              <a:rPr lang="nl-NL" sz="20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 </a:t>
            </a:r>
            <a:r>
              <a:rPr lang="nl-NL" sz="20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Flos </a:t>
            </a:r>
          </a:p>
          <a:p>
            <a:r>
              <a:rPr lang="nl-NL" sz="2000" b="1" dirty="0" err="1">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Bediol</a:t>
            </a:r>
            <a:r>
              <a:rPr lang="nl-NL" sz="2000"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r>
              <a:rPr lang="nl-NL" sz="20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THC 6.3% | CBD 8%</a:t>
            </a:r>
            <a:br>
              <a:rPr lang="nl-NL" sz="20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br>
            <a:r>
              <a:rPr lang="nl-NL" sz="20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nl-NL" sz="2000" dirty="0" err="1">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Sativa</a:t>
            </a:r>
            <a:r>
              <a:rPr lang="nl-NL" sz="20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 </a:t>
            </a:r>
            <a:r>
              <a:rPr lang="nl-NL" sz="2000" dirty="0" err="1">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Granulate</a:t>
            </a:r>
            <a:r>
              <a:rPr lang="nl-NL" sz="20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a:t>
            </a:r>
          </a:p>
          <a:p>
            <a:r>
              <a:rPr lang="nl-NL" sz="2000" b="1" dirty="0" err="1">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Bedica</a:t>
            </a:r>
            <a:r>
              <a:rPr lang="nl-NL" sz="2000"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a:t>
            </a:r>
          </a:p>
          <a:p>
            <a:pPr marL="0" indent="0">
              <a:buNone/>
            </a:pPr>
            <a:r>
              <a:rPr lang="nl-NL" sz="20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THC 14% | CBD &lt;1.0%</a:t>
            </a:r>
            <a:br>
              <a:rPr lang="nl-NL" sz="20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br>
            <a:r>
              <a:rPr lang="nl-NL" sz="20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Indica, </a:t>
            </a:r>
            <a:r>
              <a:rPr lang="nl-NL" sz="2000" dirty="0" err="1">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Granulate</a:t>
            </a:r>
            <a:endParaRPr lang="nl-NL" sz="20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p>
            <a:r>
              <a:rPr lang="nl-NL" sz="2000" b="1" dirty="0" err="1">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Bedrolite</a:t>
            </a:r>
            <a:r>
              <a:rPr lang="nl-NL" sz="2000"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r>
              <a:rPr lang="nl-NL" sz="20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THC &lt;1.0% | CBD 9%</a:t>
            </a:r>
            <a:br>
              <a:rPr lang="nl-NL" sz="20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br>
            <a:r>
              <a:rPr lang="nl-NL" sz="20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nl-NL" sz="2000" dirty="0" err="1">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Sativa</a:t>
            </a:r>
            <a:r>
              <a:rPr lang="nl-NL" sz="20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nl-NL" sz="2000" dirty="0" err="1">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Granulate</a:t>
            </a:r>
            <a:endParaRPr lang="nl-NL" sz="20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Afbeelding 3">
            <a:extLst>
              <a:ext uri="{FF2B5EF4-FFF2-40B4-BE49-F238E27FC236}">
                <a16:creationId xmlns:a16="http://schemas.microsoft.com/office/drawing/2014/main" id="{24191090-2EFA-47A3-B386-9790F9D8D3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2434" y="2400301"/>
            <a:ext cx="5141676" cy="4383020"/>
          </a:xfrm>
          <a:prstGeom prst="rect">
            <a:avLst/>
          </a:prstGeom>
        </p:spPr>
      </p:pic>
      <p:pic>
        <p:nvPicPr>
          <p:cNvPr id="6" name="Afbeelding 5" descr="Afbeelding met binnen&#10;&#10;Automatisch gegenereerde beschrijving">
            <a:extLst>
              <a:ext uri="{FF2B5EF4-FFF2-40B4-BE49-F238E27FC236}">
                <a16:creationId xmlns:a16="http://schemas.microsoft.com/office/drawing/2014/main" id="{626E9496-2527-4F68-B2E3-40C5B422FD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0163" y="4676775"/>
            <a:ext cx="3271838" cy="2181225"/>
          </a:xfrm>
          <a:prstGeom prst="rect">
            <a:avLst/>
          </a:prstGeom>
        </p:spPr>
      </p:pic>
      <p:pic>
        <p:nvPicPr>
          <p:cNvPr id="8" name="Afbeelding 7">
            <a:extLst>
              <a:ext uri="{FF2B5EF4-FFF2-40B4-BE49-F238E27FC236}">
                <a16:creationId xmlns:a16="http://schemas.microsoft.com/office/drawing/2014/main" id="{59354AD7-8349-480A-AD83-687C976B7D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0636" y="1191413"/>
            <a:ext cx="3271838" cy="3271838"/>
          </a:xfrm>
          <a:prstGeom prst="rect">
            <a:avLst/>
          </a:prstGeom>
        </p:spPr>
      </p:pic>
    </p:spTree>
    <p:extLst>
      <p:ext uri="{BB962C8B-B14F-4D97-AF65-F5344CB8AC3E}">
        <p14:creationId xmlns:p14="http://schemas.microsoft.com/office/powerpoint/2010/main" val="2625351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9CECB0-9DD4-CE4F-80A7-4BA05CB96454}"/>
              </a:ext>
            </a:extLst>
          </p:cNvPr>
          <p:cNvSpPr>
            <a:spLocks noGrp="1"/>
          </p:cNvSpPr>
          <p:nvPr>
            <p:ph type="title"/>
          </p:nvPr>
        </p:nvSpPr>
        <p:spPr>
          <a:xfrm>
            <a:off x="252919" y="1123837"/>
            <a:ext cx="2947482" cy="2738300"/>
          </a:xfrm>
        </p:spPr>
        <p:txBody>
          <a:bodyPr anchor="b">
            <a:normAutofit/>
          </a:bodyPr>
          <a:lstStyle/>
          <a:p>
            <a:r>
              <a:rPr lang="nl-NL" sz="4800" dirty="0"/>
              <a:t>Leven met pijn</a:t>
            </a:r>
          </a:p>
        </p:txBody>
      </p:sp>
      <p:pic>
        <p:nvPicPr>
          <p:cNvPr id="4" name="Tijdelijke aanduiding voor inhoud 8" descr="Afbeelding met foto, person, zitten, jong&#10;&#10;Automatisch gegenereerde beschrijving">
            <a:extLst>
              <a:ext uri="{FF2B5EF4-FFF2-40B4-BE49-F238E27FC236}">
                <a16:creationId xmlns:a16="http://schemas.microsoft.com/office/drawing/2014/main" id="{8CD96254-70C7-31E7-F7C9-4C281A06A896}"/>
              </a:ext>
            </a:extLst>
          </p:cNvPr>
          <p:cNvPicPr>
            <a:picLocks noChangeAspect="1"/>
          </p:cNvPicPr>
          <p:nvPr/>
        </p:nvPicPr>
        <p:blipFill rotWithShape="1">
          <a:blip r:embed="rId2">
            <a:extLst>
              <a:ext uri="{28A0092B-C50C-407E-A947-70E740481C1C}">
                <a14:useLocalDpi xmlns:a14="http://schemas.microsoft.com/office/drawing/2010/main" val="0"/>
              </a:ext>
            </a:extLst>
          </a:blip>
          <a:srcRect l="611" r="609" b="-2"/>
          <a:stretch/>
        </p:blipFill>
        <p:spPr>
          <a:xfrm>
            <a:off x="3845205" y="763524"/>
            <a:ext cx="7772401" cy="5330952"/>
          </a:xfrm>
          <a:prstGeom prst="rect">
            <a:avLst/>
          </a:prstGeom>
        </p:spPr>
      </p:pic>
      <p:pic>
        <p:nvPicPr>
          <p:cNvPr id="7" name="Afbeelding 6" descr="Afbeelding met draad&#10;&#10;Automatisch gegenereerde beschrijving">
            <a:extLst>
              <a:ext uri="{FF2B5EF4-FFF2-40B4-BE49-F238E27FC236}">
                <a16:creationId xmlns:a16="http://schemas.microsoft.com/office/drawing/2014/main" id="{B1F9AEAB-2CC2-80FE-0557-8025DCE2C1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2911" y="3862137"/>
            <a:ext cx="2998778" cy="2528630"/>
          </a:xfrm>
          <a:prstGeom prst="rect">
            <a:avLst/>
          </a:prstGeom>
        </p:spPr>
      </p:pic>
    </p:spTree>
    <p:extLst>
      <p:ext uri="{BB962C8B-B14F-4D97-AF65-F5344CB8AC3E}">
        <p14:creationId xmlns:p14="http://schemas.microsoft.com/office/powerpoint/2010/main" val="5682490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224A16-FD8D-1A60-E96A-9A80A193A6A6}"/>
              </a:ext>
            </a:extLst>
          </p:cNvPr>
          <p:cNvSpPr>
            <a:spLocks noGrp="1"/>
          </p:cNvSpPr>
          <p:nvPr>
            <p:ph type="title"/>
          </p:nvPr>
        </p:nvSpPr>
        <p:spPr/>
        <p:txBody>
          <a:bodyPr/>
          <a:lstStyle/>
          <a:p>
            <a:r>
              <a:rPr lang="nl-NL" dirty="0"/>
              <a:t>De CBD markt</a:t>
            </a:r>
          </a:p>
        </p:txBody>
      </p:sp>
      <p:sp>
        <p:nvSpPr>
          <p:cNvPr id="4" name="Tijdelijke aanduiding voor tekst 3">
            <a:extLst>
              <a:ext uri="{FF2B5EF4-FFF2-40B4-BE49-F238E27FC236}">
                <a16:creationId xmlns:a16="http://schemas.microsoft.com/office/drawing/2014/main" id="{E6977E31-490D-9CA2-54F8-B5E4961CDB1D}"/>
              </a:ext>
            </a:extLst>
          </p:cNvPr>
          <p:cNvSpPr>
            <a:spLocks noGrp="1"/>
          </p:cNvSpPr>
          <p:nvPr>
            <p:ph type="body" sz="half" idx="2"/>
          </p:nvPr>
        </p:nvSpPr>
        <p:spPr/>
        <p:txBody>
          <a:bodyPr/>
          <a:lstStyle/>
          <a:p>
            <a:endParaRPr lang="nl-NL"/>
          </a:p>
        </p:txBody>
      </p:sp>
      <p:pic>
        <p:nvPicPr>
          <p:cNvPr id="13" name="Tijdelijke aanduiding voor inhoud 12" descr="Afbeelding met tekst, schermopname, ontwerp, typografie&#10;&#10;Automatisch gegenereerde beschrijving">
            <a:extLst>
              <a:ext uri="{FF2B5EF4-FFF2-40B4-BE49-F238E27FC236}">
                <a16:creationId xmlns:a16="http://schemas.microsoft.com/office/drawing/2014/main" id="{6724BE29-E32C-E4B9-2FF1-E65D78F35CE0}"/>
              </a:ext>
            </a:extLst>
          </p:cNvPr>
          <p:cNvPicPr>
            <a:picLocks noGrp="1" noChangeAspect="1"/>
          </p:cNvPicPr>
          <p:nvPr>
            <p:ph idx="1"/>
          </p:nvPr>
        </p:nvPicPr>
        <p:blipFill>
          <a:blip r:embed="rId2"/>
          <a:srcRect l="5310" r="3315"/>
          <a:stretch/>
        </p:blipFill>
        <p:spPr>
          <a:xfrm>
            <a:off x="3441031" y="818147"/>
            <a:ext cx="8349915" cy="5221706"/>
          </a:xfrm>
        </p:spPr>
      </p:pic>
    </p:spTree>
    <p:extLst>
      <p:ext uri="{BB962C8B-B14F-4D97-AF65-F5344CB8AC3E}">
        <p14:creationId xmlns:p14="http://schemas.microsoft.com/office/powerpoint/2010/main" val="31888315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37D8A5-2951-7856-683B-D6E7DBF018A1}"/>
              </a:ext>
            </a:extLst>
          </p:cNvPr>
          <p:cNvSpPr>
            <a:spLocks noGrp="1"/>
          </p:cNvSpPr>
          <p:nvPr>
            <p:ph type="title"/>
          </p:nvPr>
        </p:nvSpPr>
        <p:spPr/>
        <p:txBody>
          <a:bodyPr/>
          <a:lstStyle/>
          <a:p>
            <a:r>
              <a:rPr lang="nl-NL" dirty="0"/>
              <a:t>‘Het onderzoek’ naar 46 flesjes</a:t>
            </a:r>
          </a:p>
        </p:txBody>
      </p:sp>
      <p:pic>
        <p:nvPicPr>
          <p:cNvPr id="6" name="Tijdelijke aanduiding voor inhoud 5">
            <a:extLst>
              <a:ext uri="{FF2B5EF4-FFF2-40B4-BE49-F238E27FC236}">
                <a16:creationId xmlns:a16="http://schemas.microsoft.com/office/drawing/2014/main" id="{1ECE3631-4BD8-267A-D45E-9683540F312F}"/>
              </a:ext>
            </a:extLst>
          </p:cNvPr>
          <p:cNvPicPr>
            <a:picLocks noGrp="1" noChangeAspect="1"/>
          </p:cNvPicPr>
          <p:nvPr>
            <p:ph idx="1"/>
          </p:nvPr>
        </p:nvPicPr>
        <p:blipFill>
          <a:blip r:embed="rId3"/>
          <a:stretch>
            <a:fillRect/>
          </a:stretch>
        </p:blipFill>
        <p:spPr>
          <a:xfrm>
            <a:off x="4165070" y="868363"/>
            <a:ext cx="6719360" cy="5121275"/>
          </a:xfrm>
        </p:spPr>
      </p:pic>
      <p:sp>
        <p:nvSpPr>
          <p:cNvPr id="4" name="Tijdelijke aanduiding voor tekst 3">
            <a:extLst>
              <a:ext uri="{FF2B5EF4-FFF2-40B4-BE49-F238E27FC236}">
                <a16:creationId xmlns:a16="http://schemas.microsoft.com/office/drawing/2014/main" id="{2B8363C3-4D20-6FF9-BC6A-AFBFBCE4CB02}"/>
              </a:ext>
            </a:extLst>
          </p:cNvPr>
          <p:cNvSpPr>
            <a:spLocks noGrp="1"/>
          </p:cNvSpPr>
          <p:nvPr>
            <p:ph type="body" sz="half" idx="2"/>
          </p:nvPr>
        </p:nvSpPr>
        <p:spPr/>
        <p:txBody>
          <a:bodyPr/>
          <a:lstStyle/>
          <a:p>
            <a:r>
              <a:rPr lang="nl-NL" dirty="0"/>
              <a:t>“grote variatie in samenstelling cannabisolie noopt tot regels”</a:t>
            </a:r>
          </a:p>
        </p:txBody>
      </p:sp>
    </p:spTree>
    <p:extLst>
      <p:ext uri="{BB962C8B-B14F-4D97-AF65-F5344CB8AC3E}">
        <p14:creationId xmlns:p14="http://schemas.microsoft.com/office/powerpoint/2010/main" val="694792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Tijdelijke aanduiding voor inhoud 4" descr="Afbeelding met hand, vasthouden, afstands-">
            <a:extLst>
              <a:ext uri="{FF2B5EF4-FFF2-40B4-BE49-F238E27FC236}">
                <a16:creationId xmlns:a16="http://schemas.microsoft.com/office/drawing/2014/main" id="{E545723F-F313-9A75-EC8E-CF9402425EF0}"/>
              </a:ext>
            </a:extLst>
          </p:cNvPr>
          <p:cNvPicPr>
            <a:picLocks noChangeAspect="1"/>
          </p:cNvPicPr>
          <p:nvPr/>
        </p:nvPicPr>
        <p:blipFill rotWithShape="1">
          <a:blip r:embed="rId2">
            <a:extLst>
              <a:ext uri="{28A0092B-C50C-407E-A947-70E740481C1C}">
                <a14:useLocalDpi xmlns:a14="http://schemas.microsoft.com/office/drawing/2010/main" val="0"/>
              </a:ext>
            </a:extLst>
          </a:blip>
          <a:srcRect t="40621" b="17192"/>
          <a:stretch/>
        </p:blipFill>
        <p:spPr>
          <a:xfrm>
            <a:off x="20" y="10"/>
            <a:ext cx="12191980" cy="6857990"/>
          </a:xfrm>
          <a:prstGeom prst="rect">
            <a:avLst/>
          </a:prstGeom>
        </p:spPr>
      </p:pic>
      <p:sp>
        <p:nvSpPr>
          <p:cNvPr id="7" name="Rectangle 6">
            <a:extLst>
              <a:ext uri="{FF2B5EF4-FFF2-40B4-BE49-F238E27FC236}">
                <a16:creationId xmlns:a16="http://schemas.microsoft.com/office/drawing/2014/main" id="{21EF52E4-EF5D-433B-909A-76D4D87B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384048" cy="5330952"/>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9" name="Rectangle 8">
            <a:extLst>
              <a:ext uri="{FF2B5EF4-FFF2-40B4-BE49-F238E27FC236}">
                <a16:creationId xmlns:a16="http://schemas.microsoft.com/office/drawing/2014/main" id="{C26DC629-CCE0-4055-A701-869C1250F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144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Tree>
    <p:extLst>
      <p:ext uri="{BB962C8B-B14F-4D97-AF65-F5344CB8AC3E}">
        <p14:creationId xmlns:p14="http://schemas.microsoft.com/office/powerpoint/2010/main" val="16714397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B5956-78FA-F0CC-122F-289465DE880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E8C737A-1C39-C3F2-6C44-DEE424773ECD}"/>
              </a:ext>
            </a:extLst>
          </p:cNvPr>
          <p:cNvSpPr>
            <a:spLocks noGrp="1"/>
          </p:cNvSpPr>
          <p:nvPr>
            <p:ph type="ctrTitle"/>
          </p:nvPr>
        </p:nvSpPr>
        <p:spPr/>
        <p:txBody>
          <a:bodyPr/>
          <a:lstStyle/>
          <a:p>
            <a:r>
              <a:rPr lang="nl-NL" dirty="0"/>
              <a:t>Dosering en gebruik</a:t>
            </a:r>
          </a:p>
        </p:txBody>
      </p:sp>
      <p:sp>
        <p:nvSpPr>
          <p:cNvPr id="3" name="Ondertitel 2">
            <a:extLst>
              <a:ext uri="{FF2B5EF4-FFF2-40B4-BE49-F238E27FC236}">
                <a16:creationId xmlns:a16="http://schemas.microsoft.com/office/drawing/2014/main" id="{B5A1C7D8-9F49-C1CF-AD32-164907BDC58F}"/>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19576222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EBED2-EABF-3C8D-C3EB-C0B053860A5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9667B0F-FDC3-3A0B-5775-0E5B1FF01779}"/>
              </a:ext>
            </a:extLst>
          </p:cNvPr>
          <p:cNvSpPr>
            <a:spLocks noGrp="1"/>
          </p:cNvSpPr>
          <p:nvPr>
            <p:ph type="title"/>
          </p:nvPr>
        </p:nvSpPr>
        <p:spPr/>
        <p:txBody>
          <a:bodyPr/>
          <a:lstStyle/>
          <a:p>
            <a:r>
              <a:rPr lang="nl-NL" dirty="0"/>
              <a:t>Dosering</a:t>
            </a:r>
          </a:p>
        </p:txBody>
      </p:sp>
      <p:sp>
        <p:nvSpPr>
          <p:cNvPr id="3" name="Tijdelijke aanduiding voor inhoud 2">
            <a:extLst>
              <a:ext uri="{FF2B5EF4-FFF2-40B4-BE49-F238E27FC236}">
                <a16:creationId xmlns:a16="http://schemas.microsoft.com/office/drawing/2014/main" id="{FCDC8551-B95D-6FA5-6D56-43B27E12EABC}"/>
              </a:ext>
            </a:extLst>
          </p:cNvPr>
          <p:cNvSpPr>
            <a:spLocks noGrp="1"/>
          </p:cNvSpPr>
          <p:nvPr>
            <p:ph idx="1"/>
          </p:nvPr>
        </p:nvSpPr>
        <p:spPr>
          <a:xfrm>
            <a:off x="3867912" y="868680"/>
            <a:ext cx="4915141" cy="5120640"/>
          </a:xfrm>
        </p:spPr>
        <p:txBody>
          <a:bodyPr>
            <a:normAutofit/>
          </a:bodyPr>
          <a:lstStyle/>
          <a:p>
            <a:r>
              <a:rPr lang="nl-NL" sz="2400" dirty="0"/>
              <a:t>Individueel</a:t>
            </a:r>
          </a:p>
          <a:p>
            <a:r>
              <a:rPr lang="nl-NL" sz="2400" dirty="0"/>
              <a:t>Tijdgebonden</a:t>
            </a:r>
          </a:p>
          <a:p>
            <a:r>
              <a:rPr lang="nl-NL" sz="2400" dirty="0"/>
              <a:t>Start low, go slow</a:t>
            </a:r>
          </a:p>
          <a:p>
            <a:r>
              <a:rPr lang="nl-NL" sz="2400" dirty="0"/>
              <a:t>Meer is niet altijd beter</a:t>
            </a:r>
          </a:p>
          <a:p>
            <a:r>
              <a:rPr lang="nl-NL" sz="2400" dirty="0"/>
              <a:t>Therapeutisch / medicinaal / algemeen</a:t>
            </a:r>
          </a:p>
          <a:p>
            <a:r>
              <a:rPr lang="nl-NL" sz="2400" dirty="0"/>
              <a:t>Moet het altijd?</a:t>
            </a:r>
          </a:p>
          <a:p>
            <a:r>
              <a:rPr lang="nl-NL" sz="2400" dirty="0"/>
              <a:t>Tolerantie </a:t>
            </a:r>
          </a:p>
          <a:p>
            <a:r>
              <a:rPr lang="nl-NL" sz="2400" dirty="0"/>
              <a:t>Logboekje bijhouden</a:t>
            </a:r>
          </a:p>
        </p:txBody>
      </p:sp>
      <p:sp>
        <p:nvSpPr>
          <p:cNvPr id="4" name="Tijdelijke aanduiding voor tekst 3">
            <a:extLst>
              <a:ext uri="{FF2B5EF4-FFF2-40B4-BE49-F238E27FC236}">
                <a16:creationId xmlns:a16="http://schemas.microsoft.com/office/drawing/2014/main" id="{7D712070-E790-B683-7C69-6913D53CD718}"/>
              </a:ext>
            </a:extLst>
          </p:cNvPr>
          <p:cNvSpPr>
            <a:spLocks noGrp="1"/>
          </p:cNvSpPr>
          <p:nvPr>
            <p:ph type="body" sz="half" idx="2"/>
          </p:nvPr>
        </p:nvSpPr>
        <p:spPr/>
        <p:txBody>
          <a:bodyPr/>
          <a:lstStyle/>
          <a:p>
            <a:endParaRPr lang="nl-NL" dirty="0"/>
          </a:p>
        </p:txBody>
      </p:sp>
      <p:pic>
        <p:nvPicPr>
          <p:cNvPr id="5" name="Picture 2" descr="Related image">
            <a:extLst>
              <a:ext uri="{FF2B5EF4-FFF2-40B4-BE49-F238E27FC236}">
                <a16:creationId xmlns:a16="http://schemas.microsoft.com/office/drawing/2014/main" id="{3ECB70F0-B5EA-8127-D264-875AF7A27967}"/>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42027" y="2454442"/>
            <a:ext cx="2696016" cy="2696016"/>
          </a:xfrm>
          <a:prstGeom prst="rect">
            <a:avLst/>
          </a:prstGeom>
          <a:solidFill>
            <a:schemeClr val="accent2"/>
          </a:solidFill>
        </p:spPr>
      </p:pic>
    </p:spTree>
    <p:extLst>
      <p:ext uri="{BB962C8B-B14F-4D97-AF65-F5344CB8AC3E}">
        <p14:creationId xmlns:p14="http://schemas.microsoft.com/office/powerpoint/2010/main" val="20434483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F99735-B369-E212-796B-AACEAD041759}"/>
              </a:ext>
            </a:extLst>
          </p:cNvPr>
          <p:cNvSpPr>
            <a:spLocks noGrp="1"/>
          </p:cNvSpPr>
          <p:nvPr>
            <p:ph type="title"/>
          </p:nvPr>
        </p:nvSpPr>
        <p:spPr/>
        <p:txBody>
          <a:bodyPr/>
          <a:lstStyle/>
          <a:p>
            <a:r>
              <a:rPr lang="nl-NL" dirty="0"/>
              <a:t>Manieren van toedienen</a:t>
            </a:r>
          </a:p>
        </p:txBody>
      </p:sp>
      <p:graphicFrame>
        <p:nvGraphicFramePr>
          <p:cNvPr id="3" name="Tijdelijke aanduiding voor inhoud 3">
            <a:extLst>
              <a:ext uri="{FF2B5EF4-FFF2-40B4-BE49-F238E27FC236}">
                <a16:creationId xmlns:a16="http://schemas.microsoft.com/office/drawing/2014/main" id="{544702DB-A559-6AB1-0A91-BBD90385FF57}"/>
              </a:ext>
            </a:extLst>
          </p:cNvPr>
          <p:cNvGraphicFramePr>
            <a:graphicFrameLocks/>
          </p:cNvGraphicFramePr>
          <p:nvPr>
            <p:extLst>
              <p:ext uri="{D42A27DB-BD31-4B8C-83A1-F6EECF244321}">
                <p14:modId xmlns:p14="http://schemas.microsoft.com/office/powerpoint/2010/main" val="3054908598"/>
              </p:ext>
            </p:extLst>
          </p:nvPr>
        </p:nvGraphicFramePr>
        <p:xfrm>
          <a:off x="3777342" y="947057"/>
          <a:ext cx="7652658" cy="4777962"/>
        </p:xfrm>
        <a:graphic>
          <a:graphicData uri="http://schemas.openxmlformats.org/drawingml/2006/table">
            <a:tbl>
              <a:tblPr firstRow="1" firstCol="1" bandRow="1">
                <a:tableStyleId>{5C22544A-7EE6-4342-B048-85BDC9FD1C3A}</a:tableStyleId>
              </a:tblPr>
              <a:tblGrid>
                <a:gridCol w="2201944">
                  <a:extLst>
                    <a:ext uri="{9D8B030D-6E8A-4147-A177-3AD203B41FA5}">
                      <a16:colId xmlns:a16="http://schemas.microsoft.com/office/drawing/2014/main" val="1672678006"/>
                    </a:ext>
                  </a:extLst>
                </a:gridCol>
                <a:gridCol w="2087028">
                  <a:extLst>
                    <a:ext uri="{9D8B030D-6E8A-4147-A177-3AD203B41FA5}">
                      <a16:colId xmlns:a16="http://schemas.microsoft.com/office/drawing/2014/main" val="4210560626"/>
                    </a:ext>
                  </a:extLst>
                </a:gridCol>
                <a:gridCol w="1687286">
                  <a:extLst>
                    <a:ext uri="{9D8B030D-6E8A-4147-A177-3AD203B41FA5}">
                      <a16:colId xmlns:a16="http://schemas.microsoft.com/office/drawing/2014/main" val="3402948530"/>
                    </a:ext>
                  </a:extLst>
                </a:gridCol>
                <a:gridCol w="1676400">
                  <a:extLst>
                    <a:ext uri="{9D8B030D-6E8A-4147-A177-3AD203B41FA5}">
                      <a16:colId xmlns:a16="http://schemas.microsoft.com/office/drawing/2014/main" val="3380605516"/>
                    </a:ext>
                  </a:extLst>
                </a:gridCol>
              </a:tblGrid>
              <a:tr h="781451">
                <a:tc>
                  <a:txBody>
                    <a:bodyPr/>
                    <a:lstStyle/>
                    <a:p>
                      <a:pPr>
                        <a:lnSpc>
                          <a:spcPct val="107000"/>
                        </a:lnSpc>
                        <a:spcAft>
                          <a:spcPts val="800"/>
                        </a:spcAft>
                      </a:pPr>
                      <a:r>
                        <a:rPr lang="nl-NL" sz="1400">
                          <a:effectLst/>
                          <a:latin typeface="+mn-lt"/>
                        </a:rPr>
                        <a:t>Toedieningswijze</a:t>
                      </a:r>
                      <a:endParaRPr lang="nl-NL" sz="1400" dirty="0">
                        <a:effectLst/>
                        <a:latin typeface="+mn-lt"/>
                        <a:ea typeface="Calibri" panose="020F0502020204030204" pitchFamily="34" charset="0"/>
                        <a:cs typeface="Times New Roman" panose="02020603050405020304" pitchFamily="18" charset="0"/>
                      </a:endParaRPr>
                    </a:p>
                  </a:txBody>
                  <a:tcPr marL="126132" marR="126132" marT="84088" marB="84088" anchor="b"/>
                </a:tc>
                <a:tc>
                  <a:txBody>
                    <a:bodyPr/>
                    <a:lstStyle/>
                    <a:p>
                      <a:pPr>
                        <a:lnSpc>
                          <a:spcPct val="107000"/>
                        </a:lnSpc>
                        <a:spcAft>
                          <a:spcPts val="800"/>
                        </a:spcAft>
                      </a:pPr>
                      <a:r>
                        <a:rPr lang="nl-NL" sz="1400">
                          <a:effectLst/>
                          <a:latin typeface="+mn-lt"/>
                        </a:rPr>
                        <a:t>Soort CBD product</a:t>
                      </a:r>
                      <a:endParaRPr lang="nl-NL" sz="1400" dirty="0">
                        <a:effectLst/>
                        <a:latin typeface="+mn-lt"/>
                        <a:ea typeface="Calibri" panose="020F0502020204030204" pitchFamily="34" charset="0"/>
                        <a:cs typeface="Times New Roman" panose="02020603050405020304" pitchFamily="18" charset="0"/>
                      </a:endParaRPr>
                    </a:p>
                  </a:txBody>
                  <a:tcPr marL="126132" marR="126132" marT="84088" marB="84088" anchor="b"/>
                </a:tc>
                <a:tc>
                  <a:txBody>
                    <a:bodyPr/>
                    <a:lstStyle/>
                    <a:p>
                      <a:pPr>
                        <a:lnSpc>
                          <a:spcPct val="107000"/>
                        </a:lnSpc>
                        <a:spcAft>
                          <a:spcPts val="800"/>
                        </a:spcAft>
                      </a:pPr>
                      <a:r>
                        <a:rPr lang="nl-NL" sz="1400">
                          <a:effectLst/>
                          <a:latin typeface="+mn-lt"/>
                        </a:rPr>
                        <a:t>Effectief na</a:t>
                      </a:r>
                      <a:endParaRPr lang="nl-NL" sz="1400" dirty="0">
                        <a:effectLst/>
                        <a:latin typeface="+mn-lt"/>
                        <a:ea typeface="Calibri" panose="020F0502020204030204" pitchFamily="34" charset="0"/>
                        <a:cs typeface="Times New Roman" panose="02020603050405020304" pitchFamily="18" charset="0"/>
                      </a:endParaRPr>
                    </a:p>
                  </a:txBody>
                  <a:tcPr marL="126132" marR="126132" marT="84088" marB="84088" anchor="b"/>
                </a:tc>
                <a:tc>
                  <a:txBody>
                    <a:bodyPr/>
                    <a:lstStyle/>
                    <a:p>
                      <a:pPr>
                        <a:lnSpc>
                          <a:spcPct val="107000"/>
                        </a:lnSpc>
                        <a:spcAft>
                          <a:spcPts val="800"/>
                        </a:spcAft>
                      </a:pPr>
                      <a:r>
                        <a:rPr lang="nl-NL" sz="1400">
                          <a:effectLst/>
                          <a:latin typeface="+mn-lt"/>
                          <a:ea typeface="Calibri" panose="020F0502020204030204" pitchFamily="34" charset="0"/>
                          <a:cs typeface="Times New Roman" panose="02020603050405020304" pitchFamily="18" charset="0"/>
                        </a:rPr>
                        <a:t>Duur effect </a:t>
                      </a:r>
                      <a:endParaRPr lang="nl-NL" sz="1400" dirty="0">
                        <a:effectLst/>
                        <a:latin typeface="+mn-lt"/>
                        <a:ea typeface="Calibri" panose="020F0502020204030204" pitchFamily="34" charset="0"/>
                        <a:cs typeface="Times New Roman" panose="02020603050405020304" pitchFamily="18" charset="0"/>
                      </a:endParaRPr>
                    </a:p>
                  </a:txBody>
                  <a:tcPr marL="126132" marR="126132" marT="84088" marB="84088" anchor="b"/>
                </a:tc>
                <a:extLst>
                  <a:ext uri="{0D108BD9-81ED-4DB2-BD59-A6C34878D82A}">
                    <a16:rowId xmlns:a16="http://schemas.microsoft.com/office/drawing/2014/main" val="554407287"/>
                  </a:ext>
                </a:extLst>
              </a:tr>
              <a:tr h="1071686">
                <a:tc>
                  <a:txBody>
                    <a:bodyPr/>
                    <a:lstStyle/>
                    <a:p>
                      <a:pPr>
                        <a:lnSpc>
                          <a:spcPct val="107000"/>
                        </a:lnSpc>
                        <a:spcAft>
                          <a:spcPts val="800"/>
                        </a:spcAft>
                      </a:pPr>
                      <a:r>
                        <a:rPr lang="nl-NL" sz="1400" dirty="0">
                          <a:effectLst/>
                          <a:latin typeface="+mn-lt"/>
                        </a:rPr>
                        <a:t>Oraal </a:t>
                      </a:r>
                    </a:p>
                    <a:p>
                      <a:pPr>
                        <a:lnSpc>
                          <a:spcPct val="107000"/>
                        </a:lnSpc>
                        <a:spcAft>
                          <a:spcPts val="800"/>
                        </a:spcAft>
                      </a:pPr>
                      <a:r>
                        <a:rPr lang="nl-NL" sz="1400" dirty="0">
                          <a:effectLst/>
                          <a:latin typeface="+mn-lt"/>
                        </a:rPr>
                        <a:t>(via spijsvertering)</a:t>
                      </a:r>
                      <a:endParaRPr lang="nl-NL" sz="1400" dirty="0">
                        <a:effectLst/>
                        <a:latin typeface="+mn-lt"/>
                        <a:ea typeface="Calibri" panose="020F0502020204030204" pitchFamily="34" charset="0"/>
                        <a:cs typeface="Times New Roman" panose="02020603050405020304" pitchFamily="18" charset="0"/>
                      </a:endParaRPr>
                    </a:p>
                  </a:txBody>
                  <a:tcPr marL="126132" marR="126132" marT="84088" marB="84088" anchor="b"/>
                </a:tc>
                <a:tc>
                  <a:txBody>
                    <a:bodyPr/>
                    <a:lstStyle/>
                    <a:p>
                      <a:pPr>
                        <a:lnSpc>
                          <a:spcPct val="107000"/>
                        </a:lnSpc>
                        <a:spcAft>
                          <a:spcPts val="800"/>
                        </a:spcAft>
                      </a:pPr>
                      <a:r>
                        <a:rPr lang="nl-NL" sz="1400" dirty="0">
                          <a:effectLst/>
                          <a:latin typeface="+mn-lt"/>
                        </a:rPr>
                        <a:t>– </a:t>
                      </a:r>
                      <a:r>
                        <a:rPr lang="nl-NL" sz="1400" dirty="0" err="1">
                          <a:effectLst/>
                          <a:latin typeface="+mn-lt"/>
                        </a:rPr>
                        <a:t>edibles</a:t>
                      </a:r>
                      <a:br>
                        <a:rPr lang="nl-NL" sz="1400" dirty="0">
                          <a:effectLst/>
                          <a:latin typeface="+mn-lt"/>
                        </a:rPr>
                      </a:br>
                      <a:r>
                        <a:rPr lang="nl-NL" sz="1400" dirty="0">
                          <a:effectLst/>
                          <a:latin typeface="+mn-lt"/>
                        </a:rPr>
                        <a:t>– in drankjes</a:t>
                      </a:r>
                      <a:br>
                        <a:rPr lang="nl-NL" sz="1400" dirty="0">
                          <a:effectLst/>
                          <a:latin typeface="+mn-lt"/>
                        </a:rPr>
                      </a:br>
                      <a:r>
                        <a:rPr lang="nl-NL" sz="1400" dirty="0">
                          <a:effectLst/>
                          <a:latin typeface="+mn-lt"/>
                        </a:rPr>
                        <a:t>– capsules</a:t>
                      </a:r>
                      <a:endParaRPr lang="nl-NL" sz="1400" dirty="0">
                        <a:effectLst/>
                        <a:latin typeface="+mn-lt"/>
                        <a:ea typeface="Calibri" panose="020F0502020204030204" pitchFamily="34" charset="0"/>
                        <a:cs typeface="Times New Roman" panose="02020603050405020304" pitchFamily="18" charset="0"/>
                      </a:endParaRPr>
                    </a:p>
                  </a:txBody>
                  <a:tcPr marL="126132" marR="126132" marT="84088" marB="84088" anchor="b"/>
                </a:tc>
                <a:tc>
                  <a:txBody>
                    <a:bodyPr/>
                    <a:lstStyle/>
                    <a:p>
                      <a:pPr>
                        <a:lnSpc>
                          <a:spcPct val="107000"/>
                        </a:lnSpc>
                        <a:spcAft>
                          <a:spcPts val="800"/>
                        </a:spcAft>
                      </a:pPr>
                      <a:br>
                        <a:rPr lang="nl-NL" sz="1400" dirty="0">
                          <a:effectLst/>
                          <a:latin typeface="+mn-lt"/>
                        </a:rPr>
                      </a:br>
                      <a:r>
                        <a:rPr lang="nl-NL" sz="1400" dirty="0">
                          <a:effectLst/>
                          <a:latin typeface="+mn-lt"/>
                        </a:rPr>
                        <a:t>30 - 90 minuten</a:t>
                      </a:r>
                      <a:endParaRPr lang="nl-NL" sz="1400" dirty="0">
                        <a:effectLst/>
                        <a:latin typeface="+mn-lt"/>
                        <a:ea typeface="Calibri" panose="020F0502020204030204" pitchFamily="34" charset="0"/>
                        <a:cs typeface="Times New Roman" panose="02020603050405020304" pitchFamily="18" charset="0"/>
                      </a:endParaRPr>
                    </a:p>
                  </a:txBody>
                  <a:tcPr marL="126132" marR="126132" marT="84088" marB="84088" anchor="b"/>
                </a:tc>
                <a:tc>
                  <a:txBody>
                    <a:bodyPr/>
                    <a:lstStyle/>
                    <a:p>
                      <a:pPr>
                        <a:lnSpc>
                          <a:spcPct val="107000"/>
                        </a:lnSpc>
                        <a:spcAft>
                          <a:spcPts val="800"/>
                        </a:spcAft>
                      </a:pPr>
                      <a:r>
                        <a:rPr lang="nl-NL" sz="1400">
                          <a:effectLst/>
                          <a:latin typeface="+mn-lt"/>
                        </a:rPr>
                        <a:t>4+ uur</a:t>
                      </a:r>
                      <a:endParaRPr lang="nl-NL" sz="1400" dirty="0">
                        <a:effectLst/>
                        <a:latin typeface="+mn-lt"/>
                        <a:ea typeface="Calibri" panose="020F0502020204030204" pitchFamily="34" charset="0"/>
                        <a:cs typeface="Times New Roman" panose="02020603050405020304" pitchFamily="18" charset="0"/>
                      </a:endParaRPr>
                    </a:p>
                  </a:txBody>
                  <a:tcPr marL="126132" marR="126132" marT="84088" marB="84088" anchor="b"/>
                </a:tc>
                <a:extLst>
                  <a:ext uri="{0D108BD9-81ED-4DB2-BD59-A6C34878D82A}">
                    <a16:rowId xmlns:a16="http://schemas.microsoft.com/office/drawing/2014/main" val="3352627202"/>
                  </a:ext>
                </a:extLst>
              </a:tr>
              <a:tr h="781451">
                <a:tc>
                  <a:txBody>
                    <a:bodyPr/>
                    <a:lstStyle/>
                    <a:p>
                      <a:pPr>
                        <a:lnSpc>
                          <a:spcPct val="107000"/>
                        </a:lnSpc>
                        <a:spcAft>
                          <a:spcPts val="800"/>
                        </a:spcAft>
                      </a:pPr>
                      <a:r>
                        <a:rPr lang="nl-NL" sz="1400" dirty="0">
                          <a:effectLst/>
                          <a:latin typeface="+mn-lt"/>
                        </a:rPr>
                        <a:t>Sublinguaal </a:t>
                      </a:r>
                    </a:p>
                    <a:p>
                      <a:pPr>
                        <a:lnSpc>
                          <a:spcPct val="107000"/>
                        </a:lnSpc>
                        <a:spcAft>
                          <a:spcPts val="800"/>
                        </a:spcAft>
                      </a:pPr>
                      <a:r>
                        <a:rPr lang="nl-NL" sz="1400" dirty="0">
                          <a:effectLst/>
                          <a:latin typeface="+mn-lt"/>
                        </a:rPr>
                        <a:t>(onder de tong)</a:t>
                      </a:r>
                      <a:endParaRPr lang="nl-NL" sz="1400" dirty="0">
                        <a:effectLst/>
                        <a:latin typeface="+mn-lt"/>
                        <a:ea typeface="Calibri" panose="020F0502020204030204" pitchFamily="34" charset="0"/>
                        <a:cs typeface="Times New Roman" panose="02020603050405020304" pitchFamily="18" charset="0"/>
                      </a:endParaRPr>
                    </a:p>
                  </a:txBody>
                  <a:tcPr marL="126132" marR="126132" marT="84088" marB="84088" anchor="b"/>
                </a:tc>
                <a:tc>
                  <a:txBody>
                    <a:bodyPr/>
                    <a:lstStyle/>
                    <a:p>
                      <a:pPr>
                        <a:lnSpc>
                          <a:spcPct val="107000"/>
                        </a:lnSpc>
                        <a:spcAft>
                          <a:spcPts val="800"/>
                        </a:spcAft>
                      </a:pPr>
                      <a:r>
                        <a:rPr lang="nl-NL" sz="1400" dirty="0">
                          <a:effectLst/>
                          <a:latin typeface="+mn-lt"/>
                          <a:ea typeface="Calibri" panose="020F0502020204030204" pitchFamily="34" charset="0"/>
                          <a:cs typeface="Times New Roman" panose="02020603050405020304" pitchFamily="18" charset="0"/>
                        </a:rPr>
                        <a:t>CBD in olie</a:t>
                      </a:r>
                    </a:p>
                  </a:txBody>
                  <a:tcPr marL="126132" marR="126132" marT="84088" marB="84088" anchor="b"/>
                </a:tc>
                <a:tc>
                  <a:txBody>
                    <a:bodyPr/>
                    <a:lstStyle/>
                    <a:p>
                      <a:pPr>
                        <a:lnSpc>
                          <a:spcPct val="107000"/>
                        </a:lnSpc>
                        <a:spcAft>
                          <a:spcPts val="800"/>
                        </a:spcAft>
                      </a:pPr>
                      <a:r>
                        <a:rPr lang="nl-NL" sz="1400" dirty="0">
                          <a:effectLst/>
                          <a:latin typeface="+mn-lt"/>
                        </a:rPr>
                        <a:t>5 - 30 minuten</a:t>
                      </a:r>
                      <a:endParaRPr lang="nl-NL" sz="1400" dirty="0">
                        <a:effectLst/>
                        <a:latin typeface="+mn-lt"/>
                        <a:ea typeface="Calibri" panose="020F0502020204030204" pitchFamily="34" charset="0"/>
                        <a:cs typeface="Times New Roman" panose="02020603050405020304" pitchFamily="18" charset="0"/>
                      </a:endParaRPr>
                    </a:p>
                  </a:txBody>
                  <a:tcPr marL="126132" marR="126132" marT="84088" marB="84088" anchor="b"/>
                </a:tc>
                <a:tc>
                  <a:txBody>
                    <a:bodyPr/>
                    <a:lstStyle/>
                    <a:p>
                      <a:pPr>
                        <a:lnSpc>
                          <a:spcPct val="107000"/>
                        </a:lnSpc>
                        <a:spcAft>
                          <a:spcPts val="800"/>
                        </a:spcAft>
                      </a:pPr>
                      <a:r>
                        <a:rPr lang="nl-NL" sz="1400" dirty="0">
                          <a:effectLst/>
                          <a:latin typeface="+mn-lt"/>
                        </a:rPr>
                        <a:t>4 - 6 uur</a:t>
                      </a:r>
                      <a:endParaRPr lang="nl-NL" sz="1400" dirty="0">
                        <a:effectLst/>
                        <a:latin typeface="+mn-lt"/>
                        <a:ea typeface="Calibri" panose="020F0502020204030204" pitchFamily="34" charset="0"/>
                        <a:cs typeface="Times New Roman" panose="02020603050405020304" pitchFamily="18" charset="0"/>
                      </a:endParaRPr>
                    </a:p>
                  </a:txBody>
                  <a:tcPr marL="126132" marR="126132" marT="84088" marB="84088" anchor="b"/>
                </a:tc>
                <a:extLst>
                  <a:ext uri="{0D108BD9-81ED-4DB2-BD59-A6C34878D82A}">
                    <a16:rowId xmlns:a16="http://schemas.microsoft.com/office/drawing/2014/main" val="1492968602"/>
                  </a:ext>
                </a:extLst>
              </a:tr>
              <a:tr h="781451">
                <a:tc>
                  <a:txBody>
                    <a:bodyPr/>
                    <a:lstStyle/>
                    <a:p>
                      <a:pPr>
                        <a:lnSpc>
                          <a:spcPct val="107000"/>
                        </a:lnSpc>
                        <a:spcAft>
                          <a:spcPts val="800"/>
                        </a:spcAft>
                      </a:pPr>
                      <a:r>
                        <a:rPr lang="nl-NL" sz="1400" dirty="0">
                          <a:effectLst/>
                          <a:latin typeface="+mn-lt"/>
                        </a:rPr>
                        <a:t>Inhalatie </a:t>
                      </a:r>
                    </a:p>
                    <a:p>
                      <a:pPr>
                        <a:lnSpc>
                          <a:spcPct val="107000"/>
                        </a:lnSpc>
                        <a:spcAft>
                          <a:spcPts val="800"/>
                        </a:spcAft>
                      </a:pPr>
                      <a:r>
                        <a:rPr lang="nl-NL" sz="1400" dirty="0">
                          <a:effectLst/>
                          <a:latin typeface="+mn-lt"/>
                        </a:rPr>
                        <a:t>(via de longen)</a:t>
                      </a:r>
                      <a:endParaRPr lang="nl-NL" sz="1400" dirty="0">
                        <a:effectLst/>
                        <a:latin typeface="+mn-lt"/>
                        <a:ea typeface="Calibri" panose="020F0502020204030204" pitchFamily="34" charset="0"/>
                        <a:cs typeface="Times New Roman" panose="02020603050405020304" pitchFamily="18" charset="0"/>
                      </a:endParaRPr>
                    </a:p>
                  </a:txBody>
                  <a:tcPr marL="126132" marR="126132" marT="84088" marB="84088" anchor="b"/>
                </a:tc>
                <a:tc>
                  <a:txBody>
                    <a:bodyPr/>
                    <a:lstStyle/>
                    <a:p>
                      <a:pPr>
                        <a:lnSpc>
                          <a:spcPct val="107000"/>
                        </a:lnSpc>
                        <a:spcAft>
                          <a:spcPts val="800"/>
                        </a:spcAft>
                      </a:pPr>
                      <a:r>
                        <a:rPr lang="nl-NL" sz="1400">
                          <a:effectLst/>
                          <a:latin typeface="+mn-lt"/>
                          <a:ea typeface="Calibri" panose="020F0502020204030204" pitchFamily="34" charset="0"/>
                          <a:cs typeface="Times New Roman" panose="02020603050405020304" pitchFamily="18" charset="0"/>
                        </a:rPr>
                        <a:t>verdampen (‘vapen’)</a:t>
                      </a:r>
                      <a:endParaRPr lang="nl-NL" sz="1400" dirty="0">
                        <a:effectLst/>
                        <a:latin typeface="+mn-lt"/>
                        <a:ea typeface="Calibri" panose="020F0502020204030204" pitchFamily="34" charset="0"/>
                        <a:cs typeface="Times New Roman" panose="02020603050405020304" pitchFamily="18" charset="0"/>
                      </a:endParaRPr>
                    </a:p>
                  </a:txBody>
                  <a:tcPr marL="126132" marR="126132" marT="84088" marB="84088" anchor="b"/>
                </a:tc>
                <a:tc>
                  <a:txBody>
                    <a:bodyPr/>
                    <a:lstStyle/>
                    <a:p>
                      <a:pPr>
                        <a:lnSpc>
                          <a:spcPct val="107000"/>
                        </a:lnSpc>
                        <a:spcAft>
                          <a:spcPts val="800"/>
                        </a:spcAft>
                      </a:pPr>
                      <a:r>
                        <a:rPr lang="nl-NL" sz="1400" dirty="0">
                          <a:effectLst/>
                          <a:latin typeface="+mn-lt"/>
                        </a:rPr>
                        <a:t>1 - 5 minuten</a:t>
                      </a:r>
                      <a:endParaRPr lang="nl-NL" sz="1400" dirty="0">
                        <a:effectLst/>
                        <a:latin typeface="+mn-lt"/>
                        <a:ea typeface="Calibri" panose="020F0502020204030204" pitchFamily="34" charset="0"/>
                        <a:cs typeface="Times New Roman" panose="02020603050405020304" pitchFamily="18" charset="0"/>
                      </a:endParaRPr>
                    </a:p>
                  </a:txBody>
                  <a:tcPr marL="126132" marR="126132" marT="84088" marB="84088" anchor="b"/>
                </a:tc>
                <a:tc>
                  <a:txBody>
                    <a:bodyPr/>
                    <a:lstStyle/>
                    <a:p>
                      <a:pPr>
                        <a:lnSpc>
                          <a:spcPct val="107000"/>
                        </a:lnSpc>
                        <a:spcAft>
                          <a:spcPts val="800"/>
                        </a:spcAft>
                      </a:pPr>
                      <a:r>
                        <a:rPr lang="nl-NL" sz="1400">
                          <a:effectLst/>
                          <a:latin typeface="+mn-lt"/>
                        </a:rPr>
                        <a:t>2 - 3 uur</a:t>
                      </a:r>
                      <a:endParaRPr lang="nl-NL" sz="1400" dirty="0">
                        <a:effectLst/>
                        <a:latin typeface="+mn-lt"/>
                        <a:ea typeface="Calibri" panose="020F0502020204030204" pitchFamily="34" charset="0"/>
                        <a:cs typeface="Times New Roman" panose="02020603050405020304" pitchFamily="18" charset="0"/>
                      </a:endParaRPr>
                    </a:p>
                  </a:txBody>
                  <a:tcPr marL="126132" marR="126132" marT="84088" marB="84088" anchor="b"/>
                </a:tc>
                <a:extLst>
                  <a:ext uri="{0D108BD9-81ED-4DB2-BD59-A6C34878D82A}">
                    <a16:rowId xmlns:a16="http://schemas.microsoft.com/office/drawing/2014/main" val="1910598725"/>
                  </a:ext>
                </a:extLst>
              </a:tr>
              <a:tr h="1361923">
                <a:tc>
                  <a:txBody>
                    <a:bodyPr/>
                    <a:lstStyle/>
                    <a:p>
                      <a:pPr>
                        <a:lnSpc>
                          <a:spcPct val="107000"/>
                        </a:lnSpc>
                        <a:spcAft>
                          <a:spcPts val="800"/>
                        </a:spcAft>
                      </a:pPr>
                      <a:r>
                        <a:rPr lang="nl-NL" sz="1400" dirty="0">
                          <a:effectLst/>
                          <a:latin typeface="+mn-lt"/>
                        </a:rPr>
                        <a:t>Transdermaal </a:t>
                      </a:r>
                    </a:p>
                    <a:p>
                      <a:pPr>
                        <a:lnSpc>
                          <a:spcPct val="107000"/>
                        </a:lnSpc>
                        <a:spcAft>
                          <a:spcPts val="800"/>
                        </a:spcAft>
                      </a:pPr>
                      <a:r>
                        <a:rPr lang="nl-NL" sz="1400" dirty="0">
                          <a:effectLst/>
                          <a:latin typeface="+mn-lt"/>
                        </a:rPr>
                        <a:t>(via de huid)</a:t>
                      </a:r>
                      <a:endParaRPr lang="nl-NL" sz="1400" dirty="0">
                        <a:effectLst/>
                        <a:latin typeface="+mn-lt"/>
                        <a:ea typeface="Calibri" panose="020F0502020204030204" pitchFamily="34" charset="0"/>
                        <a:cs typeface="Times New Roman" panose="02020603050405020304" pitchFamily="18" charset="0"/>
                      </a:endParaRPr>
                    </a:p>
                  </a:txBody>
                  <a:tcPr marL="126132" marR="126132" marT="84088" marB="84088" anchor="b"/>
                </a:tc>
                <a:tc>
                  <a:txBody>
                    <a:bodyPr/>
                    <a:lstStyle/>
                    <a:p>
                      <a:pPr>
                        <a:lnSpc>
                          <a:spcPct val="107000"/>
                        </a:lnSpc>
                        <a:spcAft>
                          <a:spcPts val="800"/>
                        </a:spcAft>
                      </a:pPr>
                      <a:r>
                        <a:rPr lang="nl-NL" sz="1400">
                          <a:effectLst/>
                          <a:latin typeface="+mn-lt"/>
                        </a:rPr>
                        <a:t>– crèmes / balsem</a:t>
                      </a:r>
                      <a:br>
                        <a:rPr lang="nl-NL" sz="1400">
                          <a:effectLst/>
                          <a:latin typeface="+mn-lt"/>
                        </a:rPr>
                      </a:br>
                      <a:r>
                        <a:rPr lang="nl-NL" sz="1400">
                          <a:effectLst/>
                          <a:latin typeface="+mn-lt"/>
                        </a:rPr>
                        <a:t>– lichaamslotions</a:t>
                      </a:r>
                      <a:br>
                        <a:rPr lang="nl-NL" sz="1400">
                          <a:effectLst/>
                          <a:latin typeface="+mn-lt"/>
                        </a:rPr>
                      </a:br>
                      <a:r>
                        <a:rPr lang="nl-NL" sz="1400">
                          <a:effectLst/>
                          <a:latin typeface="+mn-lt"/>
                        </a:rPr>
                        <a:t>– pleisters / pakkingen</a:t>
                      </a:r>
                      <a:endParaRPr lang="nl-NL" sz="1400" dirty="0">
                        <a:effectLst/>
                        <a:latin typeface="+mn-lt"/>
                        <a:ea typeface="Calibri" panose="020F0502020204030204" pitchFamily="34" charset="0"/>
                        <a:cs typeface="Times New Roman" panose="02020603050405020304" pitchFamily="18" charset="0"/>
                      </a:endParaRPr>
                    </a:p>
                  </a:txBody>
                  <a:tcPr marL="126132" marR="126132" marT="84088" marB="84088" anchor="b"/>
                </a:tc>
                <a:tc>
                  <a:txBody>
                    <a:bodyPr/>
                    <a:lstStyle/>
                    <a:p>
                      <a:pPr>
                        <a:lnSpc>
                          <a:spcPct val="107000"/>
                        </a:lnSpc>
                        <a:spcAft>
                          <a:spcPts val="800"/>
                        </a:spcAft>
                      </a:pPr>
                      <a:r>
                        <a:rPr lang="nl-NL" sz="1400" dirty="0">
                          <a:effectLst/>
                          <a:latin typeface="+mn-lt"/>
                        </a:rPr>
                        <a:t>1 - 5 minuten</a:t>
                      </a:r>
                      <a:endParaRPr lang="nl-NL" sz="1400" dirty="0">
                        <a:effectLst/>
                        <a:latin typeface="+mn-lt"/>
                        <a:ea typeface="Calibri" panose="020F0502020204030204" pitchFamily="34" charset="0"/>
                        <a:cs typeface="Times New Roman" panose="02020603050405020304" pitchFamily="18" charset="0"/>
                      </a:endParaRPr>
                    </a:p>
                  </a:txBody>
                  <a:tcPr marL="126132" marR="126132" marT="84088" marB="84088" anchor="b"/>
                </a:tc>
                <a:tc>
                  <a:txBody>
                    <a:bodyPr/>
                    <a:lstStyle/>
                    <a:p>
                      <a:pPr>
                        <a:lnSpc>
                          <a:spcPct val="107000"/>
                        </a:lnSpc>
                        <a:spcAft>
                          <a:spcPts val="800"/>
                        </a:spcAft>
                      </a:pPr>
                      <a:r>
                        <a:rPr lang="nl-NL" sz="1400" dirty="0">
                          <a:effectLst/>
                          <a:latin typeface="+mn-lt"/>
                        </a:rPr>
                        <a:t>4 - 6 uur</a:t>
                      </a:r>
                      <a:endParaRPr lang="nl-NL" sz="1400" dirty="0">
                        <a:effectLst/>
                        <a:latin typeface="+mn-lt"/>
                        <a:ea typeface="Calibri" panose="020F0502020204030204" pitchFamily="34" charset="0"/>
                        <a:cs typeface="Times New Roman" panose="02020603050405020304" pitchFamily="18" charset="0"/>
                      </a:endParaRPr>
                    </a:p>
                  </a:txBody>
                  <a:tcPr marL="126132" marR="126132" marT="84088" marB="84088" anchor="b"/>
                </a:tc>
                <a:extLst>
                  <a:ext uri="{0D108BD9-81ED-4DB2-BD59-A6C34878D82A}">
                    <a16:rowId xmlns:a16="http://schemas.microsoft.com/office/drawing/2014/main" val="4042469760"/>
                  </a:ext>
                </a:extLst>
              </a:tr>
            </a:tbl>
          </a:graphicData>
        </a:graphic>
      </p:graphicFrame>
    </p:spTree>
    <p:extLst>
      <p:ext uri="{BB962C8B-B14F-4D97-AF65-F5344CB8AC3E}">
        <p14:creationId xmlns:p14="http://schemas.microsoft.com/office/powerpoint/2010/main" val="34619330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F879AF-C8ED-77F5-49D5-078C8275C2D4}"/>
              </a:ext>
            </a:extLst>
          </p:cNvPr>
          <p:cNvSpPr>
            <a:spLocks noGrp="1"/>
          </p:cNvSpPr>
          <p:nvPr>
            <p:ph type="ctrTitle"/>
          </p:nvPr>
        </p:nvSpPr>
        <p:spPr/>
        <p:txBody>
          <a:bodyPr/>
          <a:lstStyle/>
          <a:p>
            <a:r>
              <a:rPr lang="nl-NL" dirty="0"/>
              <a:t>Tot slot</a:t>
            </a:r>
          </a:p>
        </p:txBody>
      </p:sp>
      <p:sp>
        <p:nvSpPr>
          <p:cNvPr id="3" name="Ondertitel 2">
            <a:extLst>
              <a:ext uri="{FF2B5EF4-FFF2-40B4-BE49-F238E27FC236}">
                <a16:creationId xmlns:a16="http://schemas.microsoft.com/office/drawing/2014/main" id="{74E575A3-FC2F-61F3-0055-764F033FAF7F}"/>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33772459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BBB681-F4D2-40F2-ACC3-DE0B4B488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9388ED0-1FEF-4E11-B488-BD661D1AC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5847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descr="Afbeelding met tekst, schermopname, Lettertype&#10;&#10;Automatisch gegenereerde beschrijving">
            <a:extLst>
              <a:ext uri="{FF2B5EF4-FFF2-40B4-BE49-F238E27FC236}">
                <a16:creationId xmlns:a16="http://schemas.microsoft.com/office/drawing/2014/main" id="{0F5F80FE-36B9-51F7-E05B-811BBC5624E6}"/>
              </a:ext>
            </a:extLst>
          </p:cNvPr>
          <p:cNvPicPr>
            <a:picLocks noChangeAspect="1"/>
          </p:cNvPicPr>
          <p:nvPr/>
        </p:nvPicPr>
        <p:blipFill>
          <a:blip r:embed="rId3"/>
          <a:stretch>
            <a:fillRect/>
          </a:stretch>
        </p:blipFill>
        <p:spPr>
          <a:xfrm>
            <a:off x="1122460" y="771434"/>
            <a:ext cx="9947080" cy="5271953"/>
          </a:xfrm>
          <a:prstGeom prst="rect">
            <a:avLst/>
          </a:prstGeom>
        </p:spPr>
      </p:pic>
    </p:spTree>
    <p:extLst>
      <p:ext uri="{BB962C8B-B14F-4D97-AF65-F5344CB8AC3E}">
        <p14:creationId xmlns:p14="http://schemas.microsoft.com/office/powerpoint/2010/main" val="23849949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A18051-2023-495B-65B6-7A41C826FB71}"/>
              </a:ext>
            </a:extLst>
          </p:cNvPr>
          <p:cNvSpPr>
            <a:spLocks noGrp="1"/>
          </p:cNvSpPr>
          <p:nvPr>
            <p:ph type="title"/>
          </p:nvPr>
        </p:nvSpPr>
        <p:spPr/>
        <p:txBody>
          <a:bodyPr/>
          <a:lstStyle/>
          <a:p>
            <a:r>
              <a:rPr lang="nl-NL" dirty="0"/>
              <a:t>Speel een spelletje!</a:t>
            </a:r>
          </a:p>
        </p:txBody>
      </p:sp>
      <p:pic>
        <p:nvPicPr>
          <p:cNvPr id="5" name="Tijdelijke aanduiding voor inhoud 4" descr="Afbeelding met tekst, schermopname&#10;&#10;Automatisch gegenereerde beschrijving">
            <a:extLst>
              <a:ext uri="{FF2B5EF4-FFF2-40B4-BE49-F238E27FC236}">
                <a16:creationId xmlns:a16="http://schemas.microsoft.com/office/drawing/2014/main" id="{B113BE32-1C35-7B95-B8DD-B28ACEAEA6C1}"/>
              </a:ext>
            </a:extLst>
          </p:cNvPr>
          <p:cNvPicPr>
            <a:picLocks noGrp="1" noChangeAspect="1"/>
          </p:cNvPicPr>
          <p:nvPr>
            <p:ph idx="1"/>
          </p:nvPr>
        </p:nvPicPr>
        <p:blipFill>
          <a:blip r:embed="rId3"/>
          <a:stretch>
            <a:fillRect/>
          </a:stretch>
        </p:blipFill>
        <p:spPr>
          <a:xfrm>
            <a:off x="3492500" y="572314"/>
            <a:ext cx="8280400" cy="5854243"/>
          </a:xfrm>
        </p:spPr>
      </p:pic>
      <p:pic>
        <p:nvPicPr>
          <p:cNvPr id="6" name="Afbeelding 5">
            <a:extLst>
              <a:ext uri="{FF2B5EF4-FFF2-40B4-BE49-F238E27FC236}">
                <a16:creationId xmlns:a16="http://schemas.microsoft.com/office/drawing/2014/main" id="{5E429888-8C9D-C2AF-7A6F-9FAD7EDF03B3}"/>
              </a:ext>
            </a:extLst>
          </p:cNvPr>
          <p:cNvPicPr>
            <a:picLocks noChangeAspect="1"/>
          </p:cNvPicPr>
          <p:nvPr/>
        </p:nvPicPr>
        <p:blipFill>
          <a:blip r:embed="rId4">
            <a:duotone>
              <a:schemeClr val="accent5">
                <a:shade val="45000"/>
                <a:satMod val="135000"/>
              </a:schemeClr>
              <a:prstClr val="white"/>
            </a:duotone>
          </a:blip>
          <a:stretch>
            <a:fillRect/>
          </a:stretch>
        </p:blipFill>
        <p:spPr>
          <a:xfrm>
            <a:off x="8717227" y="6121193"/>
            <a:ext cx="833438" cy="666750"/>
          </a:xfrm>
          <a:prstGeom prst="rect">
            <a:avLst/>
          </a:prstGeom>
        </p:spPr>
      </p:pic>
      <p:pic>
        <p:nvPicPr>
          <p:cNvPr id="7" name="Afbeelding 6">
            <a:extLst>
              <a:ext uri="{FF2B5EF4-FFF2-40B4-BE49-F238E27FC236}">
                <a16:creationId xmlns:a16="http://schemas.microsoft.com/office/drawing/2014/main" id="{11C5C95B-0DC8-749B-044E-2A1651649957}"/>
              </a:ext>
            </a:extLst>
          </p:cNvPr>
          <p:cNvPicPr>
            <a:picLocks noChangeAspect="1"/>
          </p:cNvPicPr>
          <p:nvPr/>
        </p:nvPicPr>
        <p:blipFill rotWithShape="1">
          <a:blip r:embed="rId5">
            <a:duotone>
              <a:schemeClr val="accent5">
                <a:shade val="45000"/>
                <a:satMod val="135000"/>
              </a:schemeClr>
              <a:prstClr val="white"/>
            </a:duotone>
          </a:blip>
          <a:srcRect l="9890" t="68099" r="9999" b="8195"/>
          <a:stretch/>
        </p:blipFill>
        <p:spPr>
          <a:xfrm>
            <a:off x="9593792" y="6200154"/>
            <a:ext cx="2362201" cy="559214"/>
          </a:xfrm>
          <a:prstGeom prst="rect">
            <a:avLst/>
          </a:prstGeom>
        </p:spPr>
      </p:pic>
    </p:spTree>
    <p:extLst>
      <p:ext uri="{BB962C8B-B14F-4D97-AF65-F5344CB8AC3E}">
        <p14:creationId xmlns:p14="http://schemas.microsoft.com/office/powerpoint/2010/main" val="4678724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EA4F86-E94D-4B18-97EC-C1D64562A381}"/>
              </a:ext>
            </a:extLst>
          </p:cNvPr>
          <p:cNvSpPr>
            <a:spLocks noGrp="1"/>
          </p:cNvSpPr>
          <p:nvPr>
            <p:ph type="title"/>
          </p:nvPr>
        </p:nvSpPr>
        <p:spPr/>
        <p:txBody>
          <a:bodyPr/>
          <a:lstStyle/>
          <a:p>
            <a:r>
              <a:rPr lang="nl-NL" sz="6000" dirty="0"/>
              <a:t>Boeken</a:t>
            </a:r>
            <a:endParaRPr lang="nl-NL" dirty="0"/>
          </a:p>
        </p:txBody>
      </p:sp>
      <p:pic>
        <p:nvPicPr>
          <p:cNvPr id="11" name="Tijdelijke aanduiding voor inhoud 10" descr="Afbeelding met tekst, visitekaartje&#10;&#10;Automatisch gegenereerde beschrijving">
            <a:extLst>
              <a:ext uri="{FF2B5EF4-FFF2-40B4-BE49-F238E27FC236}">
                <a16:creationId xmlns:a16="http://schemas.microsoft.com/office/drawing/2014/main" id="{BD1B80B6-64A3-E858-482F-72E82518AD2C}"/>
              </a:ext>
            </a:extLst>
          </p:cNvPr>
          <p:cNvPicPr>
            <a:picLocks noGrp="1" noChangeAspect="1"/>
          </p:cNvPicPr>
          <p:nvPr>
            <p:ph idx="1"/>
          </p:nvPr>
        </p:nvPicPr>
        <p:blipFill>
          <a:blip r:embed="rId2"/>
          <a:stretch>
            <a:fillRect/>
          </a:stretch>
        </p:blipFill>
        <p:spPr>
          <a:xfrm>
            <a:off x="7404100" y="1960880"/>
            <a:ext cx="4034155" cy="4034155"/>
          </a:xfrm>
        </p:spPr>
      </p:pic>
      <p:pic>
        <p:nvPicPr>
          <p:cNvPr id="13" name="Afbeelding 12" descr="Afbeelding met tekst&#10;&#10;Automatisch gegenereerde beschrijving">
            <a:extLst>
              <a:ext uri="{FF2B5EF4-FFF2-40B4-BE49-F238E27FC236}">
                <a16:creationId xmlns:a16="http://schemas.microsoft.com/office/drawing/2014/main" id="{0F7265A3-7444-964C-7587-09121E675C0C}"/>
              </a:ext>
            </a:extLst>
          </p:cNvPr>
          <p:cNvPicPr>
            <a:picLocks noChangeAspect="1"/>
          </p:cNvPicPr>
          <p:nvPr/>
        </p:nvPicPr>
        <p:blipFill rotWithShape="1">
          <a:blip r:embed="rId3">
            <a:clrChange>
              <a:clrFrom>
                <a:srgbClr val="FFFFFF"/>
              </a:clrFrom>
              <a:clrTo>
                <a:srgbClr val="FFFFFF">
                  <a:alpha val="0"/>
                </a:srgbClr>
              </a:clrTo>
            </a:clrChange>
          </a:blip>
          <a:srcRect l="6289" t="3294" b="4261"/>
          <a:stretch/>
        </p:blipFill>
        <p:spPr>
          <a:xfrm>
            <a:off x="3508964" y="817601"/>
            <a:ext cx="3825827" cy="4320031"/>
          </a:xfrm>
          <a:prstGeom prst="rect">
            <a:avLst/>
          </a:prstGeom>
        </p:spPr>
      </p:pic>
    </p:spTree>
    <p:extLst>
      <p:ext uri="{BB962C8B-B14F-4D97-AF65-F5344CB8AC3E}">
        <p14:creationId xmlns:p14="http://schemas.microsoft.com/office/powerpoint/2010/main" val="2572811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1FCF8D96-ACCE-4A38-BFE7-4D631184D1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254"/>
            <a:ext cx="5608255"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el 1">
            <a:extLst>
              <a:ext uri="{FF2B5EF4-FFF2-40B4-BE49-F238E27FC236}">
                <a16:creationId xmlns:a16="http://schemas.microsoft.com/office/drawing/2014/main" id="{5466CDB8-DBC0-D6EE-38AE-3C41075A3D9F}"/>
              </a:ext>
            </a:extLst>
          </p:cNvPr>
          <p:cNvSpPr>
            <a:spLocks noGrp="1"/>
          </p:cNvSpPr>
          <p:nvPr>
            <p:ph type="title"/>
          </p:nvPr>
        </p:nvSpPr>
        <p:spPr>
          <a:xfrm>
            <a:off x="289248" y="1123837"/>
            <a:ext cx="4998963" cy="1255469"/>
          </a:xfrm>
        </p:spPr>
        <p:txBody>
          <a:bodyPr>
            <a:normAutofit/>
          </a:bodyPr>
          <a:lstStyle/>
          <a:p>
            <a:r>
              <a:rPr lang="nl-NL"/>
              <a:t>Wat deed CBD voor mij?</a:t>
            </a:r>
            <a:endParaRPr lang="nl-NL" dirty="0"/>
          </a:p>
        </p:txBody>
      </p:sp>
      <p:sp>
        <p:nvSpPr>
          <p:cNvPr id="3" name="Tijdelijke aanduiding voor inhoud 2">
            <a:extLst>
              <a:ext uri="{FF2B5EF4-FFF2-40B4-BE49-F238E27FC236}">
                <a16:creationId xmlns:a16="http://schemas.microsoft.com/office/drawing/2014/main" id="{F9C52F86-53F9-BF45-4DA9-D00FDAD70C47}"/>
              </a:ext>
            </a:extLst>
          </p:cNvPr>
          <p:cNvSpPr>
            <a:spLocks noGrp="1"/>
          </p:cNvSpPr>
          <p:nvPr>
            <p:ph idx="1"/>
          </p:nvPr>
        </p:nvSpPr>
        <p:spPr>
          <a:xfrm>
            <a:off x="289249" y="2510395"/>
            <a:ext cx="4998962" cy="3274586"/>
          </a:xfrm>
        </p:spPr>
        <p:txBody>
          <a:bodyPr anchor="t">
            <a:normAutofit/>
          </a:bodyPr>
          <a:lstStyle/>
          <a:p>
            <a:pPr>
              <a:buFont typeface="Wingdings" panose="05000000000000000000" pitchFamily="2" charset="2"/>
              <a:buChar char="q"/>
            </a:pPr>
            <a:r>
              <a:rPr lang="nl-NL" dirty="0">
                <a:solidFill>
                  <a:srgbClr val="FFFFFF"/>
                </a:solidFill>
              </a:rPr>
              <a:t>* Vermindering pijnprikkels</a:t>
            </a:r>
          </a:p>
          <a:p>
            <a:pPr>
              <a:buFont typeface="Wingdings" panose="05000000000000000000" pitchFamily="2" charset="2"/>
              <a:buChar char="q"/>
            </a:pPr>
            <a:endParaRPr lang="nl-NL" dirty="0">
              <a:solidFill>
                <a:srgbClr val="FFFFFF"/>
              </a:solidFill>
            </a:endParaRPr>
          </a:p>
          <a:p>
            <a:pPr>
              <a:buFont typeface="Wingdings" panose="05000000000000000000" pitchFamily="2" charset="2"/>
              <a:buChar char="q"/>
            </a:pPr>
            <a:r>
              <a:rPr lang="nl-NL" dirty="0">
                <a:solidFill>
                  <a:srgbClr val="FFFFFF"/>
                </a:solidFill>
              </a:rPr>
              <a:t>* Weer kunnen slapen</a:t>
            </a:r>
          </a:p>
          <a:p>
            <a:pPr>
              <a:buFont typeface="Wingdings" panose="05000000000000000000" pitchFamily="2" charset="2"/>
              <a:buChar char="q"/>
            </a:pPr>
            <a:endParaRPr lang="nl-NL" dirty="0">
              <a:solidFill>
                <a:srgbClr val="FFFFFF"/>
              </a:solidFill>
            </a:endParaRPr>
          </a:p>
          <a:p>
            <a:pPr>
              <a:buFont typeface="Wingdings" panose="05000000000000000000" pitchFamily="2" charset="2"/>
              <a:buChar char="q"/>
            </a:pPr>
            <a:r>
              <a:rPr lang="nl-NL" dirty="0">
                <a:solidFill>
                  <a:srgbClr val="FFFFFF"/>
                </a:solidFill>
              </a:rPr>
              <a:t>* Vrolijker/ lekkerder in mijn vel</a:t>
            </a:r>
          </a:p>
          <a:p>
            <a:pPr>
              <a:buFont typeface="Wingdings" panose="05000000000000000000" pitchFamily="2" charset="2"/>
              <a:buChar char="q"/>
            </a:pPr>
            <a:endParaRPr lang="nl-NL" dirty="0">
              <a:solidFill>
                <a:srgbClr val="FFFFFF"/>
              </a:solidFill>
            </a:endParaRPr>
          </a:p>
          <a:p>
            <a:pPr>
              <a:buFont typeface="Wingdings" panose="05000000000000000000" pitchFamily="2" charset="2"/>
              <a:buChar char="q"/>
            </a:pPr>
            <a:r>
              <a:rPr lang="nl-NL" dirty="0">
                <a:solidFill>
                  <a:srgbClr val="FFFFFF"/>
                </a:solidFill>
              </a:rPr>
              <a:t>* Geen angst meer toekomst  / onbekend</a:t>
            </a:r>
          </a:p>
        </p:txBody>
      </p:sp>
      <p:pic>
        <p:nvPicPr>
          <p:cNvPr id="4" name="Afbeelding 3" descr="Afbeelding met persoon, Menselijk gezicht, boom, buitenshuis&#10;&#10;Automatisch gegenereerde beschrijving">
            <a:extLst>
              <a:ext uri="{FF2B5EF4-FFF2-40B4-BE49-F238E27FC236}">
                <a16:creationId xmlns:a16="http://schemas.microsoft.com/office/drawing/2014/main" id="{B08E30A8-C7B1-01F8-D5F4-4B6A9970AEDB}"/>
              </a:ext>
            </a:extLst>
          </p:cNvPr>
          <p:cNvPicPr>
            <a:picLocks noChangeAspect="1"/>
          </p:cNvPicPr>
          <p:nvPr/>
        </p:nvPicPr>
        <p:blipFill>
          <a:blip r:embed="rId2"/>
          <a:srcRect r="1734" b="3"/>
          <a:stretch/>
        </p:blipFill>
        <p:spPr>
          <a:xfrm>
            <a:off x="6083162" y="759254"/>
            <a:ext cx="5238340" cy="5330650"/>
          </a:xfrm>
          <a:prstGeom prst="rect">
            <a:avLst/>
          </a:prstGeom>
        </p:spPr>
      </p:pic>
    </p:spTree>
    <p:extLst>
      <p:ext uri="{BB962C8B-B14F-4D97-AF65-F5344CB8AC3E}">
        <p14:creationId xmlns:p14="http://schemas.microsoft.com/office/powerpoint/2010/main" val="24329383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56C2D0-35E5-9B31-218F-751D970CF7D4}"/>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12" name="Rectangle 11">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useBgFill="1">
        <p:nvSpPr>
          <p:cNvPr id="14" name="Rectangle 13">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2" name="Titel 1">
            <a:extLst>
              <a:ext uri="{FF2B5EF4-FFF2-40B4-BE49-F238E27FC236}">
                <a16:creationId xmlns:a16="http://schemas.microsoft.com/office/drawing/2014/main" id="{D6C75A78-B5B7-B7F9-A453-EA7EA9AA59B6}"/>
              </a:ext>
            </a:extLst>
          </p:cNvPr>
          <p:cNvSpPr>
            <a:spLocks noGrp="1"/>
          </p:cNvSpPr>
          <p:nvPr>
            <p:ph type="title"/>
          </p:nvPr>
        </p:nvSpPr>
        <p:spPr>
          <a:xfrm>
            <a:off x="1069849" y="1298448"/>
            <a:ext cx="3258688" cy="3255264"/>
          </a:xfrm>
        </p:spPr>
        <p:txBody>
          <a:bodyPr vert="horz" lIns="91440" tIns="45720" rIns="91440" bIns="45720" rtlCol="0" anchor="b">
            <a:normAutofit/>
          </a:bodyPr>
          <a:lstStyle/>
          <a:p>
            <a:r>
              <a:rPr lang="en-US" sz="5900" spc="-100" dirty="0"/>
              <a:t>Stay in touch!</a:t>
            </a:r>
          </a:p>
        </p:txBody>
      </p:sp>
      <p:pic>
        <p:nvPicPr>
          <p:cNvPr id="5" name="Tijdelijke aanduiding voor inhoud 4" descr="Afbeelding met patroon, groen, ontwerp&#10;&#10;Automatisch gegenereerde beschrijving">
            <a:extLst>
              <a:ext uri="{FF2B5EF4-FFF2-40B4-BE49-F238E27FC236}">
                <a16:creationId xmlns:a16="http://schemas.microsoft.com/office/drawing/2014/main" id="{D2A3DF2A-6F51-CACB-E49C-4787F94DD7C5}"/>
              </a:ext>
            </a:extLst>
          </p:cNvPr>
          <p:cNvPicPr>
            <a:picLocks noGrp="1" noChangeAspect="1"/>
          </p:cNvPicPr>
          <p:nvPr>
            <p:ph idx="1"/>
          </p:nvPr>
        </p:nvPicPr>
        <p:blipFill>
          <a:blip r:embed="rId3"/>
          <a:stretch>
            <a:fillRect/>
          </a:stretch>
        </p:blipFill>
        <p:spPr>
          <a:xfrm>
            <a:off x="5638950" y="759599"/>
            <a:ext cx="5330650" cy="5330650"/>
          </a:xfrm>
          <a:prstGeom prst="rect">
            <a:avLst/>
          </a:prstGeom>
        </p:spPr>
      </p:pic>
      <p:sp>
        <p:nvSpPr>
          <p:cNvPr id="18" name="Rectangle 17">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Tree>
    <p:extLst>
      <p:ext uri="{BB962C8B-B14F-4D97-AF65-F5344CB8AC3E}">
        <p14:creationId xmlns:p14="http://schemas.microsoft.com/office/powerpoint/2010/main" val="1832306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10D9BA-153F-2429-776B-E114BF0D2713}"/>
              </a:ext>
            </a:extLst>
          </p:cNvPr>
          <p:cNvSpPr>
            <a:spLocks noGrp="1"/>
          </p:cNvSpPr>
          <p:nvPr>
            <p:ph type="ctrTitle"/>
          </p:nvPr>
        </p:nvSpPr>
        <p:spPr/>
        <p:txBody>
          <a:bodyPr/>
          <a:lstStyle/>
          <a:p>
            <a:r>
              <a:rPr lang="nl-NL" dirty="0"/>
              <a:t>Lastige kwesties…</a:t>
            </a:r>
          </a:p>
        </p:txBody>
      </p:sp>
      <p:sp>
        <p:nvSpPr>
          <p:cNvPr id="3" name="Ondertitel 2">
            <a:extLst>
              <a:ext uri="{FF2B5EF4-FFF2-40B4-BE49-F238E27FC236}">
                <a16:creationId xmlns:a16="http://schemas.microsoft.com/office/drawing/2014/main" id="{07E14E56-7F86-9250-56B1-6BBE99D041C9}"/>
              </a:ext>
            </a:extLst>
          </p:cNvPr>
          <p:cNvSpPr>
            <a:spLocks noGrp="1"/>
          </p:cNvSpPr>
          <p:nvPr>
            <p:ph type="subTitle" idx="1"/>
          </p:nvPr>
        </p:nvSpPr>
        <p:spPr/>
        <p:txBody>
          <a:bodyPr/>
          <a:lstStyle/>
          <a:p>
            <a:r>
              <a:rPr lang="nl-NL" dirty="0"/>
              <a:t>Terminologie, wetgeving, verschillende standpunten</a:t>
            </a:r>
          </a:p>
        </p:txBody>
      </p:sp>
    </p:spTree>
    <p:extLst>
      <p:ext uri="{BB962C8B-B14F-4D97-AF65-F5344CB8AC3E}">
        <p14:creationId xmlns:p14="http://schemas.microsoft.com/office/powerpoint/2010/main" val="3869560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CFD340-8747-D84B-1B5E-5ACE710BC028}"/>
              </a:ext>
            </a:extLst>
          </p:cNvPr>
          <p:cNvSpPr>
            <a:spLocks noGrp="1"/>
          </p:cNvSpPr>
          <p:nvPr>
            <p:ph type="title"/>
          </p:nvPr>
        </p:nvSpPr>
        <p:spPr/>
        <p:txBody>
          <a:bodyPr/>
          <a:lstStyle/>
          <a:p>
            <a:r>
              <a:rPr lang="nl-NL" dirty="0"/>
              <a:t>Cannabis of hennep, hasj of wiet?</a:t>
            </a:r>
          </a:p>
        </p:txBody>
      </p:sp>
      <p:pic>
        <p:nvPicPr>
          <p:cNvPr id="5" name="Tijdelijke aanduiding voor inhoud 4" descr="Afbeelding met tekst, schermopname, Lettertype, ontwerp&#10;&#10;Automatisch gegenereerde beschrijving">
            <a:extLst>
              <a:ext uri="{FF2B5EF4-FFF2-40B4-BE49-F238E27FC236}">
                <a16:creationId xmlns:a16="http://schemas.microsoft.com/office/drawing/2014/main" id="{1EE8A746-2906-BE5B-B2CA-762B47B2DB84}"/>
              </a:ext>
            </a:extLst>
          </p:cNvPr>
          <p:cNvPicPr>
            <a:picLocks noGrp="1" noChangeAspect="1"/>
          </p:cNvPicPr>
          <p:nvPr>
            <p:ph idx="1"/>
          </p:nvPr>
        </p:nvPicPr>
        <p:blipFill>
          <a:blip r:embed="rId2"/>
          <a:srcRect l="25572" r="26291"/>
          <a:stretch/>
        </p:blipFill>
        <p:spPr>
          <a:xfrm>
            <a:off x="7502070" y="1123837"/>
            <a:ext cx="3937657" cy="4601183"/>
          </a:xfrm>
        </p:spPr>
      </p:pic>
      <p:sp>
        <p:nvSpPr>
          <p:cNvPr id="6" name="Tekstvak 5">
            <a:extLst>
              <a:ext uri="{FF2B5EF4-FFF2-40B4-BE49-F238E27FC236}">
                <a16:creationId xmlns:a16="http://schemas.microsoft.com/office/drawing/2014/main" id="{4DE7292C-D922-EBF8-E36B-912B7EE0DE01}"/>
              </a:ext>
            </a:extLst>
          </p:cNvPr>
          <p:cNvSpPr txBox="1"/>
          <p:nvPr/>
        </p:nvSpPr>
        <p:spPr>
          <a:xfrm>
            <a:off x="3608959" y="933855"/>
            <a:ext cx="3570053" cy="5355312"/>
          </a:xfrm>
          <a:prstGeom prst="rect">
            <a:avLst/>
          </a:prstGeom>
          <a:noFill/>
        </p:spPr>
        <p:txBody>
          <a:bodyPr wrap="square" rtlCol="0">
            <a:spAutoFit/>
          </a:bodyPr>
          <a:lstStyle/>
          <a:p>
            <a:r>
              <a:rPr lang="nl-NL" b="1" dirty="0">
                <a:solidFill>
                  <a:schemeClr val="tx1">
                    <a:lumMod val="65000"/>
                    <a:lumOff val="35000"/>
                  </a:schemeClr>
                </a:solidFill>
              </a:rPr>
              <a:t>Cannabis: </a:t>
            </a:r>
            <a:r>
              <a:rPr lang="nl-NL" dirty="0">
                <a:solidFill>
                  <a:schemeClr val="tx1">
                    <a:lumMod val="65000"/>
                    <a:lumOff val="35000"/>
                  </a:schemeClr>
                </a:solidFill>
              </a:rPr>
              <a:t>Latijnse naam</a:t>
            </a:r>
          </a:p>
          <a:p>
            <a:r>
              <a:rPr lang="nl-NL" b="1" dirty="0">
                <a:solidFill>
                  <a:schemeClr val="tx1">
                    <a:lumMod val="65000"/>
                    <a:lumOff val="35000"/>
                  </a:schemeClr>
                </a:solidFill>
              </a:rPr>
              <a:t>Hennep: </a:t>
            </a:r>
            <a:r>
              <a:rPr lang="nl-NL" dirty="0">
                <a:solidFill>
                  <a:schemeClr val="tx1">
                    <a:lumMod val="65000"/>
                    <a:lumOff val="35000"/>
                  </a:schemeClr>
                </a:solidFill>
              </a:rPr>
              <a:t>Nederlands</a:t>
            </a:r>
          </a:p>
          <a:p>
            <a:endParaRPr lang="nl-NL" dirty="0">
              <a:solidFill>
                <a:schemeClr val="tx1">
                  <a:lumMod val="65000"/>
                  <a:lumOff val="35000"/>
                </a:schemeClr>
              </a:solidFill>
            </a:endParaRPr>
          </a:p>
          <a:p>
            <a:r>
              <a:rPr lang="nl-NL" dirty="0">
                <a:solidFill>
                  <a:schemeClr val="tx1">
                    <a:lumMod val="65000"/>
                    <a:lumOff val="35000"/>
                  </a:schemeClr>
                </a:solidFill>
              </a:rPr>
              <a:t>&gt; Medicinale cannabis</a:t>
            </a:r>
          </a:p>
          <a:p>
            <a:r>
              <a:rPr lang="nl-NL" dirty="0">
                <a:solidFill>
                  <a:schemeClr val="tx1">
                    <a:lumMod val="65000"/>
                    <a:lumOff val="35000"/>
                  </a:schemeClr>
                </a:solidFill>
              </a:rPr>
              <a:t>&gt; Vezelhennep, industriële hennep (max 0,2%THC)</a:t>
            </a:r>
          </a:p>
          <a:p>
            <a:endParaRPr lang="nl-NL" dirty="0">
              <a:solidFill>
                <a:schemeClr val="tx1">
                  <a:lumMod val="65000"/>
                  <a:lumOff val="35000"/>
                </a:schemeClr>
              </a:solidFill>
            </a:endParaRPr>
          </a:p>
          <a:p>
            <a:r>
              <a:rPr lang="nl-NL" b="1" dirty="0">
                <a:solidFill>
                  <a:schemeClr val="tx1">
                    <a:lumMod val="65000"/>
                    <a:lumOff val="35000"/>
                  </a:schemeClr>
                </a:solidFill>
              </a:rPr>
              <a:t>Wiet / marihuana:</a:t>
            </a:r>
          </a:p>
          <a:p>
            <a:r>
              <a:rPr lang="nl-NL" dirty="0">
                <a:solidFill>
                  <a:schemeClr val="tx1">
                    <a:lumMod val="65000"/>
                    <a:lumOff val="35000"/>
                  </a:schemeClr>
                </a:solidFill>
              </a:rPr>
              <a:t>Gedroogde bloemen cannabisplant</a:t>
            </a:r>
          </a:p>
          <a:p>
            <a:endParaRPr lang="nl-NL" dirty="0">
              <a:solidFill>
                <a:schemeClr val="tx1">
                  <a:lumMod val="65000"/>
                  <a:lumOff val="35000"/>
                </a:schemeClr>
              </a:solidFill>
            </a:endParaRPr>
          </a:p>
          <a:p>
            <a:r>
              <a:rPr lang="nl-NL" b="1" dirty="0" err="1">
                <a:solidFill>
                  <a:schemeClr val="tx1">
                    <a:lumMod val="65000"/>
                    <a:lumOff val="35000"/>
                  </a:schemeClr>
                </a:solidFill>
              </a:rPr>
              <a:t>Hasjish</a:t>
            </a:r>
            <a:r>
              <a:rPr lang="nl-NL" b="1" dirty="0">
                <a:solidFill>
                  <a:schemeClr val="tx1">
                    <a:lumMod val="65000"/>
                    <a:lumOff val="35000"/>
                  </a:schemeClr>
                </a:solidFill>
              </a:rPr>
              <a:t>/hasj/kief:</a:t>
            </a:r>
          </a:p>
          <a:p>
            <a:r>
              <a:rPr lang="nl-NL" dirty="0">
                <a:solidFill>
                  <a:schemeClr val="tx1">
                    <a:lumMod val="65000"/>
                    <a:lumOff val="35000"/>
                  </a:schemeClr>
                </a:solidFill>
              </a:rPr>
              <a:t>Samengeperste hars van de bloemen. Bruin/zwart kleverige plak.</a:t>
            </a:r>
          </a:p>
          <a:p>
            <a:endParaRPr lang="nl-NL" dirty="0">
              <a:solidFill>
                <a:schemeClr val="tx1">
                  <a:lumMod val="65000"/>
                  <a:lumOff val="35000"/>
                </a:schemeClr>
              </a:solidFill>
            </a:endParaRPr>
          </a:p>
          <a:p>
            <a:r>
              <a:rPr lang="nl-NL" b="1" dirty="0">
                <a:solidFill>
                  <a:schemeClr val="tx1">
                    <a:lumMod val="65000"/>
                    <a:lumOff val="35000"/>
                  </a:schemeClr>
                </a:solidFill>
              </a:rPr>
              <a:t>CBD olie / wietolie / THC olie</a:t>
            </a:r>
          </a:p>
          <a:p>
            <a:r>
              <a:rPr lang="nl-NL" dirty="0">
                <a:solidFill>
                  <a:schemeClr val="tx1">
                    <a:lumMod val="65000"/>
                    <a:lumOff val="35000"/>
                  </a:schemeClr>
                </a:solidFill>
              </a:rPr>
              <a:t>Extract van de bloem, verwerkt tot voedingssupplement. In </a:t>
            </a:r>
            <a:r>
              <a:rPr lang="nl-NL" dirty="0" err="1">
                <a:solidFill>
                  <a:schemeClr val="tx1">
                    <a:lumMod val="65000"/>
                    <a:lumOff val="35000"/>
                  </a:schemeClr>
                </a:solidFill>
              </a:rPr>
              <a:t>retail</a:t>
            </a:r>
            <a:r>
              <a:rPr lang="nl-NL" dirty="0">
                <a:solidFill>
                  <a:schemeClr val="tx1">
                    <a:lumMod val="65000"/>
                    <a:lumOff val="35000"/>
                  </a:schemeClr>
                </a:solidFill>
              </a:rPr>
              <a:t> géén THC, apotheek (of thuis) wél.</a:t>
            </a:r>
          </a:p>
        </p:txBody>
      </p:sp>
      <p:pic>
        <p:nvPicPr>
          <p:cNvPr id="3" name="Afbeelding 2">
            <a:extLst>
              <a:ext uri="{FF2B5EF4-FFF2-40B4-BE49-F238E27FC236}">
                <a16:creationId xmlns:a16="http://schemas.microsoft.com/office/drawing/2014/main" id="{A95E30CC-595F-EB80-BB0D-621FBEA1552E}"/>
              </a:ext>
            </a:extLst>
          </p:cNvPr>
          <p:cNvPicPr>
            <a:picLocks noChangeAspect="1"/>
          </p:cNvPicPr>
          <p:nvPr/>
        </p:nvPicPr>
        <p:blipFill>
          <a:blip r:embed="rId3">
            <a:duotone>
              <a:schemeClr val="accent5">
                <a:shade val="45000"/>
                <a:satMod val="135000"/>
              </a:schemeClr>
              <a:prstClr val="white"/>
            </a:duotone>
          </a:blip>
          <a:stretch>
            <a:fillRect/>
          </a:stretch>
        </p:blipFill>
        <p:spPr>
          <a:xfrm>
            <a:off x="8717227" y="6121193"/>
            <a:ext cx="833438" cy="666750"/>
          </a:xfrm>
          <a:prstGeom prst="rect">
            <a:avLst/>
          </a:prstGeom>
        </p:spPr>
      </p:pic>
      <p:pic>
        <p:nvPicPr>
          <p:cNvPr id="4" name="Afbeelding 3">
            <a:extLst>
              <a:ext uri="{FF2B5EF4-FFF2-40B4-BE49-F238E27FC236}">
                <a16:creationId xmlns:a16="http://schemas.microsoft.com/office/drawing/2014/main" id="{431730D5-7304-9A89-1667-29EE1E1C5E21}"/>
              </a:ext>
            </a:extLst>
          </p:cNvPr>
          <p:cNvPicPr>
            <a:picLocks noChangeAspect="1"/>
          </p:cNvPicPr>
          <p:nvPr/>
        </p:nvPicPr>
        <p:blipFill rotWithShape="1">
          <a:blip r:embed="rId4">
            <a:duotone>
              <a:schemeClr val="accent5">
                <a:shade val="45000"/>
                <a:satMod val="135000"/>
              </a:schemeClr>
              <a:prstClr val="white"/>
            </a:duotone>
          </a:blip>
          <a:srcRect l="9890" t="68099" r="9999" b="8195"/>
          <a:stretch/>
        </p:blipFill>
        <p:spPr>
          <a:xfrm>
            <a:off x="9593792" y="6200154"/>
            <a:ext cx="2362201" cy="559214"/>
          </a:xfrm>
          <a:prstGeom prst="rect">
            <a:avLst/>
          </a:prstGeom>
        </p:spPr>
      </p:pic>
    </p:spTree>
    <p:extLst>
      <p:ext uri="{BB962C8B-B14F-4D97-AF65-F5344CB8AC3E}">
        <p14:creationId xmlns:p14="http://schemas.microsoft.com/office/powerpoint/2010/main" val="4078034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legal cannabis.jpg">
            <a:extLst>
              <a:ext uri="{FF2B5EF4-FFF2-40B4-BE49-F238E27FC236}">
                <a16:creationId xmlns:a16="http://schemas.microsoft.com/office/drawing/2014/main" id="{49D9E568-0546-2EF4-D434-A65D20992C8C}"/>
              </a:ext>
            </a:extLst>
          </p:cNvPr>
          <p:cNvPicPr>
            <a:picLocks noChangeAspect="1"/>
          </p:cNvPicPr>
          <p:nvPr/>
        </p:nvPicPr>
        <p:blipFill>
          <a:blip r:embed="rId2" cstate="print">
            <a:clrChange>
              <a:clrFrom>
                <a:srgbClr val="FFFFFF"/>
              </a:clrFrom>
              <a:clrTo>
                <a:srgbClr val="FFFFFF">
                  <a:alpha val="0"/>
                </a:srgbClr>
              </a:clrTo>
            </a:clrChange>
            <a:alphaModFix/>
          </a:blip>
          <a:srcRect l="7407" r="926" b="11289"/>
          <a:stretch>
            <a:fillRect/>
          </a:stretch>
        </p:blipFill>
        <p:spPr>
          <a:xfrm rot="21193422" flipH="1">
            <a:off x="9163602" y="5107297"/>
            <a:ext cx="2711454" cy="1877161"/>
          </a:xfrm>
          <a:prstGeom prst="rect">
            <a:avLst/>
          </a:prstGeom>
        </p:spPr>
      </p:pic>
      <p:sp>
        <p:nvSpPr>
          <p:cNvPr id="2" name="Titel 1">
            <a:extLst>
              <a:ext uri="{FF2B5EF4-FFF2-40B4-BE49-F238E27FC236}">
                <a16:creationId xmlns:a16="http://schemas.microsoft.com/office/drawing/2014/main" id="{EA4EBACF-5A1D-BE04-77C8-A348BA8D9F09}"/>
              </a:ext>
            </a:extLst>
          </p:cNvPr>
          <p:cNvSpPr>
            <a:spLocks noGrp="1"/>
          </p:cNvSpPr>
          <p:nvPr>
            <p:ph type="title"/>
          </p:nvPr>
        </p:nvSpPr>
        <p:spPr/>
        <p:txBody>
          <a:bodyPr/>
          <a:lstStyle/>
          <a:p>
            <a:r>
              <a:rPr lang="nl-NL" dirty="0"/>
              <a:t>Wetgeving</a:t>
            </a:r>
          </a:p>
        </p:txBody>
      </p:sp>
      <p:sp>
        <p:nvSpPr>
          <p:cNvPr id="3" name="Tijdelijke aanduiding voor inhoud 2">
            <a:extLst>
              <a:ext uri="{FF2B5EF4-FFF2-40B4-BE49-F238E27FC236}">
                <a16:creationId xmlns:a16="http://schemas.microsoft.com/office/drawing/2014/main" id="{4E4330A6-14A0-2312-2E11-DD7E906CA189}"/>
              </a:ext>
            </a:extLst>
          </p:cNvPr>
          <p:cNvSpPr>
            <a:spLocks noGrp="1"/>
          </p:cNvSpPr>
          <p:nvPr>
            <p:ph sz="half" idx="1"/>
          </p:nvPr>
        </p:nvSpPr>
        <p:spPr>
          <a:xfrm>
            <a:off x="3506965" y="666944"/>
            <a:ext cx="3474720" cy="5120640"/>
          </a:xfrm>
        </p:spPr>
        <p:txBody>
          <a:bodyPr>
            <a:normAutofit lnSpcReduction="10000"/>
          </a:bodyPr>
          <a:lstStyle/>
          <a:p>
            <a:pPr marL="0" indent="0">
              <a:buNone/>
            </a:pPr>
            <a:r>
              <a:rPr lang="nl-NL" sz="1800" b="1" dirty="0">
                <a:solidFill>
                  <a:schemeClr val="tx1">
                    <a:lumMod val="65000"/>
                    <a:lumOff val="35000"/>
                  </a:schemeClr>
                </a:solidFill>
              </a:rPr>
              <a:t>Vezelhennep:</a:t>
            </a:r>
          </a:p>
          <a:p>
            <a:pPr lvl="1"/>
            <a:r>
              <a:rPr lang="nl-NL" sz="1600" dirty="0">
                <a:solidFill>
                  <a:schemeClr val="tx1">
                    <a:lumMod val="65000"/>
                    <a:lumOff val="35000"/>
                  </a:schemeClr>
                </a:solidFill>
              </a:rPr>
              <a:t>Lijst van 87 door EC  toegestane cannabis soorten</a:t>
            </a:r>
          </a:p>
          <a:p>
            <a:pPr lvl="1"/>
            <a:r>
              <a:rPr lang="nl-NL" sz="1600" dirty="0">
                <a:solidFill>
                  <a:schemeClr val="tx1">
                    <a:lumMod val="65000"/>
                    <a:lumOff val="35000"/>
                  </a:schemeClr>
                </a:solidFill>
              </a:rPr>
              <a:t>Telen in volle, open grond</a:t>
            </a:r>
          </a:p>
          <a:p>
            <a:pPr lvl="1"/>
            <a:r>
              <a:rPr lang="nl-NL" sz="1600" dirty="0">
                <a:solidFill>
                  <a:schemeClr val="tx1">
                    <a:lumMod val="65000"/>
                    <a:lumOff val="35000"/>
                  </a:schemeClr>
                </a:solidFill>
              </a:rPr>
              <a:t>Enkel voor productie van vezel of vermeerdering zaad</a:t>
            </a:r>
          </a:p>
          <a:p>
            <a:pPr lvl="1"/>
            <a:r>
              <a:rPr lang="nl-NL" sz="1600" dirty="0">
                <a:solidFill>
                  <a:schemeClr val="tx1">
                    <a:lumMod val="65000"/>
                    <a:lumOff val="35000"/>
                  </a:schemeClr>
                </a:solidFill>
              </a:rPr>
              <a:t>Meldingsplicht</a:t>
            </a:r>
          </a:p>
          <a:p>
            <a:pPr lvl="1"/>
            <a:r>
              <a:rPr lang="nl-NL" sz="1600" dirty="0">
                <a:solidFill>
                  <a:schemeClr val="tx1">
                    <a:lumMod val="65000"/>
                    <a:lumOff val="35000"/>
                  </a:schemeClr>
                </a:solidFill>
              </a:rPr>
              <a:t>Controle </a:t>
            </a:r>
            <a:r>
              <a:rPr lang="nl-NL" sz="1600" b="1" dirty="0">
                <a:solidFill>
                  <a:schemeClr val="tx1">
                    <a:lumMod val="65000"/>
                    <a:lumOff val="35000"/>
                  </a:schemeClr>
                </a:solidFill>
              </a:rPr>
              <a:t>THC waarde (&lt;0,2% THC)</a:t>
            </a:r>
          </a:p>
          <a:p>
            <a:pPr lvl="1"/>
            <a:r>
              <a:rPr lang="nl-NL" sz="1600" dirty="0">
                <a:solidFill>
                  <a:schemeClr val="tx1">
                    <a:lumMod val="65000"/>
                    <a:lumOff val="35000"/>
                  </a:schemeClr>
                </a:solidFill>
              </a:rPr>
              <a:t>CBD olie? (Nederlandse paradox)</a:t>
            </a:r>
          </a:p>
          <a:p>
            <a:pPr marL="0" indent="0">
              <a:buNone/>
            </a:pPr>
            <a:r>
              <a:rPr lang="nl-NL" sz="1800" b="1" dirty="0">
                <a:solidFill>
                  <a:schemeClr val="tx1">
                    <a:lumMod val="65000"/>
                    <a:lumOff val="35000"/>
                  </a:schemeClr>
                </a:solidFill>
              </a:rPr>
              <a:t>Wiet:</a:t>
            </a:r>
          </a:p>
          <a:p>
            <a:pPr lvl="1"/>
            <a:r>
              <a:rPr lang="nl-NL" dirty="0">
                <a:solidFill>
                  <a:schemeClr val="tx1">
                    <a:lumMod val="65000"/>
                    <a:lumOff val="35000"/>
                  </a:schemeClr>
                </a:solidFill>
              </a:rPr>
              <a:t>Maximaal 5 planten voor eigen gebruik gedoogd</a:t>
            </a:r>
          </a:p>
          <a:p>
            <a:pPr lvl="1"/>
            <a:r>
              <a:rPr lang="nl-NL" dirty="0">
                <a:solidFill>
                  <a:schemeClr val="tx1">
                    <a:lumMod val="65000"/>
                    <a:lumOff val="35000"/>
                  </a:schemeClr>
                </a:solidFill>
              </a:rPr>
              <a:t>Maximaal 5 gr in bezit of 500gr op voorraad (coffeeshops)</a:t>
            </a:r>
          </a:p>
          <a:p>
            <a:pPr lvl="1"/>
            <a:r>
              <a:rPr lang="nl-NL" dirty="0">
                <a:solidFill>
                  <a:schemeClr val="tx1">
                    <a:lumMod val="65000"/>
                    <a:lumOff val="35000"/>
                  </a:schemeClr>
                </a:solidFill>
              </a:rPr>
              <a:t>Home made CBD (of THC/wiet) olie</a:t>
            </a:r>
            <a:endParaRPr lang="nl-NL" dirty="0"/>
          </a:p>
        </p:txBody>
      </p:sp>
      <p:sp>
        <p:nvSpPr>
          <p:cNvPr id="4" name="Tijdelijke aanduiding voor inhoud 3">
            <a:extLst>
              <a:ext uri="{FF2B5EF4-FFF2-40B4-BE49-F238E27FC236}">
                <a16:creationId xmlns:a16="http://schemas.microsoft.com/office/drawing/2014/main" id="{3A979DB7-1F06-1786-8666-839290D2EB53}"/>
              </a:ext>
            </a:extLst>
          </p:cNvPr>
          <p:cNvSpPr>
            <a:spLocks noGrp="1"/>
          </p:cNvSpPr>
          <p:nvPr>
            <p:ph sz="half" idx="2"/>
          </p:nvPr>
        </p:nvSpPr>
        <p:spPr>
          <a:xfrm>
            <a:off x="6981685" y="748364"/>
            <a:ext cx="3474720" cy="5120640"/>
          </a:xfrm>
        </p:spPr>
        <p:txBody>
          <a:bodyPr>
            <a:normAutofit lnSpcReduction="10000"/>
          </a:bodyPr>
          <a:lstStyle/>
          <a:p>
            <a:pPr marL="0" indent="0">
              <a:buNone/>
            </a:pPr>
            <a:r>
              <a:rPr lang="nl-NL" sz="1800" b="1" dirty="0">
                <a:solidFill>
                  <a:schemeClr val="tx1">
                    <a:lumMod val="65000"/>
                    <a:lumOff val="35000"/>
                  </a:schemeClr>
                </a:solidFill>
              </a:rPr>
              <a:t>Medicinale cannabis:</a:t>
            </a:r>
          </a:p>
          <a:p>
            <a:pPr lvl="1"/>
            <a:r>
              <a:rPr lang="nl-NL" sz="1600" dirty="0">
                <a:solidFill>
                  <a:schemeClr val="tx1">
                    <a:lumMod val="65000"/>
                    <a:lumOff val="35000"/>
                  </a:schemeClr>
                </a:solidFill>
              </a:rPr>
              <a:t>Farmaceutische kwaliteit</a:t>
            </a:r>
          </a:p>
          <a:p>
            <a:pPr lvl="1"/>
            <a:r>
              <a:rPr lang="nl-NL" sz="1600" dirty="0">
                <a:solidFill>
                  <a:schemeClr val="tx1">
                    <a:lumMod val="65000"/>
                    <a:lumOff val="35000"/>
                  </a:schemeClr>
                </a:solidFill>
              </a:rPr>
              <a:t>Géén geregistreerd geneesmiddel</a:t>
            </a:r>
          </a:p>
          <a:p>
            <a:pPr lvl="1"/>
            <a:r>
              <a:rPr lang="nl-NL" sz="1600" dirty="0" err="1">
                <a:solidFill>
                  <a:schemeClr val="tx1">
                    <a:lumMod val="65000"/>
                    <a:lumOff val="35000"/>
                  </a:schemeClr>
                </a:solidFill>
              </a:rPr>
              <a:t>Sativex</a:t>
            </a:r>
            <a:r>
              <a:rPr lang="nl-NL" sz="1600" dirty="0">
                <a:solidFill>
                  <a:schemeClr val="tx1">
                    <a:lumMod val="65000"/>
                    <a:lumOff val="35000"/>
                  </a:schemeClr>
                </a:solidFill>
              </a:rPr>
              <a:t> = geneesmiddel </a:t>
            </a:r>
            <a:r>
              <a:rPr lang="nl-NL" sz="1600" dirty="0" err="1">
                <a:solidFill>
                  <a:schemeClr val="tx1">
                    <a:lumMod val="65000"/>
                    <a:lumOff val="35000"/>
                  </a:schemeClr>
                </a:solidFill>
              </a:rPr>
              <a:t>obv</a:t>
            </a:r>
            <a:r>
              <a:rPr lang="nl-NL" sz="1600" dirty="0">
                <a:solidFill>
                  <a:schemeClr val="tx1">
                    <a:lumMod val="65000"/>
                    <a:lumOff val="35000"/>
                  </a:schemeClr>
                </a:solidFill>
              </a:rPr>
              <a:t> cannabis</a:t>
            </a:r>
          </a:p>
          <a:p>
            <a:pPr lvl="1"/>
            <a:r>
              <a:rPr lang="nl-NL" sz="1600" dirty="0">
                <a:solidFill>
                  <a:schemeClr val="tx1">
                    <a:lumMod val="65000"/>
                    <a:lumOff val="35000"/>
                  </a:schemeClr>
                </a:solidFill>
              </a:rPr>
              <a:t>Strenge controle en eisen teelt</a:t>
            </a:r>
          </a:p>
          <a:p>
            <a:pPr lvl="1"/>
            <a:r>
              <a:rPr lang="nl-NL" sz="1600" dirty="0">
                <a:solidFill>
                  <a:schemeClr val="tx1">
                    <a:lumMod val="65000"/>
                    <a:lumOff val="35000"/>
                  </a:schemeClr>
                </a:solidFill>
              </a:rPr>
              <a:t>Gestandaardiseerd, GMP, Gamma doorstraald</a:t>
            </a:r>
          </a:p>
          <a:p>
            <a:pPr lvl="1"/>
            <a:r>
              <a:rPr lang="nl-NL" sz="1600" dirty="0">
                <a:solidFill>
                  <a:schemeClr val="tx1">
                    <a:lumMod val="65000"/>
                    <a:lumOff val="35000"/>
                  </a:schemeClr>
                </a:solidFill>
              </a:rPr>
              <a:t>Op recept</a:t>
            </a:r>
          </a:p>
          <a:p>
            <a:pPr lvl="1"/>
            <a:r>
              <a:rPr lang="nl-NL" sz="1600" dirty="0">
                <a:solidFill>
                  <a:schemeClr val="tx1">
                    <a:lumMod val="65000"/>
                    <a:lumOff val="35000"/>
                  </a:schemeClr>
                </a:solidFill>
              </a:rPr>
              <a:t>5 soorten</a:t>
            </a:r>
          </a:p>
          <a:p>
            <a:pPr lvl="1"/>
            <a:r>
              <a:rPr lang="nl-NL" sz="1600" dirty="0">
                <a:solidFill>
                  <a:schemeClr val="tx1">
                    <a:lumMod val="65000"/>
                    <a:lumOff val="35000"/>
                  </a:schemeClr>
                </a:solidFill>
              </a:rPr>
              <a:t>Flos, granulaat en (CBD) olie</a:t>
            </a:r>
          </a:p>
          <a:p>
            <a:pPr lvl="1"/>
            <a:endParaRPr lang="nl-NL" sz="1600" dirty="0">
              <a:solidFill>
                <a:schemeClr val="tx1">
                  <a:lumMod val="65000"/>
                  <a:lumOff val="35000"/>
                </a:schemeClr>
              </a:solidFill>
            </a:endParaRPr>
          </a:p>
          <a:p>
            <a:pPr marL="0" indent="0">
              <a:buNone/>
            </a:pPr>
            <a:r>
              <a:rPr lang="nl-NL" sz="1800" b="1" dirty="0"/>
              <a:t>Voedingssupplementen:</a:t>
            </a:r>
          </a:p>
          <a:p>
            <a:pPr lvl="1"/>
            <a:r>
              <a:rPr lang="nl-NL" sz="1600" dirty="0"/>
              <a:t>KOAG/KAG</a:t>
            </a:r>
          </a:p>
          <a:p>
            <a:pPr lvl="1"/>
            <a:r>
              <a:rPr lang="nl-NL" sz="1600" dirty="0"/>
              <a:t>NVWA</a:t>
            </a:r>
          </a:p>
          <a:p>
            <a:pPr lvl="1"/>
            <a:r>
              <a:rPr lang="nl-NL" sz="1600" dirty="0"/>
              <a:t>Keurmerk CAN</a:t>
            </a:r>
          </a:p>
          <a:p>
            <a:pPr lvl="1"/>
            <a:r>
              <a:rPr lang="nl-NL" sz="1600" dirty="0"/>
              <a:t>Batch nummer</a:t>
            </a:r>
          </a:p>
          <a:p>
            <a:pPr lvl="1"/>
            <a:r>
              <a:rPr lang="nl-NL" sz="1600" b="1" dirty="0"/>
              <a:t>Géén THC </a:t>
            </a:r>
            <a:r>
              <a:rPr lang="nl-NL" sz="1600" dirty="0"/>
              <a:t>(max 0,2% /  0,05%)</a:t>
            </a:r>
          </a:p>
        </p:txBody>
      </p:sp>
    </p:spTree>
    <p:extLst>
      <p:ext uri="{BB962C8B-B14F-4D97-AF65-F5344CB8AC3E}">
        <p14:creationId xmlns:p14="http://schemas.microsoft.com/office/powerpoint/2010/main" val="1433783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1FF95-3557-468C-4210-F17115E418EE}"/>
              </a:ext>
            </a:extLst>
          </p:cNvPr>
          <p:cNvSpPr>
            <a:spLocks noGrp="1"/>
          </p:cNvSpPr>
          <p:nvPr>
            <p:ph type="title"/>
          </p:nvPr>
        </p:nvSpPr>
        <p:spPr/>
        <p:txBody>
          <a:bodyPr/>
          <a:lstStyle/>
          <a:p>
            <a:r>
              <a:rPr lang="nl-NL" dirty="0"/>
              <a:t>Wat zegt het NHG?</a:t>
            </a:r>
          </a:p>
        </p:txBody>
      </p:sp>
      <p:pic>
        <p:nvPicPr>
          <p:cNvPr id="4" name="Afbeelding 3">
            <a:extLst>
              <a:ext uri="{FF2B5EF4-FFF2-40B4-BE49-F238E27FC236}">
                <a16:creationId xmlns:a16="http://schemas.microsoft.com/office/drawing/2014/main" id="{C01351E0-B19F-9126-0B50-2DB16F8728CB}"/>
              </a:ext>
            </a:extLst>
          </p:cNvPr>
          <p:cNvPicPr>
            <a:picLocks noChangeAspect="1"/>
          </p:cNvPicPr>
          <p:nvPr/>
        </p:nvPicPr>
        <p:blipFill>
          <a:blip r:embed="rId3"/>
          <a:stretch>
            <a:fillRect/>
          </a:stretch>
        </p:blipFill>
        <p:spPr>
          <a:xfrm>
            <a:off x="3877481" y="324852"/>
            <a:ext cx="6568196" cy="6208295"/>
          </a:xfrm>
          <a:prstGeom prst="rect">
            <a:avLst/>
          </a:prstGeom>
        </p:spPr>
      </p:pic>
    </p:spTree>
    <p:extLst>
      <p:ext uri="{BB962C8B-B14F-4D97-AF65-F5344CB8AC3E}">
        <p14:creationId xmlns:p14="http://schemas.microsoft.com/office/powerpoint/2010/main" val="1106862086"/>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A69394E502054387331F7CCE4E2334" ma:contentTypeVersion="18" ma:contentTypeDescription="Een nieuw document maken." ma:contentTypeScope="" ma:versionID="5676f2782f6a9009e8a3f05a581ce3f5">
  <xsd:schema xmlns:xsd="http://www.w3.org/2001/XMLSchema" xmlns:xs="http://www.w3.org/2001/XMLSchema" xmlns:p="http://schemas.microsoft.com/office/2006/metadata/properties" xmlns:ns2="8530db66-369d-4f16-926d-20da9fb7f32a" xmlns:ns3="c6a15f65-be5c-4e4b-99cf-f6007101d4b4" targetNamespace="http://schemas.microsoft.com/office/2006/metadata/properties" ma:root="true" ma:fieldsID="e407332f8b5ad620a0834bb0e70d355d" ns2:_="" ns3:_="">
    <xsd:import namespace="8530db66-369d-4f16-926d-20da9fb7f32a"/>
    <xsd:import namespace="c6a15f65-be5c-4e4b-99cf-f6007101d4b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30db66-369d-4f16-926d-20da9fb7f3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1256f63b-0b9d-4f64-9e1f-1f189ce60b2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6a15f65-be5c-4e4b-99cf-f6007101d4b4"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cd024f0b-e0ae-4693-9a6c-9886ba62d15e}" ma:internalName="TaxCatchAll" ma:showField="CatchAllData" ma:web="c6a15f65-be5c-4e4b-99cf-f6007101d4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530db66-369d-4f16-926d-20da9fb7f32a">
      <Terms xmlns="http://schemas.microsoft.com/office/infopath/2007/PartnerControls"/>
    </lcf76f155ced4ddcb4097134ff3c332f>
    <TaxCatchAll xmlns="c6a15f65-be5c-4e4b-99cf-f6007101d4b4" xsi:nil="true"/>
  </documentManagement>
</p:properties>
</file>

<file path=customXml/itemProps1.xml><?xml version="1.0" encoding="utf-8"?>
<ds:datastoreItem xmlns:ds="http://schemas.openxmlformats.org/officeDocument/2006/customXml" ds:itemID="{5821EA7B-CB62-4FEA-8C7A-79F74E50658C}"/>
</file>

<file path=customXml/itemProps2.xml><?xml version="1.0" encoding="utf-8"?>
<ds:datastoreItem xmlns:ds="http://schemas.openxmlformats.org/officeDocument/2006/customXml" ds:itemID="{72215B90-E459-4F13-A1FE-3C4D5A779691}"/>
</file>

<file path=customXml/itemProps3.xml><?xml version="1.0" encoding="utf-8"?>
<ds:datastoreItem xmlns:ds="http://schemas.openxmlformats.org/officeDocument/2006/customXml" ds:itemID="{6AFE86BC-0298-412C-A71D-973665A30EAC}"/>
</file>

<file path=docProps/app.xml><?xml version="1.0" encoding="utf-8"?>
<Properties xmlns="http://schemas.openxmlformats.org/officeDocument/2006/extended-properties" xmlns:vt="http://schemas.openxmlformats.org/officeDocument/2006/docPropsVTypes">
  <TotalTime>3347</TotalTime>
  <Words>2098</Words>
  <Application>Microsoft Office PowerPoint</Application>
  <PresentationFormat>Breedbeeld</PresentationFormat>
  <Paragraphs>252</Paragraphs>
  <Slides>50</Slides>
  <Notes>14</Notes>
  <HiddenSlides>0</HiddenSlides>
  <MMClips>0</MMClips>
  <ScaleCrop>false</ScaleCrop>
  <HeadingPairs>
    <vt:vector size="6" baseType="variant">
      <vt:variant>
        <vt:lpstr>Gebruikte lettertypen</vt:lpstr>
      </vt:variant>
      <vt:variant>
        <vt:i4>11</vt:i4>
      </vt:variant>
      <vt:variant>
        <vt:lpstr>Thema</vt:lpstr>
      </vt:variant>
      <vt:variant>
        <vt:i4>2</vt:i4>
      </vt:variant>
      <vt:variant>
        <vt:lpstr>Diatitels</vt:lpstr>
      </vt:variant>
      <vt:variant>
        <vt:i4>50</vt:i4>
      </vt:variant>
    </vt:vector>
  </HeadingPairs>
  <TitlesOfParts>
    <vt:vector size="63" baseType="lpstr">
      <vt:lpstr>굴림</vt:lpstr>
      <vt:lpstr>Aptos</vt:lpstr>
      <vt:lpstr>Arial</vt:lpstr>
      <vt:lpstr>Calibri</vt:lpstr>
      <vt:lpstr>Calibri Light</vt:lpstr>
      <vt:lpstr>Corbel</vt:lpstr>
      <vt:lpstr>Proxima Nova Lt</vt:lpstr>
      <vt:lpstr>Symbol</vt:lpstr>
      <vt:lpstr>Times New Roman</vt:lpstr>
      <vt:lpstr>Wingdings</vt:lpstr>
      <vt:lpstr>Wingdings 2</vt:lpstr>
      <vt:lpstr>Frame</vt:lpstr>
      <vt:lpstr>Kantoorthema</vt:lpstr>
      <vt:lpstr>Verzachten of genezen</vt:lpstr>
      <vt:lpstr>Wie is Dyveke?</vt:lpstr>
      <vt:lpstr>Schrijfster &amp; Spreekster</vt:lpstr>
      <vt:lpstr>Leven met pijn</vt:lpstr>
      <vt:lpstr>Wat deed CBD voor mij?</vt:lpstr>
      <vt:lpstr>Lastige kwesties…</vt:lpstr>
      <vt:lpstr>Cannabis of hennep, hasj of wiet?</vt:lpstr>
      <vt:lpstr>Wetgeving</vt:lpstr>
      <vt:lpstr>Wat zegt het NHG?</vt:lpstr>
      <vt:lpstr>Wat zegt het BMC?</vt:lpstr>
      <vt:lpstr>Wat is cannabis?</vt:lpstr>
      <vt:lpstr>Wat is cannabis?</vt:lpstr>
      <vt:lpstr>Mannelijk vs vrouwelijk</vt:lpstr>
      <vt:lpstr>PowerPoint-presentatie</vt:lpstr>
      <vt:lpstr>PowerPoint-presentatie</vt:lpstr>
      <vt:lpstr>PowerPoint-presentatie</vt:lpstr>
      <vt:lpstr>Cannabinoïden</vt:lpstr>
      <vt:lpstr>Cannabinoïde zuren</vt:lpstr>
      <vt:lpstr>Elke variëteit kent eigen cannabinoïde profiel</vt:lpstr>
      <vt:lpstr>Terpenen</vt:lpstr>
      <vt:lpstr>PowerPoint-presentatie</vt:lpstr>
      <vt:lpstr>Wat is cannabis?</vt:lpstr>
      <vt:lpstr>Het endocannabinoïde systeem</vt:lpstr>
      <vt:lpstr>Endo- cannabinoïde systeem</vt:lpstr>
      <vt:lpstr>Endo- cannabinoïde systeem</vt:lpstr>
      <vt:lpstr>PowerPoint-presentatie</vt:lpstr>
      <vt:lpstr>Hoe werkt cannabis bij pijn?</vt:lpstr>
      <vt:lpstr>Hoe werkt cannabis bij pijn?</vt:lpstr>
      <vt:lpstr>Pre-klinisch bewijs</vt:lpstr>
      <vt:lpstr>Pre-klinisch bewijs</vt:lpstr>
      <vt:lpstr>Klinisch bewijs</vt:lpstr>
      <vt:lpstr>En bij acute pijn?</vt:lpstr>
      <vt:lpstr>Voordelen, risico’s en bijwerkingen</vt:lpstr>
      <vt:lpstr>Voordelen</vt:lpstr>
      <vt:lpstr>Risico’s en bijwerkingen</vt:lpstr>
      <vt:lpstr>Is cannabis verslavend?</vt:lpstr>
      <vt:lpstr>Cannabis producten in Nederland</vt:lpstr>
      <vt:lpstr>Waar is  cannabis verkrijgbaar?</vt:lpstr>
      <vt:lpstr>PowerPoint-presentatie</vt:lpstr>
      <vt:lpstr>De CBD markt</vt:lpstr>
      <vt:lpstr>‘Het onderzoek’ naar 46 flesjes</vt:lpstr>
      <vt:lpstr>PowerPoint-presentatie</vt:lpstr>
      <vt:lpstr>Dosering en gebruik</vt:lpstr>
      <vt:lpstr>Dosering</vt:lpstr>
      <vt:lpstr>Manieren van toedienen</vt:lpstr>
      <vt:lpstr>Tot slot</vt:lpstr>
      <vt:lpstr>PowerPoint-presentatie</vt:lpstr>
      <vt:lpstr>Speel een spelletje!</vt:lpstr>
      <vt:lpstr>Boeken</vt:lpstr>
      <vt:lpstr>Stay in touch!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Ontwikkeling van het endocannabinoïde systeem in de foetus</dc:title>
  <dc:creator>Dyveke Kok</dc:creator>
  <cp:lastModifiedBy>Dyveke Kok</cp:lastModifiedBy>
  <cp:revision>17</cp:revision>
  <dcterms:created xsi:type="dcterms:W3CDTF">2020-12-17T21:22:44Z</dcterms:created>
  <dcterms:modified xsi:type="dcterms:W3CDTF">2024-11-29T10:56:54Z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0x010100AFA69394E502054387331F7CCE4E2334</vt:lpwstr>
  </property>
</Properties>
</file>