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75" r:id="rId7"/>
    <p:sldId id="276" r:id="rId8"/>
    <p:sldId id="261" r:id="rId9"/>
    <p:sldId id="262" r:id="rId10"/>
    <p:sldId id="263" r:id="rId11"/>
    <p:sldId id="264" r:id="rId12"/>
    <p:sldId id="265" r:id="rId13"/>
    <p:sldId id="266" r:id="rId14"/>
    <p:sldId id="267" r:id="rId15"/>
    <p:sldId id="270" r:id="rId16"/>
    <p:sldId id="268" r:id="rId17"/>
    <p:sldId id="269" r:id="rId18"/>
    <p:sldId id="271" r:id="rId19"/>
    <p:sldId id="272" r:id="rId20"/>
    <p:sldId id="273" r:id="rId21"/>
    <p:sldId id="274" r:id="rId22"/>
  </p:sldIdLst>
  <p:sldSz cx="18288000" cy="10287000"/>
  <p:notesSz cx="6858000" cy="9144000"/>
  <p:embeddedFontLst>
    <p:embeddedFont>
      <p:font typeface="Articulat" panose="020B0604020202020204" charset="0"/>
      <p:regular r:id="rId24"/>
    </p:embeddedFont>
    <p:embeddedFont>
      <p:font typeface="Articulat Bold" panose="020B0604020202020204" charset="0"/>
      <p:regular r:id="rId25"/>
    </p:embeddedFont>
    <p:embeddedFont>
      <p:font typeface="Playfair Display" panose="00000500000000000000" pitchFamily="2" charset="0"/>
      <p:regular r:id="rId26"/>
    </p:embeddedFont>
    <p:embeddedFont>
      <p:font typeface="Playfair Display Italics" panose="020B0604020202020204" charset="0"/>
      <p:regular r:id="rId27"/>
    </p:embeddedFont>
    <p:embeddedFont>
      <p:font typeface="Public Sans" panose="020B0604020202020204" charset="0"/>
      <p:regular r:id="rId28"/>
    </p:embeddedFont>
    <p:embeddedFont>
      <p:font typeface="Public Sa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298" autoAdjust="0"/>
  </p:normalViewPr>
  <p:slideViewPr>
    <p:cSldViewPr>
      <p:cViewPr>
        <p:scale>
          <a:sx n="36" d="100"/>
          <a:sy n="36" d="100"/>
        </p:scale>
        <p:origin x="1762"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D42DF-C056-4827-B927-39AADC2A9662}" type="datetimeFigureOut">
              <a:rPr lang="nl-NL" smtClean="0"/>
              <a:t>29-11-2024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32430-37B3-4F11-940C-CD6608406A94}" type="slidenum">
              <a:rPr lang="nl-NL" smtClean="0"/>
              <a:t>‹nr.›</a:t>
            </a:fld>
            <a:endParaRPr lang="nl-NL"/>
          </a:p>
        </p:txBody>
      </p:sp>
    </p:spTree>
    <p:extLst>
      <p:ext uri="{BB962C8B-B14F-4D97-AF65-F5344CB8AC3E}">
        <p14:creationId xmlns:p14="http://schemas.microsoft.com/office/powerpoint/2010/main" val="344580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Onbekend maakt onbemind / wat de boer niet kent dat vreet hij niet</a:t>
            </a:r>
          </a:p>
        </p:txBody>
      </p:sp>
      <p:sp>
        <p:nvSpPr>
          <p:cNvPr id="4" name="Tijdelijke aanduiding voor dianummer 3"/>
          <p:cNvSpPr>
            <a:spLocks noGrp="1"/>
          </p:cNvSpPr>
          <p:nvPr>
            <p:ph type="sldNum" sz="quarter" idx="5"/>
          </p:nvPr>
        </p:nvSpPr>
        <p:spPr/>
        <p:txBody>
          <a:bodyPr/>
          <a:lstStyle/>
          <a:p>
            <a:fld id="{8E032430-37B3-4F11-940C-CD6608406A94}" type="slidenum">
              <a:rPr lang="nl-NL" smtClean="0"/>
              <a:t>1</a:t>
            </a:fld>
            <a:endParaRPr lang="nl-NL"/>
          </a:p>
        </p:txBody>
      </p:sp>
    </p:spTree>
    <p:extLst>
      <p:ext uri="{BB962C8B-B14F-4D97-AF65-F5344CB8AC3E}">
        <p14:creationId xmlns:p14="http://schemas.microsoft.com/office/powerpoint/2010/main" val="393460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De Chiropractie-opleiding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Verschillen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Klinische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Internationale opleidingen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E032430-37B3-4F11-940C-CD6608406A94}" type="slidenum">
              <a:rPr lang="nl-NL" smtClean="0"/>
              <a:t>3</a:t>
            </a:fld>
            <a:endParaRPr lang="nl-NL"/>
          </a:p>
        </p:txBody>
      </p:sp>
    </p:spTree>
    <p:extLst>
      <p:ext uri="{BB962C8B-B14F-4D97-AF65-F5344CB8AC3E}">
        <p14:creationId xmlns:p14="http://schemas.microsoft.com/office/powerpoint/2010/main" val="3063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NCA oudste vereniging, SCN beroepsprofiel,</a:t>
            </a:r>
          </a:p>
          <a:p>
            <a:endParaRPr lang="nl-NL" dirty="0"/>
          </a:p>
          <a:p>
            <a:r>
              <a:rPr lang="nl-NL" dirty="0"/>
              <a:t>Visitatie, bijscholing 160 per 5 jaar</a:t>
            </a:r>
          </a:p>
          <a:p>
            <a:endParaRPr lang="nl-NL" dirty="0"/>
          </a:p>
          <a:p>
            <a:r>
              <a:rPr lang="nl-NL" dirty="0"/>
              <a:t>Tuchtcommissie, onafhankelijke medische commissie</a:t>
            </a: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E032430-37B3-4F11-940C-CD6608406A94}" type="slidenum">
              <a:rPr lang="nl-NL" smtClean="0"/>
              <a:t>4</a:t>
            </a:fld>
            <a:endParaRPr lang="nl-NL"/>
          </a:p>
        </p:txBody>
      </p:sp>
    </p:spTree>
    <p:extLst>
      <p:ext uri="{BB962C8B-B14F-4D97-AF65-F5344CB8AC3E}">
        <p14:creationId xmlns:p14="http://schemas.microsoft.com/office/powerpoint/2010/main" val="136647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HVLA – inverse </a:t>
            </a:r>
            <a:r>
              <a:rPr lang="nl-NL" dirty="0" err="1"/>
              <a:t>myotactic</a:t>
            </a:r>
            <a:r>
              <a:rPr lang="nl-NL" dirty="0"/>
              <a:t> reflex – </a:t>
            </a:r>
            <a:r>
              <a:rPr lang="nl-NL" dirty="0" err="1"/>
              <a:t>stretched</a:t>
            </a:r>
            <a:r>
              <a:rPr lang="nl-NL" dirty="0"/>
              <a:t> intrinsieke spiertjes– </a:t>
            </a:r>
            <a:r>
              <a:rPr lang="nl-NL" dirty="0" err="1"/>
              <a:t>resets</a:t>
            </a:r>
            <a:r>
              <a:rPr lang="nl-NL" dirty="0"/>
              <a:t> </a:t>
            </a:r>
            <a:r>
              <a:rPr lang="nl-NL" dirty="0" err="1"/>
              <a:t>gain</a:t>
            </a:r>
            <a:r>
              <a:rPr lang="nl-NL" dirty="0"/>
              <a:t> </a:t>
            </a:r>
          </a:p>
          <a:p>
            <a:r>
              <a:rPr lang="nl-NL" dirty="0"/>
              <a:t>Herstel stabiliteit, verlaging </a:t>
            </a:r>
            <a:r>
              <a:rPr lang="nl-NL" dirty="0" err="1"/>
              <a:t>nociceptie</a:t>
            </a:r>
            <a:r>
              <a:rPr lang="nl-NL" dirty="0"/>
              <a:t> maar verhoogd signaal</a:t>
            </a:r>
          </a:p>
          <a:p>
            <a:endParaRPr lang="nl-NL" dirty="0"/>
          </a:p>
          <a:p>
            <a:r>
              <a:rPr lang="nl-NL" dirty="0"/>
              <a:t>Activatie van </a:t>
            </a:r>
            <a:r>
              <a:rPr lang="nl-NL" dirty="0" err="1"/>
              <a:t>prefrontal</a:t>
            </a:r>
            <a:r>
              <a:rPr lang="nl-NL" dirty="0"/>
              <a:t> cortex wat helpt met pijn modulatie (neuro feedback)</a:t>
            </a:r>
          </a:p>
          <a:p>
            <a:endParaRPr lang="nl-NL" dirty="0"/>
          </a:p>
          <a:p>
            <a:r>
              <a:rPr lang="nl-NL" dirty="0"/>
              <a:t>Heidi </a:t>
            </a:r>
            <a:r>
              <a:rPr lang="nl-NL" dirty="0" err="1"/>
              <a:t>Haavik</a:t>
            </a:r>
            <a:r>
              <a:rPr lang="nl-NL" dirty="0"/>
              <a:t> neuro-onderzoeker in nieuwzeeland </a:t>
            </a:r>
          </a:p>
          <a:p>
            <a:r>
              <a:rPr lang="nl-NL" dirty="0" err="1"/>
              <a:t>Russ</a:t>
            </a:r>
            <a:r>
              <a:rPr lang="nl-NL" dirty="0"/>
              <a:t> </a:t>
            </a:r>
            <a:r>
              <a:rPr lang="nl-NL" dirty="0" err="1"/>
              <a:t>Hornstein</a:t>
            </a:r>
            <a:r>
              <a:rPr lang="nl-NL" dirty="0"/>
              <a:t> </a:t>
            </a:r>
            <a:r>
              <a:rPr lang="nl-NL" dirty="0" err="1"/>
              <a:t>chiro</a:t>
            </a:r>
            <a:r>
              <a:rPr lang="nl-NL" dirty="0"/>
              <a:t> </a:t>
            </a:r>
            <a:r>
              <a:rPr lang="nl-NL" dirty="0" err="1"/>
              <a:t>neurologist</a:t>
            </a:r>
            <a:r>
              <a:rPr lang="nl-NL" dirty="0"/>
              <a:t> - </a:t>
            </a:r>
            <a:r>
              <a:rPr lang="nl-NL" dirty="0" err="1"/>
              <a:t>youtube</a:t>
            </a:r>
            <a:endParaRPr lang="nl-NL" dirty="0"/>
          </a:p>
        </p:txBody>
      </p:sp>
      <p:sp>
        <p:nvSpPr>
          <p:cNvPr id="4" name="Tijdelijke aanduiding voor dianummer 3"/>
          <p:cNvSpPr>
            <a:spLocks noGrp="1"/>
          </p:cNvSpPr>
          <p:nvPr>
            <p:ph type="sldNum" sz="quarter" idx="5"/>
          </p:nvPr>
        </p:nvSpPr>
        <p:spPr/>
        <p:txBody>
          <a:bodyPr/>
          <a:lstStyle/>
          <a:p>
            <a:fld id="{8E032430-37B3-4F11-940C-CD6608406A94}" type="slidenum">
              <a:rPr lang="nl-NL" smtClean="0"/>
              <a:t>5</a:t>
            </a:fld>
            <a:endParaRPr lang="nl-NL"/>
          </a:p>
        </p:txBody>
      </p:sp>
    </p:spTree>
    <p:extLst>
      <p:ext uri="{BB962C8B-B14F-4D97-AF65-F5344CB8AC3E}">
        <p14:creationId xmlns:p14="http://schemas.microsoft.com/office/powerpoint/2010/main" val="350087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032430-37B3-4F11-940C-CD6608406A94}" type="slidenum">
              <a:rPr lang="nl-NL" smtClean="0"/>
              <a:t>14</a:t>
            </a:fld>
            <a:endParaRPr lang="nl-NL"/>
          </a:p>
        </p:txBody>
      </p:sp>
    </p:spTree>
    <p:extLst>
      <p:ext uri="{BB962C8B-B14F-4D97-AF65-F5344CB8AC3E}">
        <p14:creationId xmlns:p14="http://schemas.microsoft.com/office/powerpoint/2010/main" val="270446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Allerlei landen met WEL samenwerking</a:t>
            </a:r>
          </a:p>
          <a:p>
            <a:endParaRPr lang="nl-NL" dirty="0"/>
          </a:p>
          <a:p>
            <a:r>
              <a:rPr lang="nl-NL" dirty="0"/>
              <a:t>Links in slides</a:t>
            </a:r>
          </a:p>
        </p:txBody>
      </p:sp>
      <p:sp>
        <p:nvSpPr>
          <p:cNvPr id="4" name="Tijdelijke aanduiding voor dianummer 3"/>
          <p:cNvSpPr>
            <a:spLocks noGrp="1"/>
          </p:cNvSpPr>
          <p:nvPr>
            <p:ph type="sldNum" sz="quarter" idx="5"/>
          </p:nvPr>
        </p:nvSpPr>
        <p:spPr/>
        <p:txBody>
          <a:bodyPr/>
          <a:lstStyle/>
          <a:p>
            <a:fld id="{8E032430-37B3-4F11-940C-CD6608406A94}" type="slidenum">
              <a:rPr lang="nl-NL" smtClean="0"/>
              <a:t>15</a:t>
            </a:fld>
            <a:endParaRPr lang="nl-NL"/>
          </a:p>
        </p:txBody>
      </p:sp>
    </p:spTree>
    <p:extLst>
      <p:ext uri="{BB962C8B-B14F-4D97-AF65-F5344CB8AC3E}">
        <p14:creationId xmlns:p14="http://schemas.microsoft.com/office/powerpoint/2010/main" val="271593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link.springer.com/article/10.1186/s12998-019-0283-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tichtingchiropractie.nl/nl/reglementen_en_statute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681837" y="8324913"/>
            <a:ext cx="1555645" cy="933387"/>
          </a:xfrm>
          <a:custGeom>
            <a:avLst/>
            <a:gdLst/>
            <a:ahLst/>
            <a:cxnLst/>
            <a:rect l="l" t="t" r="r" b="b"/>
            <a:pathLst>
              <a:path w="1555645" h="933387">
                <a:moveTo>
                  <a:pt x="0" y="0"/>
                </a:moveTo>
                <a:lnTo>
                  <a:pt x="1555645" y="0"/>
                </a:lnTo>
                <a:lnTo>
                  <a:pt x="1555645" y="933387"/>
                </a:lnTo>
                <a:lnTo>
                  <a:pt x="0" y="933387"/>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1006882" y="4728792"/>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BIJ CHRONISCHE PIJN KLACHTEN</a:t>
            </a:r>
          </a:p>
        </p:txBody>
      </p:sp>
      <p:sp>
        <p:nvSpPr>
          <p:cNvPr id="5" name="TextBox 5"/>
          <p:cNvSpPr txBox="1"/>
          <p:nvPr/>
        </p:nvSpPr>
        <p:spPr>
          <a:xfrm>
            <a:off x="850974" y="2332416"/>
            <a:ext cx="16408332" cy="2084083"/>
          </a:xfrm>
          <a:prstGeom prst="rect">
            <a:avLst/>
          </a:prstGeom>
        </p:spPr>
        <p:txBody>
          <a:bodyPr lIns="0" tIns="0" rIns="0" bIns="0" rtlCol="0" anchor="t">
            <a:spAutoFit/>
          </a:bodyPr>
          <a:lstStyle/>
          <a:p>
            <a:pPr algn="l">
              <a:lnSpc>
                <a:spcPts val="15250"/>
              </a:lnSpc>
            </a:pPr>
            <a:r>
              <a:rPr lang="en-US" sz="16758" spc="83">
                <a:solidFill>
                  <a:srgbClr val="2B2C30"/>
                </a:solidFill>
                <a:latin typeface="Playfair Display"/>
                <a:ea typeface="Playfair Display"/>
                <a:cs typeface="Playfair Display"/>
                <a:sym typeface="Playfair Display"/>
              </a:rPr>
              <a:t>Chiropractie</a:t>
            </a:r>
          </a:p>
        </p:txBody>
      </p:sp>
      <p:sp>
        <p:nvSpPr>
          <p:cNvPr id="6" name="TextBox 6"/>
          <p:cNvSpPr txBox="1"/>
          <p:nvPr/>
        </p:nvSpPr>
        <p:spPr>
          <a:xfrm>
            <a:off x="1016407" y="8917305"/>
            <a:ext cx="7862435" cy="426720"/>
          </a:xfrm>
          <a:prstGeom prst="rect">
            <a:avLst/>
          </a:prstGeom>
        </p:spPr>
        <p:txBody>
          <a:bodyPr lIns="0" tIns="0" rIns="0" bIns="0" rtlCol="0" anchor="t">
            <a:spAutoFit/>
          </a:bodyPr>
          <a:lstStyle/>
          <a:p>
            <a:pPr algn="l">
              <a:lnSpc>
                <a:spcPts val="3450"/>
              </a:lnSpc>
            </a:pPr>
            <a:r>
              <a:rPr lang="en-US" sz="2300">
                <a:solidFill>
                  <a:srgbClr val="2B2C30"/>
                </a:solidFill>
                <a:latin typeface="Public Sans"/>
                <a:ea typeface="Public Sans"/>
                <a:cs typeface="Public Sans"/>
                <a:sym typeface="Public Sans"/>
              </a:rPr>
              <a:t>Michael J. Collins DC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06871" y="1749399"/>
            <a:ext cx="16230594" cy="38509"/>
          </a:xfrm>
          <a:prstGeom prst="line">
            <a:avLst/>
          </a:prstGeom>
          <a:ln w="9525" cap="flat">
            <a:solidFill>
              <a:srgbClr val="2B2C30"/>
            </a:solidFill>
            <a:prstDash val="solid"/>
            <a:headEnd type="none" w="sm" len="sm"/>
            <a:tailEnd type="none" w="sm" len="sm"/>
          </a:ln>
        </p:spPr>
        <p:txBody>
          <a:bodyPr/>
          <a:lstStyle/>
          <a:p>
            <a:endParaRPr lang="nl-NL"/>
          </a:p>
        </p:txBody>
      </p:sp>
      <p:grpSp>
        <p:nvGrpSpPr>
          <p:cNvPr id="3" name="Group 3"/>
          <p:cNvGrpSpPr/>
          <p:nvPr/>
        </p:nvGrpSpPr>
        <p:grpSpPr>
          <a:xfrm>
            <a:off x="10345049" y="2121122"/>
            <a:ext cx="6712074" cy="7441978"/>
            <a:chOff x="0" y="0"/>
            <a:chExt cx="8949432" cy="9922638"/>
          </a:xfrm>
        </p:grpSpPr>
        <p:pic>
          <p:nvPicPr>
            <p:cNvPr id="4" name="Picture 4"/>
            <p:cNvPicPr>
              <a:picLocks noChangeAspect="1"/>
            </p:cNvPicPr>
            <p:nvPr/>
          </p:nvPicPr>
          <p:blipFill>
            <a:blip r:embed="rId2"/>
            <a:srcRect l="19729" r="19729"/>
            <a:stretch>
              <a:fillRect/>
            </a:stretch>
          </p:blipFill>
          <p:spPr>
            <a:xfrm>
              <a:off x="0" y="0"/>
              <a:ext cx="8949432" cy="9922638"/>
            </a:xfrm>
            <a:prstGeom prst="rect">
              <a:avLst/>
            </a:prstGeom>
          </p:spPr>
        </p:pic>
      </p:grpSp>
      <p:sp>
        <p:nvSpPr>
          <p:cNvPr id="5" name="TextBox 5"/>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EEN KIJKJE IN MIJN WERELD</a:t>
            </a:r>
          </a:p>
        </p:txBody>
      </p:sp>
      <p:grpSp>
        <p:nvGrpSpPr>
          <p:cNvPr id="6" name="Group 6"/>
          <p:cNvGrpSpPr/>
          <p:nvPr/>
        </p:nvGrpSpPr>
        <p:grpSpPr>
          <a:xfrm>
            <a:off x="1028689" y="2312790"/>
            <a:ext cx="7926948" cy="6584950"/>
            <a:chOff x="0" y="0"/>
            <a:chExt cx="10569263" cy="8779934"/>
          </a:xfrm>
        </p:grpSpPr>
        <p:sp>
          <p:nvSpPr>
            <p:cNvPr id="7" name="TextBox 7"/>
            <p:cNvSpPr txBox="1"/>
            <p:nvPr/>
          </p:nvSpPr>
          <p:spPr>
            <a:xfrm>
              <a:off x="0" y="-85725"/>
              <a:ext cx="10502912" cy="7626985"/>
            </a:xfrm>
            <a:prstGeom prst="rect">
              <a:avLst/>
            </a:prstGeom>
          </p:spPr>
          <p:txBody>
            <a:bodyPr lIns="0" tIns="0" rIns="0" bIns="0" rtlCol="0" anchor="t">
              <a:spAutoFit/>
            </a:bodyPr>
            <a:lstStyle/>
            <a:p>
              <a:pPr algn="l">
                <a:lnSpc>
                  <a:spcPts val="4199"/>
                </a:lnSpc>
              </a:pPr>
              <a:r>
                <a:rPr lang="en-US" sz="2799" b="1">
                  <a:solidFill>
                    <a:srgbClr val="2B2C30"/>
                  </a:solidFill>
                  <a:latin typeface="Public Sans Bold"/>
                  <a:ea typeface="Public Sans Bold"/>
                  <a:cs typeface="Public Sans Bold"/>
                  <a:sym typeface="Public Sans Bold"/>
                </a:rPr>
                <a:t>Een combinatie van manuele therapie en training.</a:t>
              </a:r>
            </a:p>
            <a:p>
              <a:pPr algn="l">
                <a:lnSpc>
                  <a:spcPts val="4199"/>
                </a:lnSpc>
              </a:pPr>
              <a:endParaRPr lang="en-US" sz="2799" b="1">
                <a:solidFill>
                  <a:srgbClr val="2B2C30"/>
                </a:solidFill>
                <a:latin typeface="Public Sans Bold"/>
                <a:ea typeface="Public Sans Bold"/>
                <a:cs typeface="Public Sans Bold"/>
                <a:sym typeface="Public Sans Bold"/>
              </a:endParaRPr>
            </a:p>
            <a:p>
              <a:pPr marL="604519" lvl="1" indent="-302260" algn="l">
                <a:lnSpc>
                  <a:spcPts val="4199"/>
                </a:lnSpc>
                <a:buFont typeface="Arial"/>
                <a:buChar char="•"/>
              </a:pPr>
              <a:r>
                <a:rPr lang="en-US" sz="2799">
                  <a:solidFill>
                    <a:srgbClr val="2B2C30"/>
                  </a:solidFill>
                  <a:latin typeface="Public Sans"/>
                  <a:ea typeface="Public Sans"/>
                  <a:cs typeface="Public Sans"/>
                  <a:sym typeface="Public Sans"/>
                </a:rPr>
                <a:t>Technieken: HVLA, extremiteitcorrecties, en post-adjustment checks.</a:t>
              </a:r>
            </a:p>
            <a:p>
              <a:pPr marL="604519" lvl="1" indent="-302260" algn="l">
                <a:lnSpc>
                  <a:spcPts val="4199"/>
                </a:lnSpc>
                <a:buFont typeface="Arial"/>
                <a:buChar char="•"/>
              </a:pPr>
              <a:r>
                <a:rPr lang="en-US" sz="2799">
                  <a:solidFill>
                    <a:srgbClr val="2B2C30"/>
                  </a:solidFill>
                  <a:latin typeface="Public Sans"/>
                  <a:ea typeface="Public Sans"/>
                  <a:cs typeface="Public Sans"/>
                  <a:sym typeface="Public Sans"/>
                </a:rPr>
                <a:t>Educatie: oefeningen voor stabiliteit en mobiliteit, stressmanagement, en ademhaling.</a:t>
              </a:r>
            </a:p>
            <a:p>
              <a:pPr marL="604519" lvl="1" indent="-302260" algn="l">
                <a:lnSpc>
                  <a:spcPts val="4199"/>
                </a:lnSpc>
                <a:buFont typeface="Arial"/>
                <a:buChar char="•"/>
              </a:pPr>
              <a:r>
                <a:rPr lang="en-US" sz="2799">
                  <a:solidFill>
                    <a:srgbClr val="2B2C30"/>
                  </a:solidFill>
                  <a:latin typeface="Public Sans"/>
                  <a:ea typeface="Public Sans"/>
                  <a:cs typeface="Public Sans"/>
                  <a:sym typeface="Public Sans"/>
                </a:rPr>
                <a:t>Creëren van een dagelijkse routine met 'ochtendroutine'-video.</a:t>
              </a:r>
            </a:p>
            <a:p>
              <a:pPr algn="l">
                <a:lnSpc>
                  <a:spcPts val="4199"/>
                </a:lnSpc>
              </a:pPr>
              <a:endParaRPr lang="en-US" sz="2799">
                <a:solidFill>
                  <a:srgbClr val="2B2C30"/>
                </a:solidFill>
                <a:latin typeface="Public Sans"/>
                <a:ea typeface="Public Sans"/>
                <a:cs typeface="Public Sans"/>
                <a:sym typeface="Public Sans"/>
              </a:endParaRPr>
            </a:p>
          </p:txBody>
        </p:sp>
        <p:sp>
          <p:nvSpPr>
            <p:cNvPr id="8" name="TextBox 8"/>
            <p:cNvSpPr txBox="1"/>
            <p:nvPr/>
          </p:nvSpPr>
          <p:spPr>
            <a:xfrm>
              <a:off x="0" y="8147685"/>
              <a:ext cx="10569263" cy="632249"/>
            </a:xfrm>
            <a:prstGeom prst="rect">
              <a:avLst/>
            </a:prstGeom>
          </p:spPr>
          <p:txBody>
            <a:bodyPr lIns="0" tIns="0" rIns="0" bIns="0" rtlCol="0" anchor="t">
              <a:spAutoFit/>
            </a:bodyPr>
            <a:lstStyle/>
            <a:p>
              <a:pPr algn="l">
                <a:lnSpc>
                  <a:spcPts val="391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3433732" y="1965957"/>
            <a:ext cx="3284562" cy="6092001"/>
          </a:xfrm>
          <a:custGeom>
            <a:avLst/>
            <a:gdLst/>
            <a:ahLst/>
            <a:cxnLst/>
            <a:rect l="l" t="t" r="r" b="b"/>
            <a:pathLst>
              <a:path w="3284562" h="6092001">
                <a:moveTo>
                  <a:pt x="0" y="0"/>
                </a:moveTo>
                <a:lnTo>
                  <a:pt x="3284561" y="0"/>
                </a:lnTo>
                <a:lnTo>
                  <a:pt x="3284561" y="6092001"/>
                </a:lnTo>
                <a:lnTo>
                  <a:pt x="0" y="6092001"/>
                </a:lnTo>
                <a:lnTo>
                  <a:pt x="0" y="0"/>
                </a:lnTo>
                <a:close/>
              </a:path>
            </a:pathLst>
          </a:custGeom>
          <a:blipFill>
            <a:blip r:embed="rId2"/>
            <a:stretch>
              <a:fillRect l="-34712" r="-4061" b="-1757"/>
            </a:stretch>
          </a:blipFill>
        </p:spPr>
        <p:txBody>
          <a:bodyPr/>
          <a:lstStyle/>
          <a:p>
            <a:endParaRPr lang="nl-NL"/>
          </a:p>
        </p:txBody>
      </p:sp>
      <p:sp>
        <p:nvSpPr>
          <p:cNvPr id="4" name="Freeform 4"/>
          <p:cNvSpPr/>
          <p:nvPr/>
        </p:nvSpPr>
        <p:spPr>
          <a:xfrm>
            <a:off x="9345400" y="1970378"/>
            <a:ext cx="3991655" cy="6087581"/>
          </a:xfrm>
          <a:custGeom>
            <a:avLst/>
            <a:gdLst/>
            <a:ahLst/>
            <a:cxnLst/>
            <a:rect l="l" t="t" r="r" b="b"/>
            <a:pathLst>
              <a:path w="3991655" h="6087581">
                <a:moveTo>
                  <a:pt x="0" y="0"/>
                </a:moveTo>
                <a:lnTo>
                  <a:pt x="3991654" y="0"/>
                </a:lnTo>
                <a:lnTo>
                  <a:pt x="3991654" y="6087580"/>
                </a:lnTo>
                <a:lnTo>
                  <a:pt x="0" y="6087580"/>
                </a:lnTo>
                <a:lnTo>
                  <a:pt x="0" y="0"/>
                </a:lnTo>
                <a:close/>
              </a:path>
            </a:pathLst>
          </a:custGeom>
          <a:blipFill>
            <a:blip r:embed="rId3"/>
            <a:stretch>
              <a:fillRect l="-85921" r="-84602"/>
            </a:stretch>
          </a:blipFill>
        </p:spPr>
        <p:txBody>
          <a:bodyPr/>
          <a:lstStyle/>
          <a:p>
            <a:endParaRPr lang="nl-NL"/>
          </a:p>
        </p:txBody>
      </p:sp>
      <p:sp>
        <p:nvSpPr>
          <p:cNvPr id="5" name="TextBox 5"/>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CASUS</a:t>
            </a:r>
          </a:p>
        </p:txBody>
      </p:sp>
      <p:sp>
        <p:nvSpPr>
          <p:cNvPr id="6" name="TextBox 6"/>
          <p:cNvSpPr txBox="1"/>
          <p:nvPr/>
        </p:nvSpPr>
        <p:spPr>
          <a:xfrm>
            <a:off x="1006871" y="2037397"/>
            <a:ext cx="8338528" cy="2120900"/>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2B2C30"/>
                </a:solidFill>
                <a:latin typeface="Public Sans"/>
                <a:ea typeface="Public Sans"/>
                <a:cs typeface="Public Sans"/>
                <a:sym typeface="Public Sans"/>
              </a:rPr>
              <a:t>78 man</a:t>
            </a:r>
          </a:p>
          <a:p>
            <a:pPr marL="431802" lvl="1" indent="-215901" algn="l">
              <a:lnSpc>
                <a:spcPts val="2800"/>
              </a:lnSpc>
              <a:buFont typeface="Arial"/>
              <a:buChar char="•"/>
            </a:pPr>
            <a:r>
              <a:rPr lang="en-US" sz="2000">
                <a:solidFill>
                  <a:srgbClr val="2B2C30"/>
                </a:solidFill>
                <a:latin typeface="Public Sans"/>
                <a:ea typeface="Public Sans"/>
                <a:cs typeface="Public Sans"/>
                <a:sym typeface="Public Sans"/>
              </a:rPr>
              <a:t>2017: Gebroken heup, behandeld met heupprothese.</a:t>
            </a:r>
          </a:p>
          <a:p>
            <a:pPr marL="431802" lvl="1" indent="-215901" algn="l">
              <a:lnSpc>
                <a:spcPts val="2800"/>
              </a:lnSpc>
              <a:spcBef>
                <a:spcPct val="0"/>
              </a:spcBef>
              <a:buFont typeface="Arial"/>
              <a:buChar char="•"/>
            </a:pPr>
            <a:r>
              <a:rPr lang="en-US" sz="2000">
                <a:solidFill>
                  <a:srgbClr val="2B2C30"/>
                </a:solidFill>
                <a:latin typeface="Public Sans"/>
                <a:ea typeface="Public Sans"/>
                <a:cs typeface="Public Sans"/>
                <a:sym typeface="Public Sans"/>
              </a:rPr>
              <a:t>2023: Gebroken wervel L2 en inzakking L4 na val, behandeld met vertebroplastiek.</a:t>
            </a:r>
          </a:p>
          <a:p>
            <a:pPr marL="431802" lvl="1" indent="-215901" algn="l">
              <a:lnSpc>
                <a:spcPts val="2800"/>
              </a:lnSpc>
              <a:spcBef>
                <a:spcPct val="0"/>
              </a:spcBef>
              <a:buFont typeface="Arial"/>
              <a:buChar char="•"/>
            </a:pPr>
            <a:r>
              <a:rPr lang="en-US" sz="2000">
                <a:solidFill>
                  <a:srgbClr val="2B2C30"/>
                </a:solidFill>
                <a:latin typeface="Public Sans"/>
                <a:ea typeface="Public Sans"/>
                <a:cs typeface="Public Sans"/>
                <a:sym typeface="Public Sans"/>
              </a:rPr>
              <a:t>Chronische lymfatische leukemie, sinds maart 2024 behandeld met obinutuzumab en chloorambucil.</a:t>
            </a:r>
          </a:p>
        </p:txBody>
      </p:sp>
      <p:sp>
        <p:nvSpPr>
          <p:cNvPr id="7" name="TextBox 7"/>
          <p:cNvSpPr txBox="1"/>
          <p:nvPr/>
        </p:nvSpPr>
        <p:spPr>
          <a:xfrm>
            <a:off x="1028700" y="4632325"/>
            <a:ext cx="7215439" cy="4587875"/>
          </a:xfrm>
          <a:prstGeom prst="rect">
            <a:avLst/>
          </a:prstGeom>
        </p:spPr>
        <p:txBody>
          <a:bodyPr lIns="0" tIns="0" rIns="0" bIns="0" rtlCol="0" anchor="t">
            <a:spAutoFit/>
          </a:bodyPr>
          <a:lstStyle/>
          <a:p>
            <a:pPr algn="l">
              <a:lnSpc>
                <a:spcPts val="2800"/>
              </a:lnSpc>
            </a:pPr>
            <a:r>
              <a:rPr lang="en-US" sz="2000" b="1">
                <a:solidFill>
                  <a:srgbClr val="2B2C30"/>
                </a:solidFill>
                <a:latin typeface="Public Sans Bold"/>
                <a:ea typeface="Public Sans Bold"/>
                <a:cs typeface="Public Sans Bold"/>
                <a:sym typeface="Public Sans Bold"/>
              </a:rPr>
              <a:t>Traject</a:t>
            </a:r>
          </a:p>
          <a:p>
            <a:pPr marL="431802" lvl="1" indent="-215901" algn="l">
              <a:lnSpc>
                <a:spcPts val="2800"/>
              </a:lnSpc>
              <a:buFont typeface="Arial"/>
              <a:buChar char="•"/>
            </a:pPr>
            <a:r>
              <a:rPr lang="en-US" sz="2000">
                <a:solidFill>
                  <a:srgbClr val="2B2C30"/>
                </a:solidFill>
                <a:latin typeface="Public Sans"/>
                <a:ea typeface="Public Sans"/>
                <a:cs typeface="Public Sans"/>
                <a:sym typeface="Public Sans"/>
              </a:rPr>
              <a:t>Start: December 2023, intake en behandelplan.</a:t>
            </a:r>
          </a:p>
          <a:p>
            <a:pPr marL="431802" lvl="1" indent="-215901" algn="l">
              <a:lnSpc>
                <a:spcPts val="2800"/>
              </a:lnSpc>
              <a:spcBef>
                <a:spcPct val="0"/>
              </a:spcBef>
              <a:buFont typeface="Arial"/>
              <a:buChar char="•"/>
            </a:pPr>
            <a:r>
              <a:rPr lang="en-US" sz="2000">
                <a:solidFill>
                  <a:srgbClr val="2B2C30"/>
                </a:solidFill>
                <a:latin typeface="Public Sans"/>
                <a:ea typeface="Public Sans"/>
                <a:cs typeface="Public Sans"/>
                <a:sym typeface="Public Sans"/>
              </a:rPr>
              <a:t>Frequentie: Begonnen met 2x per week, nu 1x per 14-28 dagen (vanaf september 2024).</a:t>
            </a:r>
          </a:p>
          <a:p>
            <a:pPr algn="l">
              <a:lnSpc>
                <a:spcPts val="2800"/>
              </a:lnSpc>
              <a:spcBef>
                <a:spcPct val="0"/>
              </a:spcBef>
            </a:pPr>
            <a:r>
              <a:rPr lang="en-US" sz="2000" b="1">
                <a:solidFill>
                  <a:srgbClr val="2B2C30"/>
                </a:solidFill>
                <a:latin typeface="Public Sans Bold"/>
                <a:ea typeface="Public Sans Bold"/>
                <a:cs typeface="Public Sans Bold"/>
                <a:sym typeface="Public Sans Bold"/>
              </a:rPr>
              <a:t>Verbeteringen:</a:t>
            </a:r>
          </a:p>
          <a:p>
            <a:pPr marL="431802" lvl="1" indent="-215901" algn="l">
              <a:lnSpc>
                <a:spcPts val="2800"/>
              </a:lnSpc>
              <a:buFont typeface="Arial"/>
              <a:buChar char="•"/>
            </a:pPr>
            <a:r>
              <a:rPr lang="en-US" sz="2000">
                <a:solidFill>
                  <a:srgbClr val="2B2C30"/>
                </a:solidFill>
                <a:latin typeface="Public Sans"/>
                <a:ea typeface="Public Sans"/>
                <a:cs typeface="Public Sans"/>
                <a:sym typeface="Public Sans"/>
              </a:rPr>
              <a:t>•Rug: Duidelijk soepeler en vrijwel pijnvrij na elke behandeling.</a:t>
            </a:r>
          </a:p>
          <a:p>
            <a:pPr marL="431802" lvl="1" indent="-215901" algn="l">
              <a:lnSpc>
                <a:spcPts val="2800"/>
              </a:lnSpc>
              <a:spcBef>
                <a:spcPct val="0"/>
              </a:spcBef>
              <a:buFont typeface="Arial"/>
              <a:buChar char="•"/>
            </a:pPr>
            <a:r>
              <a:rPr lang="en-US" sz="2000">
                <a:solidFill>
                  <a:srgbClr val="2B2C30"/>
                </a:solidFill>
                <a:latin typeface="Public Sans"/>
                <a:ea typeface="Public Sans"/>
                <a:cs typeface="Public Sans"/>
                <a:sym typeface="Public Sans"/>
              </a:rPr>
              <a:t>Heup: Stijfheid deels verminderd, lopen gaat veel beter.</a:t>
            </a:r>
          </a:p>
          <a:p>
            <a:pPr marL="431802" lvl="1" indent="-215901" algn="l">
              <a:lnSpc>
                <a:spcPts val="2800"/>
              </a:lnSpc>
              <a:spcBef>
                <a:spcPct val="0"/>
              </a:spcBef>
              <a:buFont typeface="Arial"/>
              <a:buChar char="•"/>
            </a:pPr>
            <a:r>
              <a:rPr lang="en-US" sz="2000">
                <a:solidFill>
                  <a:srgbClr val="2B2C30"/>
                </a:solidFill>
                <a:latin typeface="Public Sans"/>
                <a:ea typeface="Public Sans"/>
                <a:cs typeface="Public Sans"/>
                <a:sym typeface="Public Sans"/>
              </a:rPr>
              <a:t>Algemeen: Minder pijn bij bewegen, betere mobiliteit na behandelingen.</a:t>
            </a:r>
          </a:p>
          <a:p>
            <a:pPr algn="l">
              <a:lnSpc>
                <a:spcPts val="2800"/>
              </a:lnSpc>
              <a:spcBef>
                <a:spcPct val="0"/>
              </a:spcBef>
            </a:pPr>
            <a:r>
              <a:rPr lang="en-US" sz="2000" b="1">
                <a:solidFill>
                  <a:srgbClr val="2B2C30"/>
                </a:solidFill>
                <a:latin typeface="Public Sans Bold"/>
                <a:ea typeface="Public Sans Bold"/>
                <a:cs typeface="Public Sans Bold"/>
                <a:sym typeface="Public Sans Bold"/>
              </a:rPr>
              <a:t>Eerdere therapieën:</a:t>
            </a:r>
          </a:p>
          <a:p>
            <a:pPr marL="431802" lvl="1" indent="-215901" algn="l">
              <a:lnSpc>
                <a:spcPts val="2800"/>
              </a:lnSpc>
              <a:buFont typeface="Arial"/>
              <a:buChar char="•"/>
            </a:pPr>
            <a:r>
              <a:rPr lang="en-US" sz="2000">
                <a:solidFill>
                  <a:srgbClr val="2B2C30"/>
                </a:solidFill>
                <a:latin typeface="Public Sans"/>
                <a:ea typeface="Public Sans"/>
                <a:cs typeface="Public Sans"/>
                <a:sym typeface="Public Sans"/>
              </a:rPr>
              <a:t> Fysiotherapie in 2020 en 2023 gaf weinig resultaat en werd gestopt.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CASUS</a:t>
            </a:r>
          </a:p>
        </p:txBody>
      </p:sp>
      <p:sp>
        <p:nvSpPr>
          <p:cNvPr id="4" name="TextBox 4"/>
          <p:cNvSpPr txBox="1"/>
          <p:nvPr/>
        </p:nvSpPr>
        <p:spPr>
          <a:xfrm>
            <a:off x="1006871" y="1881834"/>
            <a:ext cx="8338528" cy="2123595"/>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52 vrouw</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nek </a:t>
            </a:r>
            <a:r>
              <a:rPr lang="en-US" sz="2000" dirty="0" err="1">
                <a:solidFill>
                  <a:srgbClr val="2B2C30"/>
                </a:solidFill>
                <a:latin typeface="Public Sans"/>
                <a:ea typeface="Public Sans"/>
                <a:cs typeface="Public Sans"/>
                <a:sym typeface="Public Sans"/>
              </a:rPr>
              <a:t>pijn</a:t>
            </a:r>
            <a:r>
              <a:rPr lang="en-US" sz="2000" dirty="0">
                <a:solidFill>
                  <a:srgbClr val="2B2C30"/>
                </a:solidFill>
                <a:latin typeface="Public Sans"/>
                <a:ea typeface="Public Sans"/>
                <a:cs typeface="Public Sans"/>
                <a:sym typeface="Public Sans"/>
              </a:rPr>
              <a:t>, dove </a:t>
            </a:r>
            <a:r>
              <a:rPr lang="en-US" sz="2000" dirty="0" err="1">
                <a:solidFill>
                  <a:srgbClr val="2B2C30"/>
                </a:solidFill>
                <a:latin typeface="Public Sans"/>
                <a:ea typeface="Public Sans"/>
                <a:cs typeface="Public Sans"/>
                <a:sym typeface="Public Sans"/>
              </a:rPr>
              <a:t>handen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midrug</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pijn</a:t>
            </a:r>
            <a:endParaRPr lang="en-US" sz="2000" dirty="0">
              <a:solidFill>
                <a:srgbClr val="2B2C30"/>
              </a:solidFill>
              <a:latin typeface="Public Sans"/>
              <a:ea typeface="Public Sans"/>
              <a:cs typeface="Public Sans"/>
              <a:sym typeface="Public Sans"/>
            </a:endParaRP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Fibromyalgia</a:t>
            </a:r>
          </a:p>
          <a:p>
            <a:pPr marL="431802" lvl="1" indent="-215901" algn="l">
              <a:lnSpc>
                <a:spcPts val="2800"/>
              </a:lnSpc>
              <a:buFont typeface="Arial"/>
              <a:buChar char="•"/>
            </a:pPr>
            <a:r>
              <a:rPr lang="en-US" sz="2000" dirty="0" err="1">
                <a:solidFill>
                  <a:srgbClr val="2B2C30"/>
                </a:solidFill>
                <a:latin typeface="Public Sans"/>
                <a:ea typeface="Public Sans"/>
                <a:cs typeface="Public Sans"/>
                <a:sym typeface="Public Sans"/>
              </a:rPr>
              <a:t>Stijfheid,vermoeidheid</a:t>
            </a:r>
            <a:endParaRPr lang="en-US" sz="2000" dirty="0">
              <a:solidFill>
                <a:srgbClr val="2B2C30"/>
              </a:solidFill>
              <a:latin typeface="Public Sans"/>
              <a:ea typeface="Public Sans"/>
              <a:cs typeface="Public Sans"/>
              <a:sym typeface="Public Sans"/>
            </a:endParaRPr>
          </a:p>
          <a:p>
            <a:pPr marL="431802" lvl="1" indent="-215901" algn="l">
              <a:lnSpc>
                <a:spcPts val="2800"/>
              </a:lnSpc>
              <a:spcBef>
                <a:spcPct val="0"/>
              </a:spcBef>
              <a:buFont typeface="Arial"/>
              <a:buChar char="•"/>
            </a:pPr>
            <a:r>
              <a:rPr lang="en-US" sz="2000" dirty="0">
                <a:solidFill>
                  <a:srgbClr val="2B2C30"/>
                </a:solidFill>
                <a:latin typeface="Public Sans"/>
                <a:ea typeface="Public Sans"/>
                <a:cs typeface="Public Sans"/>
                <a:sym typeface="Public Sans"/>
              </a:rPr>
              <a:t>Fibula </a:t>
            </a:r>
            <a:r>
              <a:rPr lang="en-US" sz="2000" dirty="0" err="1">
                <a:solidFill>
                  <a:srgbClr val="2B2C30"/>
                </a:solidFill>
                <a:latin typeface="Public Sans"/>
                <a:ea typeface="Public Sans"/>
                <a:cs typeface="Public Sans"/>
                <a:sym typeface="Public Sans"/>
              </a:rPr>
              <a:t>gebroken</a:t>
            </a:r>
            <a:r>
              <a:rPr lang="en-US" sz="2000" dirty="0">
                <a:solidFill>
                  <a:srgbClr val="2B2C30"/>
                </a:solidFill>
                <a:latin typeface="Public Sans"/>
                <a:ea typeface="Public Sans"/>
                <a:cs typeface="Public Sans"/>
                <a:sym typeface="Public Sans"/>
              </a:rPr>
              <a:t> 2022 (4 </a:t>
            </a:r>
            <a:r>
              <a:rPr lang="en-US" sz="2000" dirty="0" err="1">
                <a:solidFill>
                  <a:srgbClr val="2B2C30"/>
                </a:solidFill>
                <a:latin typeface="Public Sans"/>
                <a:ea typeface="Public Sans"/>
                <a:cs typeface="Public Sans"/>
                <a:sym typeface="Public Sans"/>
              </a:rPr>
              <a:t>operaties</a:t>
            </a:r>
            <a:r>
              <a:rPr lang="en-US" sz="2000" dirty="0">
                <a:solidFill>
                  <a:srgbClr val="2B2C30"/>
                </a:solidFill>
                <a:latin typeface="Public Sans"/>
                <a:ea typeface="Public Sans"/>
                <a:cs typeface="Public Sans"/>
                <a:sym typeface="Public Sans"/>
              </a:rPr>
              <a:t>)</a:t>
            </a:r>
          </a:p>
          <a:p>
            <a:pPr marL="431802" lvl="1" indent="-215901" algn="l">
              <a:lnSpc>
                <a:spcPts val="2800"/>
              </a:lnSpc>
              <a:spcBef>
                <a:spcPct val="0"/>
              </a:spcBef>
              <a:buFont typeface="Arial"/>
              <a:buChar char="•"/>
            </a:pPr>
            <a:endParaRPr lang="en-US" sz="2000" dirty="0">
              <a:solidFill>
                <a:srgbClr val="2B2C30"/>
              </a:solidFill>
              <a:latin typeface="Public Sans"/>
              <a:ea typeface="Public Sans"/>
              <a:cs typeface="Public Sans"/>
              <a:sym typeface="Public Sans"/>
            </a:endParaRPr>
          </a:p>
        </p:txBody>
      </p:sp>
      <p:sp>
        <p:nvSpPr>
          <p:cNvPr id="5" name="TextBox 5"/>
          <p:cNvSpPr txBox="1"/>
          <p:nvPr/>
        </p:nvSpPr>
        <p:spPr>
          <a:xfrm>
            <a:off x="1033910" y="3800691"/>
            <a:ext cx="7215439" cy="6791539"/>
          </a:xfrm>
          <a:prstGeom prst="rect">
            <a:avLst/>
          </a:prstGeom>
        </p:spPr>
        <p:txBody>
          <a:bodyPr lIns="0" tIns="0" rIns="0" bIns="0" rtlCol="0" anchor="t">
            <a:spAutoFit/>
          </a:bodyPr>
          <a:lstStyle/>
          <a:p>
            <a:pPr algn="l">
              <a:lnSpc>
                <a:spcPts val="2800"/>
              </a:lnSpc>
              <a:spcBef>
                <a:spcPct val="0"/>
              </a:spcBef>
            </a:pPr>
            <a:r>
              <a:rPr lang="en-US" sz="2000" b="1" dirty="0" err="1">
                <a:solidFill>
                  <a:srgbClr val="2B2C30"/>
                </a:solidFill>
                <a:latin typeface="Public Sans Bold"/>
                <a:ea typeface="Public Sans Bold"/>
                <a:cs typeface="Public Sans Bold"/>
                <a:sym typeface="Public Sans Bold"/>
              </a:rPr>
              <a:t>Eerdere</a:t>
            </a:r>
            <a:r>
              <a:rPr lang="en-US" sz="2000" b="1" dirty="0">
                <a:solidFill>
                  <a:srgbClr val="2B2C30"/>
                </a:solidFill>
                <a:latin typeface="Public Sans Bold"/>
                <a:ea typeface="Public Sans Bold"/>
                <a:cs typeface="Public Sans Bold"/>
                <a:sym typeface="Public Sans Bold"/>
              </a:rPr>
              <a:t> </a:t>
            </a:r>
            <a:r>
              <a:rPr lang="en-US" sz="2000" b="1" dirty="0" err="1">
                <a:solidFill>
                  <a:srgbClr val="2B2C30"/>
                </a:solidFill>
                <a:latin typeface="Public Sans Bold"/>
                <a:ea typeface="Public Sans Bold"/>
                <a:cs typeface="Public Sans Bold"/>
                <a:sym typeface="Public Sans Bold"/>
              </a:rPr>
              <a:t>therapieën</a:t>
            </a:r>
            <a:r>
              <a:rPr lang="en-US" sz="2000" b="1" dirty="0">
                <a:solidFill>
                  <a:srgbClr val="2B2C30"/>
                </a:solidFill>
                <a:latin typeface="Public Sans Bold"/>
                <a:ea typeface="Public Sans Bold"/>
                <a:cs typeface="Public Sans Bold"/>
                <a:sym typeface="Public Sans Bold"/>
              </a:rPr>
              <a:t>:</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Fysiotherapie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ergotherapie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haptonoom</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massagetherapeut</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psycholoog</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orthopeed</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actief</a:t>
            </a:r>
            <a:r>
              <a:rPr lang="en-US" sz="2000" dirty="0">
                <a:solidFill>
                  <a:srgbClr val="2B2C30"/>
                </a:solidFill>
                <a:latin typeface="Public Sans"/>
                <a:ea typeface="Public Sans"/>
                <a:cs typeface="Public Sans"/>
                <a:sym typeface="Public Sans"/>
              </a:rPr>
              <a:t>)</a:t>
            </a:r>
          </a:p>
          <a:p>
            <a:pPr marL="431802" lvl="1" indent="-215901" algn="l">
              <a:lnSpc>
                <a:spcPts val="2800"/>
              </a:lnSpc>
              <a:buFont typeface="Arial"/>
              <a:buChar char="•"/>
            </a:pPr>
            <a:endParaRPr lang="en-US" sz="2000" dirty="0">
              <a:solidFill>
                <a:srgbClr val="2B2C30"/>
              </a:solidFill>
              <a:latin typeface="Public Sans"/>
              <a:ea typeface="Public Sans"/>
              <a:cs typeface="Public Sans"/>
              <a:sym typeface="Public Sans"/>
            </a:endParaRPr>
          </a:p>
          <a:p>
            <a:pPr algn="l">
              <a:lnSpc>
                <a:spcPts val="2800"/>
              </a:lnSpc>
            </a:pPr>
            <a:r>
              <a:rPr lang="en-US" sz="2000" b="1" dirty="0" err="1">
                <a:solidFill>
                  <a:srgbClr val="2B2C30"/>
                </a:solidFill>
                <a:latin typeface="Public Sans Bold"/>
                <a:ea typeface="Public Sans Bold"/>
                <a:cs typeface="Public Sans Bold"/>
                <a:sym typeface="Public Sans Bold"/>
              </a:rPr>
              <a:t>Traject</a:t>
            </a:r>
            <a:endParaRPr lang="en-US" sz="2000" b="1" dirty="0">
              <a:solidFill>
                <a:srgbClr val="2B2C30"/>
              </a:solidFill>
              <a:latin typeface="Public Sans Bold"/>
              <a:ea typeface="Public Sans Bold"/>
              <a:cs typeface="Public Sans Bold"/>
              <a:sym typeface="Public Sans Bold"/>
            </a:endParaRP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Start: December 2020, intake </a:t>
            </a:r>
            <a:r>
              <a:rPr lang="en-US" sz="2000" dirty="0" err="1">
                <a:solidFill>
                  <a:srgbClr val="2B2C30"/>
                </a:solidFill>
                <a:latin typeface="Public Sans"/>
                <a:ea typeface="Public Sans"/>
                <a:cs typeface="Public Sans"/>
                <a:sym typeface="Public Sans"/>
              </a:rPr>
              <a:t>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behandelplan</a:t>
            </a:r>
            <a:r>
              <a:rPr lang="en-US" sz="2000" dirty="0">
                <a:solidFill>
                  <a:srgbClr val="2B2C30"/>
                </a:solidFill>
                <a:latin typeface="Public Sans"/>
                <a:ea typeface="Public Sans"/>
                <a:cs typeface="Public Sans"/>
                <a:sym typeface="Public Sans"/>
              </a:rPr>
              <a:t>.</a:t>
            </a:r>
          </a:p>
          <a:p>
            <a:pPr marL="431802" lvl="1" indent="-215901" algn="l">
              <a:lnSpc>
                <a:spcPts val="2800"/>
              </a:lnSpc>
              <a:spcBef>
                <a:spcPct val="0"/>
              </a:spcBef>
              <a:buFont typeface="Arial"/>
              <a:buChar char="•"/>
            </a:pPr>
            <a:r>
              <a:rPr lang="en-US" sz="2000" dirty="0" err="1">
                <a:solidFill>
                  <a:srgbClr val="2B2C30"/>
                </a:solidFill>
                <a:latin typeface="Public Sans"/>
                <a:ea typeface="Public Sans"/>
                <a:cs typeface="Public Sans"/>
                <a:sym typeface="Public Sans"/>
              </a:rPr>
              <a:t>Frequentie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Begonnen</a:t>
            </a:r>
            <a:r>
              <a:rPr lang="en-US" sz="2000" dirty="0">
                <a:solidFill>
                  <a:srgbClr val="2B2C30"/>
                </a:solidFill>
                <a:latin typeface="Public Sans"/>
                <a:ea typeface="Public Sans"/>
                <a:cs typeface="Public Sans"/>
                <a:sym typeface="Public Sans"/>
              </a:rPr>
              <a:t> met 2x per week </a:t>
            </a:r>
            <a:r>
              <a:rPr lang="en-US" sz="2000" dirty="0" err="1">
                <a:solidFill>
                  <a:srgbClr val="2B2C30"/>
                </a:solidFill>
                <a:latin typeface="Public Sans"/>
                <a:ea typeface="Public Sans"/>
                <a:cs typeface="Public Sans"/>
                <a:sym typeface="Public Sans"/>
              </a:rPr>
              <a:t>voor</a:t>
            </a:r>
            <a:r>
              <a:rPr lang="en-US" sz="2000" dirty="0">
                <a:solidFill>
                  <a:srgbClr val="2B2C30"/>
                </a:solidFill>
                <a:latin typeface="Public Sans"/>
                <a:ea typeface="Public Sans"/>
                <a:cs typeface="Public Sans"/>
                <a:sym typeface="Public Sans"/>
              </a:rPr>
              <a:t> 4 </a:t>
            </a:r>
            <a:r>
              <a:rPr lang="en-US" sz="2000" dirty="0" err="1">
                <a:solidFill>
                  <a:srgbClr val="2B2C30"/>
                </a:solidFill>
                <a:latin typeface="Public Sans"/>
                <a:ea typeface="Public Sans"/>
                <a:cs typeface="Public Sans"/>
                <a:sym typeface="Public Sans"/>
              </a:rPr>
              <a:t>weken</a:t>
            </a:r>
            <a:r>
              <a:rPr lang="en-US" sz="2000" dirty="0">
                <a:solidFill>
                  <a:srgbClr val="2B2C30"/>
                </a:solidFill>
                <a:latin typeface="Public Sans"/>
                <a:ea typeface="Public Sans"/>
                <a:cs typeface="Public Sans"/>
                <a:sym typeface="Public Sans"/>
              </a:rPr>
              <a:t>, nu </a:t>
            </a:r>
            <a:r>
              <a:rPr lang="en-US" sz="2000" dirty="0" err="1">
                <a:solidFill>
                  <a:srgbClr val="2B2C30"/>
                </a:solidFill>
                <a:latin typeface="Public Sans"/>
                <a:ea typeface="Public Sans"/>
                <a:cs typeface="Public Sans"/>
                <a:sym typeface="Public Sans"/>
              </a:rPr>
              <a:t>zie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ik</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haar</a:t>
            </a:r>
            <a:r>
              <a:rPr lang="en-US" sz="2000" dirty="0">
                <a:solidFill>
                  <a:srgbClr val="2B2C30"/>
                </a:solidFill>
                <a:latin typeface="Public Sans"/>
                <a:ea typeface="Public Sans"/>
                <a:cs typeface="Public Sans"/>
                <a:sym typeface="Public Sans"/>
              </a:rPr>
              <a:t> 1x/2x per </a:t>
            </a:r>
            <a:r>
              <a:rPr lang="en-US" sz="2000" dirty="0" err="1">
                <a:solidFill>
                  <a:srgbClr val="2B2C30"/>
                </a:solidFill>
                <a:latin typeface="Public Sans"/>
                <a:ea typeface="Public Sans"/>
                <a:cs typeface="Public Sans"/>
                <a:sym typeface="Public Sans"/>
              </a:rPr>
              <a:t>maand</a:t>
            </a:r>
            <a:r>
              <a:rPr lang="en-US" sz="2000" dirty="0">
                <a:solidFill>
                  <a:srgbClr val="2B2C30"/>
                </a:solidFill>
                <a:latin typeface="Public Sans"/>
                <a:ea typeface="Public Sans"/>
                <a:cs typeface="Public Sans"/>
                <a:sym typeface="Public Sans"/>
              </a:rPr>
              <a:t>. (wat frequenter NU </a:t>
            </a:r>
            <a:r>
              <a:rPr lang="en-US" sz="2000" dirty="0" err="1">
                <a:solidFill>
                  <a:srgbClr val="2B2C30"/>
                </a:solidFill>
                <a:latin typeface="Public Sans"/>
                <a:ea typeface="Public Sans"/>
                <a:cs typeface="Public Sans"/>
                <a:sym typeface="Public Sans"/>
              </a:rPr>
              <a:t>na</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haar</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operaties</a:t>
            </a:r>
            <a:r>
              <a:rPr lang="en-US" sz="2000" dirty="0">
                <a:solidFill>
                  <a:srgbClr val="2B2C30"/>
                </a:solidFill>
                <a:latin typeface="Public Sans"/>
                <a:ea typeface="Public Sans"/>
                <a:cs typeface="Public Sans"/>
                <a:sym typeface="Public Sans"/>
              </a:rPr>
              <a:t>, extra </a:t>
            </a:r>
            <a:r>
              <a:rPr lang="en-US" sz="2000" dirty="0" err="1">
                <a:solidFill>
                  <a:srgbClr val="2B2C30"/>
                </a:solidFill>
                <a:latin typeface="Public Sans"/>
                <a:ea typeface="Public Sans"/>
                <a:cs typeface="Public Sans"/>
                <a:sym typeface="Public Sans"/>
              </a:rPr>
              <a:t>nadruk</a:t>
            </a:r>
            <a:r>
              <a:rPr lang="en-US" sz="2000" dirty="0">
                <a:solidFill>
                  <a:srgbClr val="2B2C30"/>
                </a:solidFill>
                <a:latin typeface="Public Sans"/>
                <a:ea typeface="Public Sans"/>
                <a:cs typeface="Public Sans"/>
                <a:sym typeface="Public Sans"/>
              </a:rPr>
              <a:t> op </a:t>
            </a:r>
            <a:r>
              <a:rPr lang="en-US" sz="2000" dirty="0" err="1">
                <a:solidFill>
                  <a:srgbClr val="2B2C30"/>
                </a:solidFill>
                <a:latin typeface="Public Sans"/>
                <a:ea typeface="Public Sans"/>
                <a:cs typeface="Public Sans"/>
                <a:sym typeface="Public Sans"/>
              </a:rPr>
              <a:t>voeten</a:t>
            </a:r>
            <a:r>
              <a:rPr lang="en-US" sz="2000" dirty="0">
                <a:solidFill>
                  <a:srgbClr val="2B2C30"/>
                </a:solidFill>
                <a:latin typeface="Public Sans"/>
                <a:ea typeface="Public Sans"/>
                <a:cs typeface="Public Sans"/>
                <a:sym typeface="Public Sans"/>
              </a:rPr>
              <a:t>)</a:t>
            </a:r>
          </a:p>
          <a:p>
            <a:pPr marL="431802" lvl="1" indent="-215901" algn="l">
              <a:lnSpc>
                <a:spcPts val="2800"/>
              </a:lnSpc>
              <a:spcBef>
                <a:spcPct val="0"/>
              </a:spcBef>
              <a:buFont typeface="Arial"/>
              <a:buChar char="•"/>
            </a:pPr>
            <a:endParaRPr lang="en-US" sz="2000" dirty="0">
              <a:solidFill>
                <a:srgbClr val="2B2C30"/>
              </a:solidFill>
              <a:latin typeface="Public Sans"/>
              <a:ea typeface="Public Sans"/>
              <a:cs typeface="Public Sans"/>
              <a:sym typeface="Public Sans"/>
            </a:endParaRPr>
          </a:p>
          <a:p>
            <a:pPr algn="l">
              <a:lnSpc>
                <a:spcPts val="2800"/>
              </a:lnSpc>
              <a:spcBef>
                <a:spcPct val="0"/>
              </a:spcBef>
            </a:pPr>
            <a:r>
              <a:rPr lang="en-US" sz="2000" b="1" dirty="0" err="1">
                <a:solidFill>
                  <a:srgbClr val="2B2C30"/>
                </a:solidFill>
                <a:latin typeface="Public Sans Bold"/>
                <a:ea typeface="Public Sans Bold"/>
                <a:cs typeface="Public Sans Bold"/>
                <a:sym typeface="Public Sans Bold"/>
              </a:rPr>
              <a:t>Verbeteringen</a:t>
            </a:r>
            <a:r>
              <a:rPr lang="en-US" sz="2000" b="1" dirty="0">
                <a:solidFill>
                  <a:srgbClr val="2B2C30"/>
                </a:solidFill>
                <a:latin typeface="Public Sans Bold"/>
                <a:ea typeface="Public Sans Bold"/>
                <a:cs typeface="Public Sans Bold"/>
                <a:sym typeface="Public Sans Bold"/>
              </a:rPr>
              <a:t>:</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Nek </a:t>
            </a:r>
            <a:r>
              <a:rPr lang="en-US" sz="2000" dirty="0" err="1">
                <a:solidFill>
                  <a:srgbClr val="2B2C30"/>
                </a:solidFill>
                <a:latin typeface="Public Sans"/>
                <a:ea typeface="Public Sans"/>
                <a:cs typeface="Public Sans"/>
                <a:sym typeface="Public Sans"/>
              </a:rPr>
              <a:t>en</a:t>
            </a:r>
            <a:r>
              <a:rPr lang="en-US" sz="2000" dirty="0">
                <a:solidFill>
                  <a:srgbClr val="2B2C30"/>
                </a:solidFill>
                <a:latin typeface="Public Sans"/>
                <a:ea typeface="Public Sans"/>
                <a:cs typeface="Public Sans"/>
                <a:sym typeface="Public Sans"/>
              </a:rPr>
              <a:t> rug was 80% </a:t>
            </a:r>
            <a:r>
              <a:rPr lang="en-US" sz="2000" dirty="0" err="1">
                <a:solidFill>
                  <a:srgbClr val="2B2C30"/>
                </a:solidFill>
                <a:latin typeface="Public Sans"/>
                <a:ea typeface="Public Sans"/>
                <a:cs typeface="Public Sans"/>
                <a:sym typeface="Public Sans"/>
              </a:rPr>
              <a:t>pijnvrij</a:t>
            </a:r>
            <a:r>
              <a:rPr lang="en-US" sz="2000" dirty="0">
                <a:solidFill>
                  <a:srgbClr val="2B2C30"/>
                </a:solidFill>
                <a:latin typeface="Public Sans"/>
                <a:ea typeface="Public Sans"/>
                <a:cs typeface="Public Sans"/>
                <a:sym typeface="Public Sans"/>
              </a:rPr>
              <a:t>. Erg </a:t>
            </a:r>
            <a:r>
              <a:rPr lang="en-US" sz="2000" dirty="0" err="1">
                <a:solidFill>
                  <a:srgbClr val="2B2C30"/>
                </a:solidFill>
                <a:latin typeface="Public Sans"/>
                <a:ea typeface="Public Sans"/>
                <a:cs typeface="Public Sans"/>
                <a:sym typeface="Public Sans"/>
              </a:rPr>
              <a:t>tevreden</a:t>
            </a:r>
            <a:endParaRPr lang="en-US" sz="2000" dirty="0">
              <a:solidFill>
                <a:srgbClr val="2B2C30"/>
              </a:solidFill>
              <a:latin typeface="Public Sans"/>
              <a:ea typeface="Public Sans"/>
              <a:cs typeface="Public Sans"/>
              <a:sym typeface="Public Sans"/>
            </a:endParaRPr>
          </a:p>
          <a:p>
            <a:pPr marL="431802" lvl="1" indent="-215901" algn="l">
              <a:lnSpc>
                <a:spcPts val="2800"/>
              </a:lnSpc>
              <a:spcBef>
                <a:spcPct val="0"/>
              </a:spcBef>
              <a:buFont typeface="Arial"/>
              <a:buChar char="•"/>
            </a:pPr>
            <a:r>
              <a:rPr lang="en-US" sz="2000" dirty="0" err="1">
                <a:solidFill>
                  <a:srgbClr val="2B2C30"/>
                </a:solidFill>
                <a:latin typeface="Public Sans"/>
                <a:ea typeface="Public Sans"/>
                <a:cs typeface="Public Sans"/>
                <a:sym typeface="Public Sans"/>
              </a:rPr>
              <a:t>Doofheid</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beter</a:t>
            </a:r>
            <a:r>
              <a:rPr lang="en-US" sz="2000" dirty="0">
                <a:solidFill>
                  <a:srgbClr val="2B2C30"/>
                </a:solidFill>
                <a:latin typeface="Public Sans"/>
                <a:ea typeface="Public Sans"/>
                <a:cs typeface="Public Sans"/>
                <a:sym typeface="Public Sans"/>
              </a:rPr>
              <a:t>.</a:t>
            </a:r>
          </a:p>
          <a:p>
            <a:pPr marL="215901" lvl="1" algn="l">
              <a:lnSpc>
                <a:spcPts val="2800"/>
              </a:lnSpc>
              <a:spcBef>
                <a:spcPct val="0"/>
              </a:spcBef>
            </a:pPr>
            <a:endParaRPr lang="en-US" sz="2000" dirty="0">
              <a:solidFill>
                <a:srgbClr val="2B2C30"/>
              </a:solidFill>
              <a:latin typeface="Public Sans"/>
              <a:ea typeface="Public Sans"/>
              <a:cs typeface="Public Sans"/>
              <a:sym typeface="Public Sans"/>
            </a:endParaRPr>
          </a:p>
          <a:p>
            <a:pPr algn="l">
              <a:lnSpc>
                <a:spcPts val="2800"/>
              </a:lnSpc>
              <a:spcBef>
                <a:spcPct val="0"/>
              </a:spcBef>
            </a:pPr>
            <a:r>
              <a:rPr lang="en-US" sz="2000" b="1" dirty="0" err="1">
                <a:solidFill>
                  <a:srgbClr val="2B2C30"/>
                </a:solidFill>
                <a:latin typeface="Public Sans Bold"/>
                <a:ea typeface="Public Sans Bold"/>
                <a:cs typeface="Public Sans Bold"/>
                <a:sym typeface="Public Sans Bold"/>
              </a:rPr>
              <a:t>Verloop</a:t>
            </a:r>
            <a:r>
              <a:rPr lang="en-US" sz="2000" b="1" dirty="0">
                <a:solidFill>
                  <a:srgbClr val="2B2C30"/>
                </a:solidFill>
                <a:latin typeface="Public Sans Bold"/>
                <a:ea typeface="Public Sans Bold"/>
                <a:cs typeface="Public Sans Bold"/>
                <a:sym typeface="Public Sans Bold"/>
              </a:rPr>
              <a:t>:</a:t>
            </a:r>
          </a:p>
          <a:p>
            <a:pPr marL="431802" lvl="1" indent="-215901" algn="l">
              <a:lnSpc>
                <a:spcPts val="2800"/>
              </a:lnSpc>
              <a:buFont typeface="Arial"/>
              <a:buChar char="•"/>
            </a:pPr>
            <a:r>
              <a:rPr lang="en-US" sz="2000" dirty="0" err="1">
                <a:solidFill>
                  <a:srgbClr val="2B2C30"/>
                </a:solidFill>
                <a:latin typeface="Public Sans"/>
                <a:ea typeface="Public Sans"/>
                <a:cs typeface="Public Sans"/>
                <a:sym typeface="Public Sans"/>
              </a:rPr>
              <a:t>Oudere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klachten</a:t>
            </a:r>
            <a:r>
              <a:rPr lang="en-US" sz="2000" dirty="0">
                <a:solidFill>
                  <a:srgbClr val="2B2C30"/>
                </a:solidFill>
                <a:latin typeface="Public Sans"/>
                <a:ea typeface="Public Sans"/>
                <a:cs typeface="Public Sans"/>
                <a:sym typeface="Public Sans"/>
              </a:rPr>
              <a:t> nu </a:t>
            </a:r>
            <a:r>
              <a:rPr lang="en-US" sz="2000" dirty="0" err="1">
                <a:solidFill>
                  <a:srgbClr val="2B2C30"/>
                </a:solidFill>
                <a:latin typeface="Public Sans"/>
                <a:ea typeface="Public Sans"/>
                <a:cs typeface="Public Sans"/>
                <a:sym typeface="Public Sans"/>
              </a:rPr>
              <a:t>meer</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aanwezig</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Loopt</a:t>
            </a:r>
            <a:r>
              <a:rPr lang="en-US" sz="2000" dirty="0">
                <a:solidFill>
                  <a:srgbClr val="2B2C30"/>
                </a:solidFill>
                <a:latin typeface="Public Sans"/>
                <a:ea typeface="Public Sans"/>
                <a:cs typeface="Public Sans"/>
                <a:sym typeface="Public Sans"/>
              </a:rPr>
              <a:t> op </a:t>
            </a:r>
            <a:r>
              <a:rPr lang="en-US" sz="2000" dirty="0" err="1">
                <a:solidFill>
                  <a:srgbClr val="2B2C30"/>
                </a:solidFill>
                <a:latin typeface="Public Sans"/>
                <a:ea typeface="Public Sans"/>
                <a:cs typeface="Public Sans"/>
                <a:sym typeface="Public Sans"/>
              </a:rPr>
              <a:t>gips</a:t>
            </a:r>
            <a:r>
              <a:rPr lang="en-US" sz="2000" dirty="0">
                <a:solidFill>
                  <a:srgbClr val="2B2C30"/>
                </a:solidFill>
                <a:latin typeface="Public Sans"/>
                <a:ea typeface="Public Sans"/>
                <a:cs typeface="Public Sans"/>
                <a:sym typeface="Public Sans"/>
              </a:rPr>
              <a:t> met </a:t>
            </a:r>
            <a:r>
              <a:rPr lang="en-US" sz="2000" dirty="0" err="1">
                <a:solidFill>
                  <a:srgbClr val="2B2C30"/>
                </a:solidFill>
                <a:latin typeface="Public Sans"/>
                <a:ea typeface="Public Sans"/>
                <a:cs typeface="Public Sans"/>
                <a:sym typeface="Public Sans"/>
              </a:rPr>
              <a:t>krukken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kan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niet</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werken</a:t>
            </a:r>
            <a:r>
              <a:rPr lang="en-US" sz="2000" dirty="0">
                <a:solidFill>
                  <a:srgbClr val="2B2C30"/>
                </a:solidFill>
                <a:latin typeface="Public Sans"/>
                <a:ea typeface="Public Sans"/>
                <a:cs typeface="Public Sans"/>
                <a:sym typeface="Public Sans"/>
              </a:rPr>
              <a:t>. Meer </a:t>
            </a:r>
            <a:r>
              <a:rPr lang="en-US" sz="2000" dirty="0" err="1">
                <a:solidFill>
                  <a:srgbClr val="2B2C30"/>
                </a:solidFill>
                <a:latin typeface="Public Sans"/>
                <a:ea typeface="Public Sans"/>
                <a:cs typeface="Public Sans"/>
                <a:sym typeface="Public Sans"/>
              </a:rPr>
              <a:t>zitten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en</a:t>
            </a:r>
            <a:r>
              <a:rPr lang="en-US" sz="2000" dirty="0">
                <a:solidFill>
                  <a:srgbClr val="2B2C30"/>
                </a:solidFill>
                <a:latin typeface="Public Sans"/>
                <a:ea typeface="Public Sans"/>
                <a:cs typeface="Public Sans"/>
                <a:sym typeface="Public Sans"/>
              </a:rPr>
              <a:t> minder </a:t>
            </a:r>
            <a:r>
              <a:rPr lang="en-US" sz="2000" dirty="0" err="1">
                <a:solidFill>
                  <a:srgbClr val="2B2C30"/>
                </a:solidFill>
                <a:latin typeface="Public Sans"/>
                <a:ea typeface="Public Sans"/>
                <a:cs typeface="Public Sans"/>
                <a:sym typeface="Public Sans"/>
              </a:rPr>
              <a:t>bewegen</a:t>
            </a:r>
            <a:r>
              <a:rPr lang="en-US" sz="2000" dirty="0">
                <a:solidFill>
                  <a:srgbClr val="2B2C30"/>
                </a:solidFill>
                <a:latin typeface="Public Sans"/>
                <a:ea typeface="Public Sans"/>
                <a:cs typeface="Public Sans"/>
                <a:sym typeface="Public Sans"/>
              </a:rPr>
              <a:t>. </a:t>
            </a:r>
          </a:p>
          <a:p>
            <a:pPr marL="431802" lvl="1" indent="-215901" algn="l">
              <a:lnSpc>
                <a:spcPts val="2800"/>
              </a:lnSpc>
              <a:spcBef>
                <a:spcPct val="0"/>
              </a:spcBef>
              <a:buFont typeface="Arial"/>
              <a:buChar char="•"/>
            </a:pPr>
            <a:endParaRPr lang="en-US" sz="2000" dirty="0">
              <a:solidFill>
                <a:srgbClr val="2B2C30"/>
              </a:solidFill>
              <a:latin typeface="Public Sans"/>
              <a:ea typeface="Public Sans"/>
              <a:cs typeface="Public Sans"/>
              <a:sym typeface="Public Sans"/>
            </a:endParaRPr>
          </a:p>
        </p:txBody>
      </p:sp>
      <p:sp>
        <p:nvSpPr>
          <p:cNvPr id="6" name="TextBox 6"/>
          <p:cNvSpPr txBox="1"/>
          <p:nvPr/>
        </p:nvSpPr>
        <p:spPr>
          <a:xfrm>
            <a:off x="9345399" y="1890083"/>
            <a:ext cx="8338528" cy="1768475"/>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43 vrouw</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Lage </a:t>
            </a:r>
            <a:r>
              <a:rPr lang="en-US" sz="2000" dirty="0" err="1">
                <a:solidFill>
                  <a:srgbClr val="2B2C30"/>
                </a:solidFill>
                <a:latin typeface="Public Sans"/>
                <a:ea typeface="Public Sans"/>
                <a:cs typeface="Public Sans"/>
                <a:sym typeface="Public Sans"/>
              </a:rPr>
              <a:t>rugpijn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uitstralende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pijn</a:t>
            </a:r>
            <a:r>
              <a:rPr lang="en-US" sz="2000" dirty="0">
                <a:solidFill>
                  <a:srgbClr val="2B2C30"/>
                </a:solidFill>
                <a:latin typeface="Public Sans"/>
                <a:ea typeface="Public Sans"/>
                <a:cs typeface="Public Sans"/>
                <a:sym typeface="Public Sans"/>
              </a:rPr>
              <a:t> R been tot </a:t>
            </a:r>
            <a:r>
              <a:rPr lang="en-US" sz="2000" dirty="0" err="1">
                <a:solidFill>
                  <a:srgbClr val="2B2C30"/>
                </a:solidFill>
                <a:latin typeface="Public Sans"/>
                <a:ea typeface="Public Sans"/>
                <a:cs typeface="Public Sans"/>
                <a:sym typeface="Public Sans"/>
              </a:rPr>
              <a:t>voet</a:t>
            </a:r>
            <a:r>
              <a:rPr lang="en-US" sz="2000" dirty="0">
                <a:solidFill>
                  <a:srgbClr val="2B2C30"/>
                </a:solidFill>
                <a:latin typeface="Public Sans"/>
                <a:ea typeface="Public Sans"/>
                <a:cs typeface="Public Sans"/>
                <a:sym typeface="Public Sans"/>
              </a:rPr>
              <a:t>. </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yoga + </a:t>
            </a:r>
            <a:r>
              <a:rPr lang="en-US" sz="2000" dirty="0" err="1">
                <a:solidFill>
                  <a:srgbClr val="2B2C30"/>
                </a:solidFill>
                <a:latin typeface="Public Sans"/>
                <a:ea typeface="Public Sans"/>
                <a:cs typeface="Public Sans"/>
                <a:sym typeface="Public Sans"/>
              </a:rPr>
              <a:t>veel</a:t>
            </a:r>
            <a:r>
              <a:rPr lang="en-US" sz="2000" dirty="0">
                <a:solidFill>
                  <a:srgbClr val="2B2C30"/>
                </a:solidFill>
                <a:latin typeface="Public Sans"/>
                <a:ea typeface="Public Sans"/>
                <a:cs typeface="Public Sans"/>
                <a:sym typeface="Public Sans"/>
              </a:rPr>
              <a:t> fitness</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10 </a:t>
            </a:r>
            <a:r>
              <a:rPr lang="en-US" sz="2000" dirty="0" err="1">
                <a:solidFill>
                  <a:srgbClr val="2B2C30"/>
                </a:solidFill>
                <a:latin typeface="Public Sans"/>
                <a:ea typeface="Public Sans"/>
                <a:cs typeface="Public Sans"/>
                <a:sym typeface="Public Sans"/>
              </a:rPr>
              <a:t>jaar</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gerookt</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jongere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leeftijd</a:t>
            </a:r>
            <a:endParaRPr lang="en-US" sz="2000" dirty="0">
              <a:solidFill>
                <a:srgbClr val="2B2C30"/>
              </a:solidFill>
              <a:latin typeface="Public Sans"/>
              <a:ea typeface="Public Sans"/>
              <a:cs typeface="Public Sans"/>
              <a:sym typeface="Public Sans"/>
            </a:endParaRPr>
          </a:p>
          <a:p>
            <a:pPr marL="431802" lvl="1" indent="-215901" algn="l">
              <a:lnSpc>
                <a:spcPts val="2800"/>
              </a:lnSpc>
              <a:spcBef>
                <a:spcPct val="0"/>
              </a:spcBef>
              <a:buFont typeface="Arial"/>
              <a:buChar char="•"/>
            </a:pPr>
            <a:r>
              <a:rPr lang="en-US" sz="2000" dirty="0">
                <a:solidFill>
                  <a:srgbClr val="2B2C30"/>
                </a:solidFill>
                <a:latin typeface="Public Sans"/>
                <a:ea typeface="Public Sans"/>
                <a:cs typeface="Public Sans"/>
                <a:sym typeface="Public Sans"/>
              </a:rPr>
              <a:t>8/10 </a:t>
            </a:r>
            <a:r>
              <a:rPr lang="en-US" sz="2000" dirty="0" err="1">
                <a:solidFill>
                  <a:srgbClr val="2B2C30"/>
                </a:solidFill>
                <a:latin typeface="Public Sans"/>
                <a:ea typeface="Public Sans"/>
                <a:cs typeface="Public Sans"/>
                <a:sym typeface="Public Sans"/>
              </a:rPr>
              <a:t>pijn</a:t>
            </a:r>
            <a:r>
              <a:rPr lang="en-US" sz="2000" dirty="0">
                <a:solidFill>
                  <a:srgbClr val="2B2C30"/>
                </a:solidFill>
                <a:latin typeface="Public Sans"/>
                <a:ea typeface="Public Sans"/>
                <a:cs typeface="Public Sans"/>
                <a:sym typeface="Public Sans"/>
              </a:rPr>
              <a:t> – </a:t>
            </a:r>
            <a:r>
              <a:rPr lang="en-US" sz="2000" dirty="0" err="1">
                <a:solidFill>
                  <a:srgbClr val="2B2C30"/>
                </a:solidFill>
                <a:latin typeface="Public Sans"/>
                <a:ea typeface="Public Sans"/>
                <a:cs typeface="Public Sans"/>
                <a:sym typeface="Public Sans"/>
              </a:rPr>
              <a:t>nauwelijks</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beheersbaar</a:t>
            </a:r>
            <a:r>
              <a:rPr lang="en-US" sz="2000" dirty="0">
                <a:solidFill>
                  <a:srgbClr val="2B2C30"/>
                </a:solidFill>
                <a:latin typeface="Public Sans"/>
                <a:ea typeface="Public Sans"/>
                <a:cs typeface="Public Sans"/>
                <a:sym typeface="Public Sans"/>
              </a:rPr>
              <a:t> met </a:t>
            </a:r>
            <a:r>
              <a:rPr lang="en-US" sz="2000" dirty="0" err="1">
                <a:solidFill>
                  <a:srgbClr val="2B2C30"/>
                </a:solidFill>
                <a:latin typeface="Public Sans"/>
                <a:ea typeface="Public Sans"/>
                <a:cs typeface="Public Sans"/>
                <a:sym typeface="Public Sans"/>
              </a:rPr>
              <a:t>medicatie</a:t>
            </a:r>
            <a:endParaRPr lang="en-US" sz="2000" dirty="0">
              <a:solidFill>
                <a:srgbClr val="2B2C30"/>
              </a:solidFill>
              <a:latin typeface="Public Sans"/>
              <a:ea typeface="Public Sans"/>
              <a:cs typeface="Public Sans"/>
              <a:sym typeface="Public Sans"/>
            </a:endParaRPr>
          </a:p>
        </p:txBody>
      </p:sp>
      <p:sp>
        <p:nvSpPr>
          <p:cNvPr id="7" name="TextBox 7"/>
          <p:cNvSpPr txBox="1"/>
          <p:nvPr/>
        </p:nvSpPr>
        <p:spPr>
          <a:xfrm>
            <a:off x="9345399" y="4159763"/>
            <a:ext cx="7215439" cy="6432467"/>
          </a:xfrm>
          <a:prstGeom prst="rect">
            <a:avLst/>
          </a:prstGeom>
        </p:spPr>
        <p:txBody>
          <a:bodyPr lIns="0" tIns="0" rIns="0" bIns="0" rtlCol="0" anchor="t">
            <a:spAutoFit/>
          </a:bodyPr>
          <a:lstStyle/>
          <a:p>
            <a:pPr algn="l">
              <a:lnSpc>
                <a:spcPts val="2800"/>
              </a:lnSpc>
              <a:spcBef>
                <a:spcPct val="0"/>
              </a:spcBef>
            </a:pPr>
            <a:r>
              <a:rPr lang="en-US" sz="2000" b="1" dirty="0" err="1">
                <a:solidFill>
                  <a:srgbClr val="2B2C30"/>
                </a:solidFill>
                <a:latin typeface="Public Sans Bold"/>
                <a:ea typeface="Public Sans Bold"/>
                <a:cs typeface="Public Sans Bold"/>
                <a:sym typeface="Public Sans Bold"/>
              </a:rPr>
              <a:t>Eerdere</a:t>
            </a:r>
            <a:r>
              <a:rPr lang="en-US" sz="2000" b="1" dirty="0">
                <a:solidFill>
                  <a:srgbClr val="2B2C30"/>
                </a:solidFill>
                <a:latin typeface="Public Sans Bold"/>
                <a:ea typeface="Public Sans Bold"/>
                <a:cs typeface="Public Sans Bold"/>
                <a:sym typeface="Public Sans Bold"/>
              </a:rPr>
              <a:t> </a:t>
            </a:r>
            <a:r>
              <a:rPr lang="en-US" sz="2000" b="1" dirty="0" err="1">
                <a:solidFill>
                  <a:srgbClr val="2B2C30"/>
                </a:solidFill>
                <a:latin typeface="Public Sans Bold"/>
                <a:ea typeface="Public Sans Bold"/>
                <a:cs typeface="Public Sans Bold"/>
                <a:sym typeface="Public Sans Bold"/>
              </a:rPr>
              <a:t>therapieën</a:t>
            </a:r>
            <a:r>
              <a:rPr lang="en-US" sz="2000" b="1" dirty="0">
                <a:solidFill>
                  <a:srgbClr val="2B2C30"/>
                </a:solidFill>
                <a:latin typeface="Public Sans Bold"/>
                <a:ea typeface="Public Sans Bold"/>
                <a:cs typeface="Public Sans Bold"/>
                <a:sym typeface="Public Sans Bold"/>
              </a:rPr>
              <a:t>:</a:t>
            </a:r>
          </a:p>
          <a:p>
            <a:pPr marL="431802" lvl="1" indent="-215901" algn="l">
              <a:lnSpc>
                <a:spcPts val="2800"/>
              </a:lnSpc>
              <a:buFont typeface="Arial"/>
              <a:buChar char="•"/>
            </a:pP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Fysiotherapie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manueel</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therapeut</a:t>
            </a:r>
            <a:r>
              <a:rPr lang="en-US" sz="2000" dirty="0">
                <a:solidFill>
                  <a:srgbClr val="2B2C30"/>
                </a:solidFill>
                <a:latin typeface="Public Sans"/>
                <a:ea typeface="Public Sans"/>
                <a:cs typeface="Public Sans"/>
                <a:sym typeface="Public Sans"/>
              </a:rPr>
              <a:t> </a:t>
            </a:r>
          </a:p>
          <a:p>
            <a:pPr marL="215901" lvl="1" algn="l">
              <a:lnSpc>
                <a:spcPts val="2800"/>
              </a:lnSpc>
            </a:pPr>
            <a:endParaRPr lang="en-US" sz="2000" b="1" dirty="0">
              <a:solidFill>
                <a:srgbClr val="2B2C30"/>
              </a:solidFill>
              <a:latin typeface="Public Sans Bold"/>
              <a:ea typeface="Public Sans Bold"/>
              <a:cs typeface="Public Sans Bold"/>
              <a:sym typeface="Public Sans Bold"/>
            </a:endParaRPr>
          </a:p>
          <a:p>
            <a:pPr algn="l">
              <a:lnSpc>
                <a:spcPts val="2800"/>
              </a:lnSpc>
            </a:pPr>
            <a:r>
              <a:rPr lang="en-US" sz="2000" b="1" dirty="0" err="1">
                <a:solidFill>
                  <a:srgbClr val="2B2C30"/>
                </a:solidFill>
                <a:latin typeface="Public Sans Bold"/>
                <a:ea typeface="Public Sans Bold"/>
                <a:cs typeface="Public Sans Bold"/>
                <a:sym typeface="Public Sans Bold"/>
              </a:rPr>
              <a:t>Traject</a:t>
            </a:r>
            <a:endParaRPr lang="en-US" sz="2000" b="1" dirty="0">
              <a:solidFill>
                <a:srgbClr val="2B2C30"/>
              </a:solidFill>
              <a:latin typeface="Public Sans Bold"/>
              <a:ea typeface="Public Sans Bold"/>
              <a:cs typeface="Public Sans Bold"/>
              <a:sym typeface="Public Sans Bold"/>
            </a:endParaRPr>
          </a:p>
          <a:p>
            <a:pPr marL="431802" lvl="1" indent="-215901" algn="l">
              <a:lnSpc>
                <a:spcPts val="2800"/>
              </a:lnSpc>
              <a:spcBef>
                <a:spcPct val="0"/>
              </a:spcBef>
              <a:buFont typeface="Arial"/>
              <a:buChar char="•"/>
            </a:pPr>
            <a:r>
              <a:rPr lang="en-US" sz="2000" dirty="0">
                <a:solidFill>
                  <a:srgbClr val="2B2C30"/>
                </a:solidFill>
                <a:latin typeface="Public Sans"/>
                <a:ea typeface="Public Sans"/>
                <a:cs typeface="Public Sans"/>
                <a:sym typeface="Public Sans"/>
              </a:rPr>
              <a:t>2/3 x per week tot </a:t>
            </a:r>
            <a:r>
              <a:rPr lang="en-US" sz="2000" dirty="0" err="1">
                <a:solidFill>
                  <a:srgbClr val="2B2C30"/>
                </a:solidFill>
                <a:latin typeface="Public Sans"/>
                <a:ea typeface="Public Sans"/>
                <a:cs typeface="Public Sans"/>
                <a:sym typeface="Public Sans"/>
              </a:rPr>
              <a:t>verbetering</a:t>
            </a:r>
            <a:r>
              <a:rPr lang="en-US" sz="2000" dirty="0">
                <a:solidFill>
                  <a:srgbClr val="2B2C30"/>
                </a:solidFill>
                <a:latin typeface="Public Sans"/>
                <a:ea typeface="Public Sans"/>
                <a:cs typeface="Public Sans"/>
                <a:sym typeface="Public Sans"/>
              </a:rPr>
              <a:t> been. </a:t>
            </a:r>
          </a:p>
          <a:p>
            <a:pPr marL="215901" lvl="1" algn="l">
              <a:lnSpc>
                <a:spcPts val="2800"/>
              </a:lnSpc>
              <a:spcBef>
                <a:spcPct val="0"/>
              </a:spcBef>
            </a:pPr>
            <a:endParaRPr lang="en-US" sz="2000" dirty="0">
              <a:solidFill>
                <a:srgbClr val="2B2C30"/>
              </a:solidFill>
              <a:latin typeface="Public Sans"/>
              <a:ea typeface="Public Sans"/>
              <a:cs typeface="Public Sans"/>
              <a:sym typeface="Public Sans"/>
            </a:endParaRPr>
          </a:p>
          <a:p>
            <a:pPr algn="l">
              <a:lnSpc>
                <a:spcPts val="2800"/>
              </a:lnSpc>
              <a:spcBef>
                <a:spcPct val="0"/>
              </a:spcBef>
            </a:pPr>
            <a:r>
              <a:rPr lang="en-US" sz="2000" b="1" dirty="0" err="1">
                <a:solidFill>
                  <a:srgbClr val="2B2C30"/>
                </a:solidFill>
                <a:latin typeface="Public Sans Bold"/>
                <a:ea typeface="Public Sans Bold"/>
                <a:cs typeface="Public Sans Bold"/>
                <a:sym typeface="Public Sans Bold"/>
              </a:rPr>
              <a:t>Voortgang</a:t>
            </a:r>
            <a:r>
              <a:rPr lang="en-US" sz="2000" b="1" dirty="0">
                <a:solidFill>
                  <a:srgbClr val="2B2C30"/>
                </a:solidFill>
                <a:latin typeface="Public Sans Bold"/>
                <a:ea typeface="Public Sans Bold"/>
                <a:cs typeface="Public Sans Bold"/>
                <a:sym typeface="Public Sans Bold"/>
              </a:rPr>
              <a:t>:</a:t>
            </a:r>
          </a:p>
          <a:p>
            <a:pPr marL="431802" lvl="1" indent="-215901" algn="l">
              <a:lnSpc>
                <a:spcPts val="2800"/>
              </a:lnSpc>
              <a:spcBef>
                <a:spcPct val="0"/>
              </a:spcBef>
              <a:buFont typeface="Arial"/>
              <a:buChar char="•"/>
            </a:pPr>
            <a:r>
              <a:rPr lang="en-US" sz="2000" dirty="0" err="1">
                <a:solidFill>
                  <a:srgbClr val="2B2C30"/>
                </a:solidFill>
                <a:latin typeface="Public Sans"/>
                <a:ea typeface="Public Sans"/>
                <a:cs typeface="Public Sans"/>
                <a:sym typeface="Public Sans"/>
              </a:rPr>
              <a:t>Verbetering</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minimaal</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na</a:t>
            </a:r>
            <a:r>
              <a:rPr lang="en-US" sz="2000" dirty="0">
                <a:solidFill>
                  <a:srgbClr val="2B2C30"/>
                </a:solidFill>
                <a:latin typeface="Public Sans"/>
                <a:ea typeface="Public Sans"/>
                <a:cs typeface="Public Sans"/>
                <a:sym typeface="Public Sans"/>
              </a:rPr>
              <a:t> 3 </a:t>
            </a:r>
            <a:r>
              <a:rPr lang="en-US" sz="2000" dirty="0" err="1">
                <a:solidFill>
                  <a:srgbClr val="2B2C30"/>
                </a:solidFill>
                <a:latin typeface="Public Sans"/>
                <a:ea typeface="Public Sans"/>
                <a:cs typeface="Public Sans"/>
                <a:sym typeface="Public Sans"/>
              </a:rPr>
              <a:t>afspraken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Geen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mogelijkheid</a:t>
            </a:r>
            <a:r>
              <a:rPr lang="en-US" sz="2000" dirty="0">
                <a:solidFill>
                  <a:srgbClr val="2B2C30"/>
                </a:solidFill>
                <a:latin typeface="Public Sans"/>
                <a:ea typeface="Public Sans"/>
                <a:cs typeface="Public Sans"/>
                <a:sym typeface="Public Sans"/>
              </a:rPr>
              <a:t> tot </a:t>
            </a:r>
            <a:r>
              <a:rPr lang="en-US" sz="2000" dirty="0" err="1">
                <a:solidFill>
                  <a:srgbClr val="2B2C30"/>
                </a:solidFill>
                <a:latin typeface="Public Sans"/>
                <a:ea typeface="Public Sans"/>
                <a:cs typeface="Public Sans"/>
                <a:sym typeface="Public Sans"/>
              </a:rPr>
              <a:t>aanpassing</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bezigheden</a:t>
            </a:r>
            <a:r>
              <a:rPr lang="en-US" sz="2000" dirty="0">
                <a:solidFill>
                  <a:srgbClr val="2B2C30"/>
                </a:solidFill>
                <a:latin typeface="Public Sans"/>
                <a:ea typeface="Public Sans"/>
                <a:cs typeface="Public Sans"/>
                <a:sym typeface="Public Sans"/>
              </a:rPr>
              <a:t>. </a:t>
            </a:r>
          </a:p>
          <a:p>
            <a:pPr marL="431802" lvl="1" indent="-215901" algn="l">
              <a:lnSpc>
                <a:spcPts val="2800"/>
              </a:lnSpc>
              <a:spcBef>
                <a:spcPct val="0"/>
              </a:spcBef>
              <a:buFont typeface="Arial"/>
              <a:buChar char="•"/>
            </a:pPr>
            <a:r>
              <a:rPr lang="en-US" sz="2000" dirty="0" err="1">
                <a:solidFill>
                  <a:srgbClr val="2B2C30"/>
                </a:solidFill>
                <a:latin typeface="Public Sans"/>
                <a:ea typeface="Public Sans"/>
                <a:cs typeface="Public Sans"/>
                <a:sym typeface="Public Sans"/>
              </a:rPr>
              <a:t>Doorgestuurd</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naar</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huisarts</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operatie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enkele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weken</a:t>
            </a:r>
            <a:r>
              <a:rPr lang="en-US" sz="2000" dirty="0">
                <a:solidFill>
                  <a:srgbClr val="2B2C30"/>
                </a:solidFill>
                <a:latin typeface="Public Sans"/>
                <a:ea typeface="Public Sans"/>
                <a:cs typeface="Public Sans"/>
                <a:sym typeface="Public Sans"/>
              </a:rPr>
              <a:t> later.</a:t>
            </a:r>
          </a:p>
          <a:p>
            <a:pPr marL="215901" lvl="1" algn="l">
              <a:lnSpc>
                <a:spcPts val="2800"/>
              </a:lnSpc>
              <a:spcBef>
                <a:spcPct val="0"/>
              </a:spcBef>
            </a:pPr>
            <a:endParaRPr lang="en-US" sz="2000" dirty="0">
              <a:solidFill>
                <a:srgbClr val="2B2C30"/>
              </a:solidFill>
              <a:latin typeface="Public Sans"/>
              <a:ea typeface="Public Sans"/>
              <a:cs typeface="Public Sans"/>
              <a:sym typeface="Public Sans"/>
            </a:endParaRPr>
          </a:p>
          <a:p>
            <a:pPr algn="l">
              <a:lnSpc>
                <a:spcPts val="2800"/>
              </a:lnSpc>
            </a:pPr>
            <a:r>
              <a:rPr lang="en-US" sz="2000" b="1" dirty="0" err="1">
                <a:solidFill>
                  <a:srgbClr val="2B2C30"/>
                </a:solidFill>
                <a:latin typeface="Public Sans Bold"/>
                <a:ea typeface="Public Sans Bold"/>
                <a:cs typeface="Public Sans Bold"/>
                <a:sym typeface="Public Sans Bold"/>
              </a:rPr>
              <a:t>Vervolg</a:t>
            </a:r>
            <a:endParaRPr lang="en-US" sz="2000" b="1" dirty="0">
              <a:solidFill>
                <a:srgbClr val="2B2C30"/>
              </a:solidFill>
              <a:latin typeface="Public Sans Bold"/>
              <a:ea typeface="Public Sans Bold"/>
              <a:cs typeface="Public Sans Bold"/>
              <a:sym typeface="Public Sans Bold"/>
            </a:endParaRPr>
          </a:p>
          <a:p>
            <a:pPr marL="431802" lvl="1" indent="-215901" algn="l">
              <a:lnSpc>
                <a:spcPts val="2800"/>
              </a:lnSpc>
              <a:spcBef>
                <a:spcPct val="0"/>
              </a:spcBef>
              <a:buFont typeface="Arial"/>
              <a:buChar char="•"/>
            </a:pPr>
            <a:r>
              <a:rPr lang="en-US" sz="2000" dirty="0" err="1">
                <a:solidFill>
                  <a:srgbClr val="2B2C30"/>
                </a:solidFill>
                <a:latin typeface="Public Sans"/>
                <a:ea typeface="Public Sans"/>
                <a:cs typeface="Public Sans"/>
                <a:sym typeface="Public Sans"/>
              </a:rPr>
              <a:t>Aanhoudende</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rugpijn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na</a:t>
            </a:r>
            <a:r>
              <a:rPr lang="en-US" sz="2000" dirty="0">
                <a:solidFill>
                  <a:srgbClr val="2B2C30"/>
                </a:solidFill>
                <a:latin typeface="Public Sans"/>
                <a:ea typeface="Public Sans"/>
                <a:cs typeface="Public Sans"/>
                <a:sym typeface="Public Sans"/>
              </a:rPr>
              <a:t> op. </a:t>
            </a:r>
            <a:r>
              <a:rPr lang="en-US" sz="2000" dirty="0" err="1">
                <a:solidFill>
                  <a:srgbClr val="2B2C30"/>
                </a:solidFill>
                <a:latin typeface="Public Sans"/>
                <a:ea typeface="Public Sans"/>
                <a:cs typeface="Public Sans"/>
                <a:sym typeface="Public Sans"/>
              </a:rPr>
              <a:t>Pijn</a:t>
            </a:r>
            <a:r>
              <a:rPr lang="en-US" sz="2000" dirty="0">
                <a:solidFill>
                  <a:srgbClr val="2B2C30"/>
                </a:solidFill>
                <a:latin typeface="Public Sans"/>
                <a:ea typeface="Public Sans"/>
                <a:cs typeface="Public Sans"/>
                <a:sym typeface="Public Sans"/>
              </a:rPr>
              <a:t> 3/10 </a:t>
            </a:r>
            <a:r>
              <a:rPr lang="en-US" sz="2000" dirty="0" err="1">
                <a:solidFill>
                  <a:srgbClr val="2B2C30"/>
                </a:solidFill>
                <a:latin typeface="Public Sans"/>
                <a:ea typeface="Public Sans"/>
                <a:cs typeface="Public Sans"/>
                <a:sym typeface="Public Sans"/>
              </a:rPr>
              <a:t>voet</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soms</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doof</a:t>
            </a:r>
            <a:r>
              <a:rPr lang="en-US" sz="2000" dirty="0">
                <a:solidFill>
                  <a:srgbClr val="2B2C30"/>
                </a:solidFill>
                <a:latin typeface="Public Sans"/>
                <a:ea typeface="Public Sans"/>
                <a:cs typeface="Public Sans"/>
                <a:sym typeface="Public Sans"/>
              </a:rPr>
              <a:t>.</a:t>
            </a:r>
          </a:p>
          <a:p>
            <a:pPr marL="431802" lvl="1" indent="-215901" algn="l">
              <a:lnSpc>
                <a:spcPts val="2800"/>
              </a:lnSpc>
              <a:spcBef>
                <a:spcPct val="0"/>
              </a:spcBef>
              <a:buFont typeface="Arial"/>
              <a:buChar char="•"/>
            </a:pPr>
            <a:r>
              <a:rPr lang="en-US" sz="2000" dirty="0">
                <a:solidFill>
                  <a:srgbClr val="2B2C30"/>
                </a:solidFill>
                <a:latin typeface="Public Sans"/>
                <a:ea typeface="Public Sans"/>
                <a:cs typeface="Public Sans"/>
                <a:sym typeface="Public Sans"/>
              </a:rPr>
              <a:t>2x per week </a:t>
            </a:r>
            <a:r>
              <a:rPr lang="en-US" sz="2000" dirty="0" err="1">
                <a:solidFill>
                  <a:srgbClr val="2B2C30"/>
                </a:solidFill>
                <a:latin typeface="Public Sans"/>
                <a:ea typeface="Public Sans"/>
                <a:cs typeface="Public Sans"/>
                <a:sym typeface="Public Sans"/>
              </a:rPr>
              <a:t>na</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herstel</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voor</a:t>
            </a:r>
            <a:r>
              <a:rPr lang="en-US" sz="2000" dirty="0">
                <a:solidFill>
                  <a:srgbClr val="2B2C30"/>
                </a:solidFill>
                <a:latin typeface="Public Sans"/>
                <a:ea typeface="Public Sans"/>
                <a:cs typeface="Public Sans"/>
                <a:sym typeface="Public Sans"/>
              </a:rPr>
              <a:t> 3 </a:t>
            </a:r>
            <a:r>
              <a:rPr lang="en-US" sz="2000" dirty="0" err="1">
                <a:solidFill>
                  <a:srgbClr val="2B2C30"/>
                </a:solidFill>
                <a:latin typeface="Public Sans"/>
                <a:ea typeface="Public Sans"/>
                <a:cs typeface="Public Sans"/>
                <a:sym typeface="Public Sans"/>
              </a:rPr>
              <a:t>weken</a:t>
            </a:r>
            <a:r>
              <a:rPr lang="en-US" sz="2000" dirty="0">
                <a:solidFill>
                  <a:srgbClr val="2B2C30"/>
                </a:solidFill>
                <a:latin typeface="Public Sans"/>
                <a:ea typeface="Public Sans"/>
                <a:cs typeface="Public Sans"/>
                <a:sym typeface="Public Sans"/>
              </a:rPr>
              <a:t>. 1x per week </a:t>
            </a:r>
            <a:r>
              <a:rPr lang="en-US" sz="2000" dirty="0" err="1">
                <a:solidFill>
                  <a:srgbClr val="2B2C30"/>
                </a:solidFill>
                <a:latin typeface="Public Sans"/>
                <a:ea typeface="Public Sans"/>
                <a:cs typeface="Public Sans"/>
                <a:sym typeface="Public Sans"/>
              </a:rPr>
              <a:t>voor</a:t>
            </a:r>
            <a:r>
              <a:rPr lang="en-US" sz="2000" dirty="0">
                <a:solidFill>
                  <a:srgbClr val="2B2C30"/>
                </a:solidFill>
                <a:latin typeface="Public Sans"/>
                <a:ea typeface="Public Sans"/>
                <a:cs typeface="Public Sans"/>
                <a:sym typeface="Public Sans"/>
              </a:rPr>
              <a:t> 4. Nu 1x per 2-3 </a:t>
            </a:r>
            <a:r>
              <a:rPr lang="en-US" sz="2000" dirty="0" err="1">
                <a:solidFill>
                  <a:srgbClr val="2B2C30"/>
                </a:solidFill>
                <a:latin typeface="Public Sans"/>
                <a:ea typeface="Public Sans"/>
                <a:cs typeface="Public Sans"/>
                <a:sym typeface="Public Sans"/>
              </a:rPr>
              <a:t>maanden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Zelden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pijn</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voet</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nagenoeg</a:t>
            </a:r>
            <a:r>
              <a:rPr lang="en-US" sz="2000" dirty="0">
                <a:solidFill>
                  <a:srgbClr val="2B2C30"/>
                </a:solidFill>
                <a:latin typeface="Public Sans"/>
                <a:ea typeface="Public Sans"/>
                <a:cs typeface="Public Sans"/>
                <a:sym typeface="Public Sans"/>
              </a:rPr>
              <a:t> </a:t>
            </a:r>
            <a:r>
              <a:rPr lang="en-US" sz="2000" dirty="0" err="1">
                <a:solidFill>
                  <a:srgbClr val="2B2C30"/>
                </a:solidFill>
                <a:latin typeface="Public Sans"/>
                <a:ea typeface="Public Sans"/>
                <a:cs typeface="Public Sans"/>
                <a:sym typeface="Public Sans"/>
              </a:rPr>
              <a:t>normaal</a:t>
            </a:r>
            <a:r>
              <a:rPr lang="en-US" sz="2000" dirty="0">
                <a:solidFill>
                  <a:srgbClr val="2B2C30"/>
                </a:solidFill>
                <a:latin typeface="Public Sans"/>
                <a:ea typeface="Public Sans"/>
                <a:cs typeface="Public Sans"/>
                <a:sym typeface="Public Sans"/>
              </a:rPr>
              <a:t>.</a:t>
            </a:r>
          </a:p>
          <a:p>
            <a:pPr marL="431802" lvl="1" indent="-215901" algn="l">
              <a:lnSpc>
                <a:spcPts val="2800"/>
              </a:lnSpc>
              <a:spcBef>
                <a:spcPct val="0"/>
              </a:spcBef>
              <a:buFont typeface="Arial"/>
              <a:buChar char="•"/>
            </a:pPr>
            <a:endParaRPr lang="en-US" sz="2000" dirty="0">
              <a:solidFill>
                <a:srgbClr val="2B2C30"/>
              </a:solidFill>
              <a:latin typeface="Public Sans"/>
              <a:ea typeface="Public Sans"/>
              <a:cs typeface="Public Sans"/>
              <a:sym typeface="Public Sans"/>
            </a:endParaRPr>
          </a:p>
          <a:p>
            <a:pPr marL="431802" lvl="1" indent="-215901" algn="l">
              <a:lnSpc>
                <a:spcPts val="2800"/>
              </a:lnSpc>
              <a:spcBef>
                <a:spcPct val="0"/>
              </a:spcBef>
              <a:buFont typeface="Arial"/>
              <a:buChar char="•"/>
            </a:pPr>
            <a:endParaRPr lang="en-US" sz="2000" dirty="0">
              <a:solidFill>
                <a:srgbClr val="2B2C30"/>
              </a:solidFill>
              <a:latin typeface="Public Sans"/>
              <a:ea typeface="Public Sans"/>
              <a:cs typeface="Public Sans"/>
              <a:sym typeface="Public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7528631" y="774199"/>
            <a:ext cx="5835623" cy="5620892"/>
          </a:xfrm>
          <a:custGeom>
            <a:avLst/>
            <a:gdLst/>
            <a:ahLst/>
            <a:cxnLst/>
            <a:rect l="l" t="t" r="r" b="b"/>
            <a:pathLst>
              <a:path w="5835623" h="5620892">
                <a:moveTo>
                  <a:pt x="0" y="0"/>
                </a:moveTo>
                <a:lnTo>
                  <a:pt x="5835623" y="0"/>
                </a:lnTo>
                <a:lnTo>
                  <a:pt x="5835623" y="5620892"/>
                </a:lnTo>
                <a:lnTo>
                  <a:pt x="0" y="5620892"/>
                </a:lnTo>
                <a:lnTo>
                  <a:pt x="0" y="0"/>
                </a:lnTo>
                <a:close/>
              </a:path>
            </a:pathLst>
          </a:custGeom>
          <a:blipFill>
            <a:blip r:embed="rId2"/>
            <a:stretch>
              <a:fillRect/>
            </a:stretch>
          </a:blipFill>
        </p:spPr>
        <p:txBody>
          <a:bodyPr/>
          <a:lstStyle/>
          <a:p>
            <a:endParaRPr lang="nl-NL"/>
          </a:p>
        </p:txBody>
      </p:sp>
      <p:sp>
        <p:nvSpPr>
          <p:cNvPr id="3" name="Freeform 3"/>
          <p:cNvSpPr/>
          <p:nvPr/>
        </p:nvSpPr>
        <p:spPr>
          <a:xfrm>
            <a:off x="1028700" y="774199"/>
            <a:ext cx="6115684" cy="5603911"/>
          </a:xfrm>
          <a:custGeom>
            <a:avLst/>
            <a:gdLst/>
            <a:ahLst/>
            <a:cxnLst/>
            <a:rect l="l" t="t" r="r" b="b"/>
            <a:pathLst>
              <a:path w="6115684" h="5603911">
                <a:moveTo>
                  <a:pt x="0" y="0"/>
                </a:moveTo>
                <a:lnTo>
                  <a:pt x="6115684" y="0"/>
                </a:lnTo>
                <a:lnTo>
                  <a:pt x="6115684" y="5603911"/>
                </a:lnTo>
                <a:lnTo>
                  <a:pt x="0" y="5603911"/>
                </a:lnTo>
                <a:lnTo>
                  <a:pt x="0" y="0"/>
                </a:lnTo>
                <a:close/>
              </a:path>
            </a:pathLst>
          </a:custGeom>
          <a:blipFill>
            <a:blip r:embed="rId3"/>
            <a:stretch>
              <a:fillRect/>
            </a:stretch>
          </a:blipFill>
        </p:spPr>
        <p:txBody>
          <a:bodyPr/>
          <a:lstStyle/>
          <a:p>
            <a:endParaRPr lang="nl-NL"/>
          </a:p>
        </p:txBody>
      </p:sp>
      <p:sp>
        <p:nvSpPr>
          <p:cNvPr id="4" name="Freeform 4"/>
          <p:cNvSpPr/>
          <p:nvPr/>
        </p:nvSpPr>
        <p:spPr>
          <a:xfrm>
            <a:off x="8173971" y="7050819"/>
            <a:ext cx="8398691" cy="2207481"/>
          </a:xfrm>
          <a:custGeom>
            <a:avLst/>
            <a:gdLst/>
            <a:ahLst/>
            <a:cxnLst/>
            <a:rect l="l" t="t" r="r" b="b"/>
            <a:pathLst>
              <a:path w="8398691" h="2207481">
                <a:moveTo>
                  <a:pt x="0" y="0"/>
                </a:moveTo>
                <a:lnTo>
                  <a:pt x="8398691" y="0"/>
                </a:lnTo>
                <a:lnTo>
                  <a:pt x="8398691" y="2207481"/>
                </a:lnTo>
                <a:lnTo>
                  <a:pt x="0" y="2207481"/>
                </a:lnTo>
                <a:lnTo>
                  <a:pt x="0" y="0"/>
                </a:lnTo>
                <a:close/>
              </a:path>
            </a:pathLst>
          </a:custGeom>
          <a:blipFill>
            <a:blip r:embed="rId4"/>
            <a:stretch>
              <a:fillRect t="-239923"/>
            </a:stretch>
          </a:blipFill>
        </p:spPr>
        <p:txBody>
          <a:bodyPr/>
          <a:lstStyle/>
          <a:p>
            <a:endParaRPr lang="nl-NL"/>
          </a:p>
        </p:txBody>
      </p:sp>
      <p:sp>
        <p:nvSpPr>
          <p:cNvPr id="5" name="Freeform 5"/>
          <p:cNvSpPr/>
          <p:nvPr/>
        </p:nvSpPr>
        <p:spPr>
          <a:xfrm>
            <a:off x="1028700" y="6527658"/>
            <a:ext cx="6266815" cy="3357987"/>
          </a:xfrm>
          <a:custGeom>
            <a:avLst/>
            <a:gdLst/>
            <a:ahLst/>
            <a:cxnLst/>
            <a:rect l="l" t="t" r="r" b="b"/>
            <a:pathLst>
              <a:path w="6266815" h="3357987">
                <a:moveTo>
                  <a:pt x="0" y="0"/>
                </a:moveTo>
                <a:lnTo>
                  <a:pt x="6266815" y="0"/>
                </a:lnTo>
                <a:lnTo>
                  <a:pt x="6266815" y="3357987"/>
                </a:lnTo>
                <a:lnTo>
                  <a:pt x="0" y="3357987"/>
                </a:lnTo>
                <a:lnTo>
                  <a:pt x="0" y="0"/>
                </a:lnTo>
                <a:close/>
              </a:path>
            </a:pathLst>
          </a:custGeom>
          <a:blipFill>
            <a:blip r:embed="rId4"/>
            <a:stretch>
              <a:fillRect b="-66737"/>
            </a:stretch>
          </a:blipFill>
        </p:spPr>
        <p:txBody>
          <a:bodyPr/>
          <a:lstStyle/>
          <a:p>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1028700" y="476818"/>
            <a:ext cx="5888911" cy="5479370"/>
          </a:xfrm>
          <a:custGeom>
            <a:avLst/>
            <a:gdLst/>
            <a:ahLst/>
            <a:cxnLst/>
            <a:rect l="l" t="t" r="r" b="b"/>
            <a:pathLst>
              <a:path w="5888911" h="5479370">
                <a:moveTo>
                  <a:pt x="0" y="0"/>
                </a:moveTo>
                <a:lnTo>
                  <a:pt x="5888911" y="0"/>
                </a:lnTo>
                <a:lnTo>
                  <a:pt x="5888911" y="5479370"/>
                </a:lnTo>
                <a:lnTo>
                  <a:pt x="0" y="5479370"/>
                </a:lnTo>
                <a:lnTo>
                  <a:pt x="0" y="0"/>
                </a:lnTo>
                <a:close/>
              </a:path>
            </a:pathLst>
          </a:custGeom>
          <a:blipFill>
            <a:blip r:embed="rId3"/>
            <a:stretch>
              <a:fillRect/>
            </a:stretch>
          </a:blipFill>
        </p:spPr>
        <p:txBody>
          <a:bodyPr/>
          <a:lstStyle/>
          <a:p>
            <a:endParaRPr lang="nl-NL"/>
          </a:p>
        </p:txBody>
      </p:sp>
      <p:sp>
        <p:nvSpPr>
          <p:cNvPr id="3" name="Freeform 3"/>
          <p:cNvSpPr/>
          <p:nvPr/>
        </p:nvSpPr>
        <p:spPr>
          <a:xfrm>
            <a:off x="7576702" y="476818"/>
            <a:ext cx="5783631" cy="5489548"/>
          </a:xfrm>
          <a:custGeom>
            <a:avLst/>
            <a:gdLst/>
            <a:ahLst/>
            <a:cxnLst/>
            <a:rect l="l" t="t" r="r" b="b"/>
            <a:pathLst>
              <a:path w="5783631" h="5489548">
                <a:moveTo>
                  <a:pt x="0" y="0"/>
                </a:moveTo>
                <a:lnTo>
                  <a:pt x="5783631" y="0"/>
                </a:lnTo>
                <a:lnTo>
                  <a:pt x="5783631" y="5489548"/>
                </a:lnTo>
                <a:lnTo>
                  <a:pt x="0" y="5489548"/>
                </a:lnTo>
                <a:lnTo>
                  <a:pt x="0" y="0"/>
                </a:lnTo>
                <a:close/>
              </a:path>
            </a:pathLst>
          </a:custGeom>
          <a:blipFill>
            <a:blip r:embed="rId4"/>
            <a:stretch>
              <a:fillRect/>
            </a:stretch>
          </a:blipFill>
        </p:spPr>
        <p:txBody>
          <a:bodyPr/>
          <a:lstStyle/>
          <a:p>
            <a:endParaRPr lang="nl-NL"/>
          </a:p>
        </p:txBody>
      </p:sp>
      <p:sp>
        <p:nvSpPr>
          <p:cNvPr id="4" name="Freeform 4"/>
          <p:cNvSpPr/>
          <p:nvPr/>
        </p:nvSpPr>
        <p:spPr>
          <a:xfrm>
            <a:off x="1028700" y="6437945"/>
            <a:ext cx="6253385" cy="3374417"/>
          </a:xfrm>
          <a:custGeom>
            <a:avLst/>
            <a:gdLst/>
            <a:ahLst/>
            <a:cxnLst/>
            <a:rect l="l" t="t" r="r" b="b"/>
            <a:pathLst>
              <a:path w="6253385" h="3374417">
                <a:moveTo>
                  <a:pt x="0" y="0"/>
                </a:moveTo>
                <a:lnTo>
                  <a:pt x="6253385" y="0"/>
                </a:lnTo>
                <a:lnTo>
                  <a:pt x="6253385" y="3374417"/>
                </a:lnTo>
                <a:lnTo>
                  <a:pt x="0" y="3374417"/>
                </a:lnTo>
                <a:lnTo>
                  <a:pt x="0" y="0"/>
                </a:lnTo>
                <a:close/>
              </a:path>
            </a:pathLst>
          </a:custGeom>
          <a:blipFill>
            <a:blip r:embed="rId5"/>
            <a:stretch>
              <a:fillRect b="-62152"/>
            </a:stretch>
          </a:blipFill>
        </p:spPr>
        <p:txBody>
          <a:bodyPr/>
          <a:lstStyle/>
          <a:p>
            <a:endParaRPr lang="nl-NL"/>
          </a:p>
        </p:txBody>
      </p:sp>
      <p:sp>
        <p:nvSpPr>
          <p:cNvPr id="5" name="Freeform 5"/>
          <p:cNvSpPr/>
          <p:nvPr/>
        </p:nvSpPr>
        <p:spPr>
          <a:xfrm>
            <a:off x="8136536" y="6869831"/>
            <a:ext cx="8769560" cy="2158713"/>
          </a:xfrm>
          <a:custGeom>
            <a:avLst/>
            <a:gdLst/>
            <a:ahLst/>
            <a:cxnLst/>
            <a:rect l="l" t="t" r="r" b="b"/>
            <a:pathLst>
              <a:path w="8769560" h="2158713">
                <a:moveTo>
                  <a:pt x="0" y="0"/>
                </a:moveTo>
                <a:lnTo>
                  <a:pt x="8769559" y="0"/>
                </a:lnTo>
                <a:lnTo>
                  <a:pt x="8769559" y="2158713"/>
                </a:lnTo>
                <a:lnTo>
                  <a:pt x="0" y="2158713"/>
                </a:lnTo>
                <a:lnTo>
                  <a:pt x="0" y="0"/>
                </a:lnTo>
                <a:close/>
              </a:path>
            </a:pathLst>
          </a:custGeom>
          <a:blipFill>
            <a:blip r:embed="rId5"/>
            <a:stretch>
              <a:fillRect t="-255460"/>
            </a:stretch>
          </a:blipFill>
        </p:spPr>
        <p:txBody>
          <a:bodyPr/>
          <a:lstStyle/>
          <a:p>
            <a:endParaRPr lang="nl-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4057691" y="2230920"/>
            <a:ext cx="10128960" cy="6761081"/>
          </a:xfrm>
          <a:custGeom>
            <a:avLst/>
            <a:gdLst/>
            <a:ahLst/>
            <a:cxnLst/>
            <a:rect l="l" t="t" r="r" b="b"/>
            <a:pathLst>
              <a:path w="10128960" h="6761081">
                <a:moveTo>
                  <a:pt x="0" y="0"/>
                </a:moveTo>
                <a:lnTo>
                  <a:pt x="10128960" y="0"/>
                </a:lnTo>
                <a:lnTo>
                  <a:pt x="10128960" y="6761081"/>
                </a:lnTo>
                <a:lnTo>
                  <a:pt x="0" y="6761081"/>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BELANG VAN SAMENWERKING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grpSp>
        <p:nvGrpSpPr>
          <p:cNvPr id="3" name="Group 3"/>
          <p:cNvGrpSpPr/>
          <p:nvPr/>
        </p:nvGrpSpPr>
        <p:grpSpPr>
          <a:xfrm>
            <a:off x="3100711" y="2070487"/>
            <a:ext cx="3073013" cy="307301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ADBDB"/>
            </a:solidFill>
          </p:spPr>
          <p:txBody>
            <a:bodyPr/>
            <a:lstStyle/>
            <a:p>
              <a:endParaRPr lang="nl-NL"/>
            </a:p>
          </p:txBody>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6" name="Group 6"/>
          <p:cNvGrpSpPr/>
          <p:nvPr/>
        </p:nvGrpSpPr>
        <p:grpSpPr>
          <a:xfrm>
            <a:off x="3100711" y="2051708"/>
            <a:ext cx="3073013" cy="307301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99" r="-99"/>
              </a:stretch>
            </a:blipFill>
          </p:spPr>
          <p:txBody>
            <a:bodyPr/>
            <a:lstStyle/>
            <a:p>
              <a:endParaRPr lang="nl-NL"/>
            </a:p>
          </p:txBody>
        </p:sp>
      </p:grpSp>
      <p:grpSp>
        <p:nvGrpSpPr>
          <p:cNvPr id="8" name="Group 8"/>
          <p:cNvGrpSpPr/>
          <p:nvPr/>
        </p:nvGrpSpPr>
        <p:grpSpPr>
          <a:xfrm>
            <a:off x="7257024" y="2051708"/>
            <a:ext cx="3073013" cy="307301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41" r="-141"/>
              </a:stretch>
            </a:blipFill>
          </p:spPr>
          <p:txBody>
            <a:bodyPr/>
            <a:lstStyle/>
            <a:p>
              <a:endParaRPr lang="nl-NL"/>
            </a:p>
          </p:txBody>
        </p:sp>
      </p:grpSp>
      <p:grpSp>
        <p:nvGrpSpPr>
          <p:cNvPr id="10" name="Group 10"/>
          <p:cNvGrpSpPr/>
          <p:nvPr/>
        </p:nvGrpSpPr>
        <p:grpSpPr>
          <a:xfrm>
            <a:off x="11415888" y="2070487"/>
            <a:ext cx="3073013" cy="307301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nl-NL"/>
            </a:p>
          </p:txBody>
        </p:sp>
      </p:grpSp>
      <p:sp>
        <p:nvSpPr>
          <p:cNvPr id="12" name="TextBox 1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MULTIDISCIPLINAIR</a:t>
            </a:r>
          </a:p>
        </p:txBody>
      </p:sp>
      <p:grpSp>
        <p:nvGrpSpPr>
          <p:cNvPr id="13" name="Group 13"/>
          <p:cNvGrpSpPr/>
          <p:nvPr/>
        </p:nvGrpSpPr>
        <p:grpSpPr>
          <a:xfrm>
            <a:off x="3100711" y="5524798"/>
            <a:ext cx="3773952" cy="1704467"/>
            <a:chOff x="0" y="0"/>
            <a:chExt cx="5031935" cy="2272623"/>
          </a:xfrm>
        </p:grpSpPr>
        <p:sp>
          <p:nvSpPr>
            <p:cNvPr id="14" name="TextBox 14"/>
            <p:cNvSpPr txBox="1"/>
            <p:nvPr/>
          </p:nvSpPr>
          <p:spPr>
            <a:xfrm>
              <a:off x="0" y="85725"/>
              <a:ext cx="5015545" cy="9456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Orthopeed, Trauma chirurg, chiropractor</a:t>
              </a:r>
            </a:p>
          </p:txBody>
        </p:sp>
        <p:sp>
          <p:nvSpPr>
            <p:cNvPr id="15" name="TextBox 15"/>
            <p:cNvSpPr txBox="1"/>
            <p:nvPr/>
          </p:nvSpPr>
          <p:spPr>
            <a:xfrm>
              <a:off x="0" y="10663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Hanne von Eyern</a:t>
              </a:r>
            </a:p>
          </p:txBody>
        </p:sp>
        <p:sp>
          <p:nvSpPr>
            <p:cNvPr id="16" name="TextBox 16"/>
            <p:cNvSpPr txBox="1"/>
            <p:nvPr/>
          </p:nvSpPr>
          <p:spPr>
            <a:xfrm>
              <a:off x="0" y="1876383"/>
              <a:ext cx="5031935" cy="3962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Praktijkeigenaar te Erlangen </a:t>
              </a:r>
            </a:p>
          </p:txBody>
        </p:sp>
      </p:grpSp>
      <p:grpSp>
        <p:nvGrpSpPr>
          <p:cNvPr id="17" name="Group 17"/>
          <p:cNvGrpSpPr/>
          <p:nvPr/>
        </p:nvGrpSpPr>
        <p:grpSpPr>
          <a:xfrm>
            <a:off x="7409424" y="5524798"/>
            <a:ext cx="3773952" cy="1371092"/>
            <a:chOff x="0" y="0"/>
            <a:chExt cx="5031935" cy="1828123"/>
          </a:xfrm>
        </p:grpSpPr>
        <p:sp>
          <p:nvSpPr>
            <p:cNvPr id="18" name="TextBox 18"/>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Chiropractor</a:t>
              </a:r>
            </a:p>
          </p:txBody>
        </p:sp>
        <p:sp>
          <p:nvSpPr>
            <p:cNvPr id="19" name="TextBox 19"/>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Annique Holleman</a:t>
              </a:r>
            </a:p>
          </p:txBody>
        </p:sp>
        <p:sp>
          <p:nvSpPr>
            <p:cNvPr id="20" name="TextBox 20"/>
            <p:cNvSpPr txBox="1"/>
            <p:nvPr/>
          </p:nvSpPr>
          <p:spPr>
            <a:xfrm>
              <a:off x="0" y="1431883"/>
              <a:ext cx="5031935" cy="3962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Praktijkeigenaar in Nijmegen</a:t>
              </a:r>
            </a:p>
          </p:txBody>
        </p:sp>
      </p:grpSp>
      <p:grpSp>
        <p:nvGrpSpPr>
          <p:cNvPr id="21" name="Group 21"/>
          <p:cNvGrpSpPr/>
          <p:nvPr/>
        </p:nvGrpSpPr>
        <p:grpSpPr>
          <a:xfrm>
            <a:off x="11415888" y="5524798"/>
            <a:ext cx="3773952" cy="1685417"/>
            <a:chOff x="0" y="0"/>
            <a:chExt cx="5031935" cy="2247223"/>
          </a:xfrm>
        </p:grpSpPr>
        <p:sp>
          <p:nvSpPr>
            <p:cNvPr id="22" name="TextBox 22"/>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Chiropractor, DACB</a:t>
              </a:r>
            </a:p>
          </p:txBody>
        </p:sp>
        <p:sp>
          <p:nvSpPr>
            <p:cNvPr id="23" name="TextBox 23"/>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Robbie Correll</a:t>
              </a:r>
            </a:p>
          </p:txBody>
        </p:sp>
        <p:sp>
          <p:nvSpPr>
            <p:cNvPr id="24" name="TextBox 24"/>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Werkzaam te nijmegen en Doetichem</a:t>
              </a:r>
            </a:p>
          </p:txBody>
        </p:sp>
      </p:grpSp>
      <p:sp>
        <p:nvSpPr>
          <p:cNvPr id="25" name="TextBox 25"/>
          <p:cNvSpPr txBox="1"/>
          <p:nvPr/>
        </p:nvSpPr>
        <p:spPr>
          <a:xfrm>
            <a:off x="7392972" y="6912400"/>
            <a:ext cx="1190578" cy="457626"/>
          </a:xfrm>
          <a:prstGeom prst="rect">
            <a:avLst/>
          </a:prstGeom>
        </p:spPr>
        <p:txBody>
          <a:bodyPr wrap="square" lIns="0" tIns="0" rIns="0" bIns="0" rtlCol="0" anchor="t">
            <a:spAutoFit/>
          </a:bodyPr>
          <a:lstStyle/>
          <a:p>
            <a:pPr>
              <a:lnSpc>
                <a:spcPts val="3919"/>
              </a:lnSpc>
              <a:spcBef>
                <a:spcPct val="0"/>
              </a:spcBef>
            </a:pPr>
            <a:r>
              <a:rPr lang="en-US" sz="2799" b="1" u="sng" spc="13" dirty="0">
                <a:solidFill>
                  <a:srgbClr val="2B2C30"/>
                </a:solidFill>
                <a:latin typeface="Public Sans Bold"/>
                <a:ea typeface="Public Sans Bold"/>
                <a:cs typeface="Public Sans Bold"/>
                <a:sym typeface="Public Sans Bold"/>
                <a:hlinkClick r:id="rId5" tooltip="https://www.chiropro.nl/over-ons/team-chiropro/annique-holleman/"/>
              </a:rPr>
              <a:t>Info</a:t>
            </a:r>
          </a:p>
        </p:txBody>
      </p:sp>
      <p:sp>
        <p:nvSpPr>
          <p:cNvPr id="26" name="TextBox 26"/>
          <p:cNvSpPr txBox="1"/>
          <p:nvPr/>
        </p:nvSpPr>
        <p:spPr>
          <a:xfrm>
            <a:off x="3100710" y="7214660"/>
            <a:ext cx="1190579" cy="457626"/>
          </a:xfrm>
          <a:prstGeom prst="rect">
            <a:avLst/>
          </a:prstGeom>
        </p:spPr>
        <p:txBody>
          <a:bodyPr wrap="square" lIns="0" tIns="0" rIns="0" bIns="0" rtlCol="0" anchor="t">
            <a:spAutoFit/>
          </a:bodyPr>
          <a:lstStyle/>
          <a:p>
            <a:pPr>
              <a:lnSpc>
                <a:spcPts val="3919"/>
              </a:lnSpc>
              <a:spcBef>
                <a:spcPct val="0"/>
              </a:spcBef>
            </a:pPr>
            <a:r>
              <a:rPr lang="en-US" sz="2799" b="1" u="sng" spc="13" dirty="0">
                <a:solidFill>
                  <a:srgbClr val="2B2C30"/>
                </a:solidFill>
                <a:latin typeface="Public Sans Bold"/>
                <a:ea typeface="Public Sans Bold"/>
                <a:cs typeface="Public Sans Bold"/>
                <a:sym typeface="Public Sans Bold"/>
                <a:hlinkClick r:id="rId5" tooltip="https://www.doctolib.de/orthopadie/erlangen/hanne-von-eynern"/>
              </a:rPr>
              <a:t>Info</a:t>
            </a:r>
          </a:p>
        </p:txBody>
      </p:sp>
      <p:sp>
        <p:nvSpPr>
          <p:cNvPr id="27" name="TextBox 27"/>
          <p:cNvSpPr txBox="1"/>
          <p:nvPr/>
        </p:nvSpPr>
        <p:spPr>
          <a:xfrm>
            <a:off x="11415888" y="7186085"/>
            <a:ext cx="1309512" cy="457626"/>
          </a:xfrm>
          <a:prstGeom prst="rect">
            <a:avLst/>
          </a:prstGeom>
        </p:spPr>
        <p:txBody>
          <a:bodyPr wrap="square" lIns="0" tIns="0" rIns="0" bIns="0" rtlCol="0" anchor="t">
            <a:spAutoFit/>
          </a:bodyPr>
          <a:lstStyle/>
          <a:p>
            <a:pPr>
              <a:lnSpc>
                <a:spcPts val="3919"/>
              </a:lnSpc>
              <a:spcBef>
                <a:spcPct val="0"/>
              </a:spcBef>
            </a:pPr>
            <a:r>
              <a:rPr lang="en-US" sz="2799" b="1" u="sng" spc="13" dirty="0">
                <a:solidFill>
                  <a:srgbClr val="2B2C30"/>
                </a:solidFill>
                <a:latin typeface="Public Sans Bold"/>
                <a:ea typeface="Public Sans Bold"/>
                <a:cs typeface="Public Sans Bold"/>
                <a:sym typeface="Public Sans Bold"/>
                <a:hlinkClick r:id="rId5" tooltip="https://www.chiropro.nl/over-ons/team-chiropro/robbie-correll/ijmegen"/>
              </a:rPr>
              <a:t>Info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GALLOP POLL VERENIGDE STATEN</a:t>
            </a:r>
          </a:p>
        </p:txBody>
      </p:sp>
      <p:grpSp>
        <p:nvGrpSpPr>
          <p:cNvPr id="4" name="Group 4"/>
          <p:cNvGrpSpPr/>
          <p:nvPr/>
        </p:nvGrpSpPr>
        <p:grpSpPr>
          <a:xfrm>
            <a:off x="-102505" y="2260635"/>
            <a:ext cx="11309601" cy="113096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2B2C30"/>
              </a:solidFill>
              <a:prstDash val="solid"/>
              <a:miter/>
            </a:ln>
          </p:spPr>
          <p:txBody>
            <a:bodyPr/>
            <a:lstStyle/>
            <a:p>
              <a:endParaRPr lang="nl-NL"/>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7" name="Group 7"/>
          <p:cNvGrpSpPr/>
          <p:nvPr/>
        </p:nvGrpSpPr>
        <p:grpSpPr>
          <a:xfrm>
            <a:off x="1052197" y="4535268"/>
            <a:ext cx="9000196" cy="900019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2B2C30"/>
              </a:solidFill>
              <a:prstDash val="solid"/>
              <a:miter/>
            </a:ln>
          </p:spPr>
          <p:txBody>
            <a:bodyPr/>
            <a:lstStyle/>
            <a:p>
              <a:endParaRPr lang="nl-NL"/>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10" name="Group 10"/>
          <p:cNvGrpSpPr/>
          <p:nvPr/>
        </p:nvGrpSpPr>
        <p:grpSpPr>
          <a:xfrm>
            <a:off x="2260382" y="7254536"/>
            <a:ext cx="6583826" cy="658382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2B2C30"/>
              </a:solidFill>
              <a:prstDash val="solid"/>
              <a:miter/>
            </a:ln>
          </p:spPr>
          <p:txBody>
            <a:bodyPr/>
            <a:lstStyle/>
            <a:p>
              <a:endParaRPr lang="nl-NL"/>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13" name="TextBox 13"/>
          <p:cNvSpPr txBox="1"/>
          <p:nvPr/>
        </p:nvSpPr>
        <p:spPr>
          <a:xfrm>
            <a:off x="2991928" y="5138727"/>
            <a:ext cx="5120733" cy="1619439"/>
          </a:xfrm>
          <a:prstGeom prst="rect">
            <a:avLst/>
          </a:prstGeom>
        </p:spPr>
        <p:txBody>
          <a:bodyPr lIns="0" tIns="0" rIns="0" bIns="0" rtlCol="0" anchor="t">
            <a:spAutoFit/>
          </a:bodyPr>
          <a:lstStyle/>
          <a:p>
            <a:pPr algn="ctr">
              <a:lnSpc>
                <a:spcPts val="13659"/>
              </a:lnSpc>
            </a:pPr>
            <a:r>
              <a:rPr lang="en-US" sz="8537" b="1">
                <a:solidFill>
                  <a:srgbClr val="2B2C30"/>
                </a:solidFill>
                <a:latin typeface="Public Sans Bold"/>
                <a:ea typeface="Public Sans Bold"/>
                <a:cs typeface="Public Sans Bold"/>
                <a:sym typeface="Public Sans Bold"/>
              </a:rPr>
              <a:t>75%</a:t>
            </a:r>
          </a:p>
        </p:txBody>
      </p:sp>
      <p:sp>
        <p:nvSpPr>
          <p:cNvPr id="14" name="TextBox 14"/>
          <p:cNvSpPr txBox="1"/>
          <p:nvPr/>
        </p:nvSpPr>
        <p:spPr>
          <a:xfrm>
            <a:off x="2627792" y="8006126"/>
            <a:ext cx="5849007" cy="1619439"/>
          </a:xfrm>
          <a:prstGeom prst="rect">
            <a:avLst/>
          </a:prstGeom>
        </p:spPr>
        <p:txBody>
          <a:bodyPr lIns="0" tIns="0" rIns="0" bIns="0" rtlCol="0" anchor="t">
            <a:spAutoFit/>
          </a:bodyPr>
          <a:lstStyle/>
          <a:p>
            <a:pPr algn="ctr">
              <a:lnSpc>
                <a:spcPts val="13659"/>
              </a:lnSpc>
            </a:pPr>
            <a:r>
              <a:rPr lang="en-US" sz="8537" b="1">
                <a:solidFill>
                  <a:srgbClr val="2B2C30"/>
                </a:solidFill>
                <a:latin typeface="Public Sans Bold"/>
                <a:ea typeface="Public Sans Bold"/>
                <a:cs typeface="Public Sans Bold"/>
                <a:sym typeface="Public Sans Bold"/>
              </a:rPr>
              <a:t>62M</a:t>
            </a:r>
          </a:p>
        </p:txBody>
      </p:sp>
      <p:sp>
        <p:nvSpPr>
          <p:cNvPr id="15" name="TextBox 15"/>
          <p:cNvSpPr txBox="1"/>
          <p:nvPr/>
        </p:nvSpPr>
        <p:spPr>
          <a:xfrm>
            <a:off x="2991928" y="2556681"/>
            <a:ext cx="5120733" cy="1619439"/>
          </a:xfrm>
          <a:prstGeom prst="rect">
            <a:avLst/>
          </a:prstGeom>
        </p:spPr>
        <p:txBody>
          <a:bodyPr lIns="0" tIns="0" rIns="0" bIns="0" rtlCol="0" anchor="t">
            <a:spAutoFit/>
          </a:bodyPr>
          <a:lstStyle/>
          <a:p>
            <a:pPr algn="ctr">
              <a:lnSpc>
                <a:spcPts val="13659"/>
              </a:lnSpc>
            </a:pPr>
            <a:r>
              <a:rPr lang="en-US" sz="8537" b="1">
                <a:solidFill>
                  <a:srgbClr val="2B2C30"/>
                </a:solidFill>
                <a:latin typeface="Public Sans Bold"/>
                <a:ea typeface="Public Sans Bold"/>
                <a:cs typeface="Public Sans Bold"/>
                <a:sym typeface="Public Sans Bold"/>
              </a:rPr>
              <a:t>88%</a:t>
            </a:r>
          </a:p>
        </p:txBody>
      </p:sp>
      <p:grpSp>
        <p:nvGrpSpPr>
          <p:cNvPr id="16" name="Group 16"/>
          <p:cNvGrpSpPr/>
          <p:nvPr/>
        </p:nvGrpSpPr>
        <p:grpSpPr>
          <a:xfrm>
            <a:off x="12112905" y="2671056"/>
            <a:ext cx="5146395" cy="6197911"/>
            <a:chOff x="0" y="0"/>
            <a:chExt cx="6861860" cy="8263881"/>
          </a:xfrm>
        </p:grpSpPr>
        <p:sp>
          <p:nvSpPr>
            <p:cNvPr id="17" name="TextBox 17"/>
            <p:cNvSpPr txBox="1"/>
            <p:nvPr/>
          </p:nvSpPr>
          <p:spPr>
            <a:xfrm>
              <a:off x="0" y="-38100"/>
              <a:ext cx="6861860" cy="1307253"/>
            </a:xfrm>
            <a:prstGeom prst="rect">
              <a:avLst/>
            </a:prstGeom>
          </p:spPr>
          <p:txBody>
            <a:bodyPr lIns="0" tIns="0" rIns="0" bIns="0" rtlCol="0" anchor="t">
              <a:spAutoFit/>
            </a:bodyPr>
            <a:lstStyle/>
            <a:p>
              <a:pPr algn="l">
                <a:lnSpc>
                  <a:spcPts val="2659"/>
                </a:lnSpc>
              </a:pPr>
              <a:r>
                <a:rPr lang="en-US" sz="1899" b="1">
                  <a:solidFill>
                    <a:srgbClr val="2B2C30"/>
                  </a:solidFill>
                  <a:latin typeface="Public Sans Bold"/>
                  <a:ea typeface="Public Sans Bold"/>
                  <a:cs typeface="Public Sans Bold"/>
                  <a:sym typeface="Public Sans Bold"/>
                </a:rPr>
                <a:t>88% </a:t>
              </a:r>
              <a:r>
                <a:rPr lang="en-US" sz="1899">
                  <a:solidFill>
                    <a:srgbClr val="2B2C30"/>
                  </a:solidFill>
                  <a:latin typeface="Public Sans"/>
                  <a:ea typeface="Public Sans"/>
                  <a:cs typeface="Public Sans"/>
                  <a:sym typeface="Public Sans"/>
                </a:rPr>
                <a:t>van de recente patiënten gaf aan dat de kwaliteit van de ontvangen zorg de prijs meer dan waard was.</a:t>
              </a:r>
            </a:p>
          </p:txBody>
        </p:sp>
        <p:sp>
          <p:nvSpPr>
            <p:cNvPr id="18" name="TextBox 18"/>
            <p:cNvSpPr txBox="1"/>
            <p:nvPr/>
          </p:nvSpPr>
          <p:spPr>
            <a:xfrm>
              <a:off x="0" y="2570264"/>
              <a:ext cx="6861860" cy="1751753"/>
            </a:xfrm>
            <a:prstGeom prst="rect">
              <a:avLst/>
            </a:prstGeom>
          </p:spPr>
          <p:txBody>
            <a:bodyPr lIns="0" tIns="0" rIns="0" bIns="0" rtlCol="0" anchor="t">
              <a:spAutoFit/>
            </a:bodyPr>
            <a:lstStyle/>
            <a:p>
              <a:pPr algn="l">
                <a:lnSpc>
                  <a:spcPts val="2659"/>
                </a:lnSpc>
              </a:pPr>
              <a:r>
                <a:rPr lang="en-US" sz="1899" b="1">
                  <a:solidFill>
                    <a:srgbClr val="2B2C30"/>
                  </a:solidFill>
                  <a:latin typeface="Public Sans Bold"/>
                  <a:ea typeface="Public Sans Bold"/>
                  <a:cs typeface="Public Sans Bold"/>
                  <a:sym typeface="Public Sans Bold"/>
                </a:rPr>
                <a:t>Drie op de vier mensen</a:t>
              </a:r>
              <a:r>
                <a:rPr lang="en-US" sz="1899">
                  <a:solidFill>
                    <a:srgbClr val="2B2C30"/>
                  </a:solidFill>
                  <a:latin typeface="Public Sans"/>
                  <a:ea typeface="Public Sans"/>
                  <a:cs typeface="Public Sans"/>
                  <a:sym typeface="Public Sans"/>
                </a:rPr>
                <a:t> (75%) die het afgelopen jaar een chiropractor bezochten, beschreef chiropractische zorg als “zeer effectief.</a:t>
              </a:r>
            </a:p>
          </p:txBody>
        </p:sp>
        <p:sp>
          <p:nvSpPr>
            <p:cNvPr id="19" name="TextBox 19"/>
            <p:cNvSpPr txBox="1"/>
            <p:nvPr/>
          </p:nvSpPr>
          <p:spPr>
            <a:xfrm>
              <a:off x="0" y="5623128"/>
              <a:ext cx="6861860" cy="2640753"/>
            </a:xfrm>
            <a:prstGeom prst="rect">
              <a:avLst/>
            </a:prstGeom>
          </p:spPr>
          <p:txBody>
            <a:bodyPr lIns="0" tIns="0" rIns="0" bIns="0" rtlCol="0" anchor="t">
              <a:spAutoFit/>
            </a:bodyPr>
            <a:lstStyle/>
            <a:p>
              <a:pPr algn="l">
                <a:lnSpc>
                  <a:spcPts val="2659"/>
                </a:lnSpc>
              </a:pPr>
              <a:r>
                <a:rPr lang="en-US" sz="1899">
                  <a:solidFill>
                    <a:srgbClr val="2B2C30"/>
                  </a:solidFill>
                  <a:latin typeface="Public Sans"/>
                  <a:ea typeface="Public Sans"/>
                  <a:cs typeface="Public Sans"/>
                  <a:sym typeface="Public Sans"/>
                </a:rPr>
                <a:t>Bijna </a:t>
              </a:r>
              <a:r>
                <a:rPr lang="en-US" sz="1899" b="1">
                  <a:solidFill>
                    <a:srgbClr val="2B2C30"/>
                  </a:solidFill>
                  <a:latin typeface="Public Sans Bold"/>
                  <a:ea typeface="Public Sans Bold"/>
                  <a:cs typeface="Public Sans Bold"/>
                  <a:sym typeface="Public Sans Bold"/>
                </a:rPr>
                <a:t>62 miljoen</a:t>
              </a:r>
              <a:r>
                <a:rPr lang="en-US" sz="1899">
                  <a:solidFill>
                    <a:srgbClr val="2B2C30"/>
                  </a:solidFill>
                  <a:latin typeface="Public Sans"/>
                  <a:ea typeface="Public Sans"/>
                  <a:cs typeface="Public Sans"/>
                  <a:sym typeface="Public Sans"/>
                </a:rPr>
                <a:t> volwassenen in de VS (25%) bezochten een chiropractor in de afgelopen vijf jaar. Meer dan de helft hiervan (35,5 miljoen) deed dat in de afgelopen 12 maanden – een lichte stijging ten opzichte van de 33,6 miljoen in het voorgaande jaar.</a:t>
              </a:r>
            </a:p>
          </p:txBody>
        </p:sp>
      </p:grpSp>
      <p:sp>
        <p:nvSpPr>
          <p:cNvPr id="20" name="TextBox 20"/>
          <p:cNvSpPr txBox="1"/>
          <p:nvPr/>
        </p:nvSpPr>
        <p:spPr>
          <a:xfrm>
            <a:off x="11824574" y="9433317"/>
            <a:ext cx="1873936" cy="341292"/>
          </a:xfrm>
          <a:prstGeom prst="rect">
            <a:avLst/>
          </a:prstGeom>
        </p:spPr>
        <p:txBody>
          <a:bodyPr lIns="0" tIns="0" rIns="0" bIns="0" rtlCol="0" anchor="t">
            <a:spAutoFit/>
          </a:bodyPr>
          <a:lstStyle/>
          <a:p>
            <a:pPr algn="ctr">
              <a:lnSpc>
                <a:spcPts val="2713"/>
              </a:lnSpc>
            </a:pPr>
            <a:r>
              <a:rPr lang="en-US" sz="1938" u="sng">
                <a:solidFill>
                  <a:srgbClr val="2B2C30"/>
                </a:solidFill>
                <a:latin typeface="Articulat"/>
                <a:ea typeface="Articulat"/>
                <a:cs typeface="Articulat"/>
                <a:sym typeface="Articulat"/>
                <a:hlinkClick r:id="rId2" tooltip="https://www.palmer.edu/wp-content/uploads/2021/12/gallup-report-palmer-college-2016.pdf"/>
              </a:rPr>
              <a:t>*Gallop poll</a:t>
            </a:r>
            <a:r>
              <a:rPr lang="en-US" sz="1938" u="sng">
                <a:solidFill>
                  <a:srgbClr val="2B2C30"/>
                </a:solidFill>
                <a:latin typeface="Articulat"/>
                <a:ea typeface="Articulat"/>
                <a:cs typeface="Articulat"/>
                <a:sym typeface="Articulat"/>
              </a:rPr>
              <a:t> 2016</a:t>
            </a:r>
            <a:r>
              <a:rPr lang="en-US" sz="1938" u="sng">
                <a:solidFill>
                  <a:srgbClr val="2B2C30"/>
                </a:solidFill>
                <a:latin typeface="Articulat"/>
                <a:ea typeface="Articulat"/>
                <a:cs typeface="Articulat"/>
                <a:sym typeface="Articulat"/>
                <a:hlinkClick r:id="rId2" tooltip="https://www.palmer.edu/wp-content/uploads/2021/12/gallup-report-palmer-college-2016.pdf"/>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grpSp>
        <p:nvGrpSpPr>
          <p:cNvPr id="3" name="Group 3"/>
          <p:cNvGrpSpPr/>
          <p:nvPr/>
        </p:nvGrpSpPr>
        <p:grpSpPr>
          <a:xfrm>
            <a:off x="1028700" y="3378273"/>
            <a:ext cx="2976829" cy="2976829"/>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2"/>
              <a:stretch>
                <a:fillRect l="-25046" r="-25046"/>
              </a:stretch>
            </a:blipFill>
          </p:spPr>
          <p:txBody>
            <a:bodyPr/>
            <a:lstStyle/>
            <a:p>
              <a:endParaRPr lang="nl-NL"/>
            </a:p>
          </p:txBody>
        </p:sp>
      </p:grpSp>
      <p:sp>
        <p:nvSpPr>
          <p:cNvPr id="5" name="TextBox 5"/>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HELP MORE PEOPLE, AND HELP PEOPLE MORE</a:t>
            </a:r>
          </a:p>
        </p:txBody>
      </p:sp>
      <p:sp>
        <p:nvSpPr>
          <p:cNvPr id="6" name="TextBox 6"/>
          <p:cNvSpPr txBox="1"/>
          <p:nvPr/>
        </p:nvSpPr>
        <p:spPr>
          <a:xfrm>
            <a:off x="1028700" y="2904602"/>
            <a:ext cx="3761659" cy="437388"/>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invaliditeit</a:t>
            </a:r>
          </a:p>
        </p:txBody>
      </p:sp>
      <p:sp>
        <p:nvSpPr>
          <p:cNvPr id="7" name="TextBox 7"/>
          <p:cNvSpPr txBox="1"/>
          <p:nvPr/>
        </p:nvSpPr>
        <p:spPr>
          <a:xfrm>
            <a:off x="5188567" y="2904602"/>
            <a:ext cx="3761659" cy="437388"/>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Kostenbesparing</a:t>
            </a:r>
          </a:p>
        </p:txBody>
      </p:sp>
      <p:sp>
        <p:nvSpPr>
          <p:cNvPr id="8" name="TextBox 8"/>
          <p:cNvSpPr txBox="1"/>
          <p:nvPr/>
        </p:nvSpPr>
        <p:spPr>
          <a:xfrm>
            <a:off x="9362568" y="2904602"/>
            <a:ext cx="3761659" cy="437388"/>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Opiodgebruik</a:t>
            </a:r>
          </a:p>
        </p:txBody>
      </p:sp>
      <p:sp>
        <p:nvSpPr>
          <p:cNvPr id="9" name="TextBox 9"/>
          <p:cNvSpPr txBox="1"/>
          <p:nvPr/>
        </p:nvSpPr>
        <p:spPr>
          <a:xfrm>
            <a:off x="1016407" y="2249028"/>
            <a:ext cx="3773952" cy="615950"/>
          </a:xfrm>
          <a:prstGeom prst="rect">
            <a:avLst/>
          </a:prstGeom>
        </p:spPr>
        <p:txBody>
          <a:bodyPr lIns="0" tIns="0" rIns="0" bIns="0" rtlCol="0" anchor="t">
            <a:spAutoFit/>
          </a:bodyPr>
          <a:lstStyle/>
          <a:p>
            <a:pPr algn="l">
              <a:lnSpc>
                <a:spcPts val="4900"/>
              </a:lnSpc>
            </a:pPr>
            <a:r>
              <a:rPr lang="en-US" sz="3500" b="1">
                <a:solidFill>
                  <a:srgbClr val="2B2C30"/>
                </a:solidFill>
                <a:latin typeface="Public Sans Bold"/>
                <a:ea typeface="Public Sans Bold"/>
                <a:cs typeface="Public Sans Bold"/>
                <a:sym typeface="Public Sans Bold"/>
              </a:rPr>
              <a:t>#1</a:t>
            </a:r>
          </a:p>
        </p:txBody>
      </p:sp>
      <p:sp>
        <p:nvSpPr>
          <p:cNvPr id="10" name="TextBox 10"/>
          <p:cNvSpPr txBox="1"/>
          <p:nvPr/>
        </p:nvSpPr>
        <p:spPr>
          <a:xfrm>
            <a:off x="5176274" y="2249028"/>
            <a:ext cx="3773952" cy="615950"/>
          </a:xfrm>
          <a:prstGeom prst="rect">
            <a:avLst/>
          </a:prstGeom>
        </p:spPr>
        <p:txBody>
          <a:bodyPr lIns="0" tIns="0" rIns="0" bIns="0" rtlCol="0" anchor="t">
            <a:spAutoFit/>
          </a:bodyPr>
          <a:lstStyle/>
          <a:p>
            <a:pPr algn="l">
              <a:lnSpc>
                <a:spcPts val="4900"/>
              </a:lnSpc>
            </a:pPr>
            <a:r>
              <a:rPr lang="en-US" sz="3500" b="1">
                <a:solidFill>
                  <a:srgbClr val="2B2C30"/>
                </a:solidFill>
                <a:latin typeface="Public Sans Bold"/>
                <a:ea typeface="Public Sans Bold"/>
                <a:cs typeface="Public Sans Bold"/>
                <a:sym typeface="Public Sans Bold"/>
              </a:rPr>
              <a:t>Meer</a:t>
            </a:r>
          </a:p>
        </p:txBody>
      </p:sp>
      <p:sp>
        <p:nvSpPr>
          <p:cNvPr id="11" name="TextBox 11"/>
          <p:cNvSpPr txBox="1"/>
          <p:nvPr/>
        </p:nvSpPr>
        <p:spPr>
          <a:xfrm>
            <a:off x="9350276" y="2249028"/>
            <a:ext cx="3773952" cy="615950"/>
          </a:xfrm>
          <a:prstGeom prst="rect">
            <a:avLst/>
          </a:prstGeom>
        </p:spPr>
        <p:txBody>
          <a:bodyPr lIns="0" tIns="0" rIns="0" bIns="0" rtlCol="0" anchor="t">
            <a:spAutoFit/>
          </a:bodyPr>
          <a:lstStyle/>
          <a:p>
            <a:pPr algn="l">
              <a:lnSpc>
                <a:spcPts val="4900"/>
              </a:lnSpc>
            </a:pPr>
            <a:r>
              <a:rPr lang="en-US" sz="3500" b="1">
                <a:solidFill>
                  <a:srgbClr val="2B2C30"/>
                </a:solidFill>
                <a:latin typeface="Public Sans Bold"/>
                <a:ea typeface="Public Sans Bold"/>
                <a:cs typeface="Public Sans Bold"/>
                <a:sym typeface="Public Sans Bold"/>
              </a:rPr>
              <a:t>Minder</a:t>
            </a:r>
          </a:p>
        </p:txBody>
      </p:sp>
      <p:sp>
        <p:nvSpPr>
          <p:cNvPr id="12" name="TextBox 12"/>
          <p:cNvSpPr txBox="1"/>
          <p:nvPr/>
        </p:nvSpPr>
        <p:spPr>
          <a:xfrm>
            <a:off x="13546095" y="2904602"/>
            <a:ext cx="3761659" cy="437388"/>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Zorgverzekering</a:t>
            </a:r>
          </a:p>
        </p:txBody>
      </p:sp>
      <p:sp>
        <p:nvSpPr>
          <p:cNvPr id="13" name="TextBox 13"/>
          <p:cNvSpPr txBox="1"/>
          <p:nvPr/>
        </p:nvSpPr>
        <p:spPr>
          <a:xfrm>
            <a:off x="13533802" y="2249028"/>
            <a:ext cx="3773952" cy="615950"/>
          </a:xfrm>
          <a:prstGeom prst="rect">
            <a:avLst/>
          </a:prstGeom>
        </p:spPr>
        <p:txBody>
          <a:bodyPr lIns="0" tIns="0" rIns="0" bIns="0" rtlCol="0" anchor="t">
            <a:spAutoFit/>
          </a:bodyPr>
          <a:lstStyle/>
          <a:p>
            <a:pPr algn="l">
              <a:lnSpc>
                <a:spcPts val="4900"/>
              </a:lnSpc>
            </a:pPr>
            <a:r>
              <a:rPr lang="en-US" sz="3500" b="1">
                <a:solidFill>
                  <a:srgbClr val="2B2C30"/>
                </a:solidFill>
                <a:latin typeface="Public Sans Bold"/>
                <a:ea typeface="Public Sans Bold"/>
                <a:cs typeface="Public Sans Bold"/>
                <a:sym typeface="Public Sans Bold"/>
              </a:rPr>
              <a:t>Lagere</a:t>
            </a:r>
          </a:p>
        </p:txBody>
      </p:sp>
      <p:sp>
        <p:nvSpPr>
          <p:cNvPr id="14" name="TextBox 14"/>
          <p:cNvSpPr txBox="1"/>
          <p:nvPr/>
        </p:nvSpPr>
        <p:spPr>
          <a:xfrm>
            <a:off x="1016407" y="6631217"/>
            <a:ext cx="3773952" cy="1656715"/>
          </a:xfrm>
          <a:prstGeom prst="rect">
            <a:avLst/>
          </a:prstGeom>
        </p:spPr>
        <p:txBody>
          <a:bodyPr lIns="0" tIns="0" rIns="0" bIns="0" rtlCol="0" anchor="t">
            <a:spAutoFit/>
          </a:bodyPr>
          <a:lstStyle/>
          <a:p>
            <a:pPr algn="l">
              <a:lnSpc>
                <a:spcPts val="2659"/>
              </a:lnSpc>
            </a:pPr>
            <a:r>
              <a:rPr lang="en-US" sz="1899">
                <a:solidFill>
                  <a:srgbClr val="2B2C30"/>
                </a:solidFill>
                <a:latin typeface="Public Sans"/>
                <a:ea typeface="Public Sans"/>
                <a:cs typeface="Public Sans"/>
                <a:sym typeface="Public Sans"/>
              </a:rPr>
              <a:t>Lage rugpijn is wereldwijd de belangrijkste oorzaak van invaliditeit en de voornaamste reden waarom opioïden worden voorgeschreven.</a:t>
            </a:r>
          </a:p>
        </p:txBody>
      </p:sp>
      <p:sp>
        <p:nvSpPr>
          <p:cNvPr id="15" name="TextBox 15"/>
          <p:cNvSpPr txBox="1"/>
          <p:nvPr/>
        </p:nvSpPr>
        <p:spPr>
          <a:xfrm>
            <a:off x="5176274" y="6631217"/>
            <a:ext cx="3772057" cy="313563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UnitedHealthCare voorspelt aanzienlijke kostenbesparingen voor patiënten die chiropractische zorg integreren bij rugklachten. Patiënten die 75%  zorg afnemen van een chiropractor zagen een kostenbesparing van 23%; bij 90% chiropractische zorg loopt dit op tot 52%.</a:t>
            </a:r>
          </a:p>
          <a:p>
            <a:pPr algn="l">
              <a:lnSpc>
                <a:spcPts val="2520"/>
              </a:lnSpc>
            </a:pPr>
            <a:endParaRPr lang="en-US" sz="1800">
              <a:solidFill>
                <a:srgbClr val="2B2C30"/>
              </a:solidFill>
              <a:latin typeface="Public Sans"/>
              <a:ea typeface="Public Sans"/>
              <a:cs typeface="Public Sans"/>
              <a:sym typeface="Public Sans"/>
            </a:endParaRPr>
          </a:p>
        </p:txBody>
      </p:sp>
      <p:sp>
        <p:nvSpPr>
          <p:cNvPr id="16" name="TextBox 16"/>
          <p:cNvSpPr txBox="1"/>
          <p:nvPr/>
        </p:nvSpPr>
        <p:spPr>
          <a:xfrm>
            <a:off x="9334247" y="6631217"/>
            <a:ext cx="3772057" cy="187833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Het integreren van chiropractische zorg leidt naar verwachting tot een daling van 22% in beeldvormende diagnostiek, 21% minder rugoperaties en 19% minder opioïdgebruik.</a:t>
            </a:r>
          </a:p>
        </p:txBody>
      </p:sp>
      <p:sp>
        <p:nvSpPr>
          <p:cNvPr id="17" name="TextBox 17"/>
          <p:cNvSpPr txBox="1"/>
          <p:nvPr/>
        </p:nvSpPr>
        <p:spPr>
          <a:xfrm>
            <a:off x="13492219" y="6631217"/>
            <a:ext cx="3767081" cy="2821305"/>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Medicare-patiënten verlagen hun jaarlijkse kosten drastisch met chiropractische zorg. Twee miljoen van hen melden dat de totale jaarlijkse gezondheidszorgkosten 30-50% lager liggen bij chiropractische zorg in vergelijking met alleen medische zorg bij rugklachten.</a:t>
            </a:r>
          </a:p>
        </p:txBody>
      </p:sp>
      <p:grpSp>
        <p:nvGrpSpPr>
          <p:cNvPr id="18" name="Group 18"/>
          <p:cNvGrpSpPr/>
          <p:nvPr/>
        </p:nvGrpSpPr>
        <p:grpSpPr>
          <a:xfrm>
            <a:off x="5176274" y="3378273"/>
            <a:ext cx="2976829" cy="2976829"/>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25329" r="-25329"/>
              </a:stretch>
            </a:blipFill>
          </p:spPr>
          <p:txBody>
            <a:bodyPr/>
            <a:lstStyle/>
            <a:p>
              <a:endParaRPr lang="nl-NL"/>
            </a:p>
          </p:txBody>
        </p:sp>
      </p:grpSp>
      <p:grpSp>
        <p:nvGrpSpPr>
          <p:cNvPr id="20" name="Group 20"/>
          <p:cNvGrpSpPr/>
          <p:nvPr/>
        </p:nvGrpSpPr>
        <p:grpSpPr>
          <a:xfrm>
            <a:off x="9362568" y="3378273"/>
            <a:ext cx="2976829" cy="2976829"/>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l="-19565" r="-19565"/>
              </a:stretch>
            </a:blipFill>
          </p:spPr>
          <p:txBody>
            <a:bodyPr/>
            <a:lstStyle/>
            <a:p>
              <a:endParaRPr lang="nl-NL"/>
            </a:p>
          </p:txBody>
        </p:sp>
      </p:grpSp>
      <p:grpSp>
        <p:nvGrpSpPr>
          <p:cNvPr id="22" name="Group 22"/>
          <p:cNvGrpSpPr/>
          <p:nvPr/>
        </p:nvGrpSpPr>
        <p:grpSpPr>
          <a:xfrm>
            <a:off x="13492219" y="3378273"/>
            <a:ext cx="2976829" cy="2976829"/>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25329" r="-25329"/>
              </a:stretch>
            </a:blipFill>
          </p:spPr>
          <p:txBody>
            <a:bodyPr/>
            <a:lstStyle/>
            <a:p>
              <a:endParaRPr lang="nl-NL"/>
            </a:p>
          </p:txBody>
        </p:sp>
      </p:grpSp>
      <p:sp>
        <p:nvSpPr>
          <p:cNvPr id="24" name="TextBox 24"/>
          <p:cNvSpPr txBox="1"/>
          <p:nvPr/>
        </p:nvSpPr>
        <p:spPr>
          <a:xfrm>
            <a:off x="1028700" y="9334412"/>
            <a:ext cx="1328413" cy="197362"/>
          </a:xfrm>
          <a:prstGeom prst="rect">
            <a:avLst/>
          </a:prstGeom>
        </p:spPr>
        <p:txBody>
          <a:bodyPr lIns="0" tIns="0" rIns="0" bIns="0" rtlCol="0" anchor="t">
            <a:spAutoFit/>
          </a:bodyPr>
          <a:lstStyle/>
          <a:p>
            <a:pPr algn="ctr">
              <a:lnSpc>
                <a:spcPts val="1679"/>
              </a:lnSpc>
            </a:pPr>
            <a:r>
              <a:rPr lang="en-US" sz="1200" u="sng" dirty="0">
                <a:solidFill>
                  <a:srgbClr val="2B2C30"/>
                </a:solidFill>
                <a:latin typeface="Articulat"/>
                <a:ea typeface="Articulat"/>
                <a:cs typeface="Articulat"/>
                <a:sym typeface="Articulat"/>
                <a:hlinkClick r:id="rId6" tooltip="https://content.yudu.com/web/445sa/0A449u3/CaseForChiropractic/html/index.html?page=20&amp;origin=reader"/>
              </a:rPr>
              <a:t>2020 VS Palmer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16407" y="3606446"/>
            <a:ext cx="13208550" cy="970910"/>
          </a:xfrm>
          <a:prstGeom prst="rect">
            <a:avLst/>
          </a:prstGeom>
        </p:spPr>
        <p:txBody>
          <a:bodyPr lIns="0" tIns="0" rIns="0" bIns="0" rtlCol="0" anchor="t">
            <a:spAutoFit/>
          </a:bodyPr>
          <a:lstStyle/>
          <a:p>
            <a:pPr algn="l">
              <a:lnSpc>
                <a:spcPts val="7865"/>
              </a:lnSpc>
            </a:pPr>
            <a:r>
              <a:rPr lang="en-US" sz="6050" spc="30">
                <a:solidFill>
                  <a:srgbClr val="2B2C30"/>
                </a:solidFill>
                <a:latin typeface="Playfair Display"/>
                <a:ea typeface="Playfair Display"/>
                <a:cs typeface="Playfair Display"/>
                <a:sym typeface="Playfair Display"/>
              </a:rPr>
              <a:t>Samen sterker in de zorg.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9003258" y="2922118"/>
            <a:ext cx="8234213" cy="5537617"/>
          </a:xfrm>
          <a:custGeom>
            <a:avLst/>
            <a:gdLst/>
            <a:ahLst/>
            <a:cxnLst/>
            <a:rect l="l" t="t" r="r" b="b"/>
            <a:pathLst>
              <a:path w="8234213" h="5537617">
                <a:moveTo>
                  <a:pt x="0" y="0"/>
                </a:moveTo>
                <a:lnTo>
                  <a:pt x="8234213" y="0"/>
                </a:lnTo>
                <a:lnTo>
                  <a:pt x="8234213" y="5537617"/>
                </a:lnTo>
                <a:lnTo>
                  <a:pt x="0" y="5537617"/>
                </a:lnTo>
                <a:lnTo>
                  <a:pt x="0" y="0"/>
                </a:lnTo>
                <a:close/>
              </a:path>
            </a:pathLst>
          </a:custGeom>
          <a:blipFill>
            <a:blip r:embed="rId2"/>
            <a:stretch>
              <a:fillRect l="-19892" r="-17355"/>
            </a:stretch>
          </a:blipFill>
        </p:spPr>
        <p:txBody>
          <a:bodyPr/>
          <a:lstStyle/>
          <a:p>
            <a:endParaRPr lang="nl-NL"/>
          </a:p>
        </p:txBody>
      </p:sp>
      <p:sp>
        <p:nvSpPr>
          <p:cNvPr id="4" name="TextBox 4"/>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CHRONISCHE PIJN</a:t>
            </a:r>
          </a:p>
        </p:txBody>
      </p:sp>
      <p:sp>
        <p:nvSpPr>
          <p:cNvPr id="5" name="TextBox 5"/>
          <p:cNvSpPr txBox="1"/>
          <p:nvPr/>
        </p:nvSpPr>
        <p:spPr>
          <a:xfrm>
            <a:off x="1028695" y="2864968"/>
            <a:ext cx="7358708" cy="4955331"/>
          </a:xfrm>
          <a:prstGeom prst="rect">
            <a:avLst/>
          </a:prstGeom>
        </p:spPr>
        <p:txBody>
          <a:bodyPr lIns="0" tIns="0" rIns="0" bIns="0" rtlCol="0" anchor="t">
            <a:spAutoFit/>
          </a:bodyPr>
          <a:lstStyle/>
          <a:p>
            <a:pPr algn="l">
              <a:lnSpc>
                <a:spcPts val="3919"/>
              </a:lnSpc>
            </a:pPr>
            <a:r>
              <a:rPr lang="en-US" sz="2799" b="1" dirty="0" err="1">
                <a:solidFill>
                  <a:srgbClr val="2B2C30"/>
                </a:solidFill>
                <a:latin typeface="Articulat Bold"/>
                <a:ea typeface="Articulat Bold"/>
                <a:cs typeface="Articulat Bold"/>
                <a:sym typeface="Articulat Bold"/>
              </a:rPr>
              <a:t>Een</a:t>
            </a:r>
            <a:r>
              <a:rPr lang="en-US" sz="2799" b="1" dirty="0">
                <a:solidFill>
                  <a:srgbClr val="2B2C30"/>
                </a:solidFill>
                <a:latin typeface="Articulat Bold"/>
                <a:ea typeface="Articulat Bold"/>
                <a:cs typeface="Articulat Bold"/>
                <a:sym typeface="Articulat Bold"/>
              </a:rPr>
              <a:t> </a:t>
            </a:r>
            <a:r>
              <a:rPr lang="en-US" sz="2799" b="1" dirty="0" err="1">
                <a:solidFill>
                  <a:srgbClr val="2B2C30"/>
                </a:solidFill>
                <a:latin typeface="Articulat Bold"/>
                <a:ea typeface="Articulat Bold"/>
                <a:cs typeface="Articulat Bold"/>
                <a:sym typeface="Articulat Bold"/>
              </a:rPr>
              <a:t>wereldwijd</a:t>
            </a:r>
            <a:r>
              <a:rPr lang="en-US" sz="2799" b="1" dirty="0">
                <a:solidFill>
                  <a:srgbClr val="2B2C30"/>
                </a:solidFill>
                <a:latin typeface="Articulat Bold"/>
                <a:ea typeface="Articulat Bold"/>
                <a:cs typeface="Articulat Bold"/>
                <a:sym typeface="Articulat Bold"/>
              </a:rPr>
              <a:t> </a:t>
            </a:r>
            <a:r>
              <a:rPr lang="en-US" sz="2799" b="1" dirty="0" err="1">
                <a:solidFill>
                  <a:srgbClr val="2B2C30"/>
                </a:solidFill>
                <a:latin typeface="Articulat Bold"/>
                <a:ea typeface="Articulat Bold"/>
                <a:cs typeface="Articulat Bold"/>
                <a:sym typeface="Articulat Bold"/>
              </a:rPr>
              <a:t>probleem</a:t>
            </a:r>
            <a:r>
              <a:rPr lang="en-US" sz="2799" b="1" dirty="0">
                <a:solidFill>
                  <a:srgbClr val="2B2C30"/>
                </a:solidFill>
                <a:latin typeface="Articulat Bold"/>
                <a:ea typeface="Articulat Bold"/>
                <a:cs typeface="Articulat Bold"/>
                <a:sym typeface="Articulat Bold"/>
              </a:rPr>
              <a:t> met impact op </a:t>
            </a:r>
            <a:r>
              <a:rPr lang="en-US" sz="2799" b="1" dirty="0" err="1">
                <a:solidFill>
                  <a:srgbClr val="2B2C30"/>
                </a:solidFill>
                <a:latin typeface="Articulat Bold"/>
                <a:ea typeface="Articulat Bold"/>
                <a:cs typeface="Articulat Bold"/>
                <a:sym typeface="Articulat Bold"/>
              </a:rPr>
              <a:t>kwaliteit</a:t>
            </a:r>
            <a:r>
              <a:rPr lang="en-US" sz="2799" b="1" dirty="0">
                <a:solidFill>
                  <a:srgbClr val="2B2C30"/>
                </a:solidFill>
                <a:latin typeface="Articulat Bold"/>
                <a:ea typeface="Articulat Bold"/>
                <a:cs typeface="Articulat Bold"/>
                <a:sym typeface="Articulat Bold"/>
              </a:rPr>
              <a:t> van </a:t>
            </a:r>
            <a:r>
              <a:rPr lang="en-US" sz="2799" b="1" dirty="0" err="1">
                <a:solidFill>
                  <a:srgbClr val="2B2C30"/>
                </a:solidFill>
                <a:latin typeface="Articulat Bold"/>
                <a:ea typeface="Articulat Bold"/>
                <a:cs typeface="Articulat Bold"/>
                <a:sym typeface="Articulat Bold"/>
              </a:rPr>
              <a:t>leven</a:t>
            </a:r>
            <a:r>
              <a:rPr lang="en-US" sz="2799" b="1" dirty="0">
                <a:solidFill>
                  <a:srgbClr val="2B2C30"/>
                </a:solidFill>
                <a:latin typeface="Articulat Bold"/>
                <a:ea typeface="Articulat Bold"/>
                <a:cs typeface="Articulat Bold"/>
                <a:sym typeface="Articulat Bold"/>
              </a:rPr>
              <a:t>.</a:t>
            </a:r>
          </a:p>
          <a:p>
            <a:pPr algn="l">
              <a:lnSpc>
                <a:spcPts val="3919"/>
              </a:lnSpc>
            </a:pPr>
            <a:endParaRPr lang="en-US" sz="2799" b="1" dirty="0">
              <a:solidFill>
                <a:srgbClr val="2B2C30"/>
              </a:solidFill>
              <a:latin typeface="Articulat Bold"/>
              <a:ea typeface="Articulat Bold"/>
              <a:cs typeface="Articulat Bold"/>
              <a:sym typeface="Articulat Bold"/>
            </a:endParaRPr>
          </a:p>
          <a:p>
            <a:pPr marL="604519" lvl="1" indent="-302260" algn="l">
              <a:lnSpc>
                <a:spcPts val="3919"/>
              </a:lnSpc>
              <a:buFont typeface="Arial"/>
              <a:buChar char="•"/>
            </a:pPr>
            <a:r>
              <a:rPr lang="en-US" sz="2799" dirty="0">
                <a:solidFill>
                  <a:srgbClr val="2B2C30"/>
                </a:solidFill>
                <a:latin typeface="Articulat"/>
                <a:ea typeface="Articulat"/>
                <a:cs typeface="Articulat"/>
                <a:sym typeface="Articulat"/>
              </a:rPr>
              <a:t>MSK-</a:t>
            </a:r>
            <a:r>
              <a:rPr lang="en-US" sz="2799" dirty="0" err="1">
                <a:solidFill>
                  <a:srgbClr val="2B2C30"/>
                </a:solidFill>
                <a:latin typeface="Articulat"/>
                <a:ea typeface="Articulat"/>
                <a:cs typeface="Articulat"/>
                <a:sym typeface="Articulat"/>
              </a:rPr>
              <a:t>klachten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als</a:t>
            </a:r>
            <a:r>
              <a:rPr lang="en-US" sz="2799" dirty="0">
                <a:solidFill>
                  <a:srgbClr val="2B2C30"/>
                </a:solidFill>
                <a:latin typeface="Articulat"/>
                <a:ea typeface="Articulat"/>
                <a:cs typeface="Articulat"/>
                <a:sym typeface="Articulat"/>
              </a:rPr>
              <a:t> top </a:t>
            </a:r>
            <a:r>
              <a:rPr lang="en-US" sz="2799" dirty="0" err="1">
                <a:solidFill>
                  <a:srgbClr val="2B2C30"/>
                </a:solidFill>
                <a:latin typeface="Articulat"/>
                <a:ea typeface="Articulat"/>
                <a:cs typeface="Articulat"/>
                <a:sym typeface="Articulat"/>
              </a:rPr>
              <a:t>veroorzaker</a:t>
            </a:r>
            <a:r>
              <a:rPr lang="en-US" sz="2799" dirty="0">
                <a:solidFill>
                  <a:srgbClr val="2B2C30"/>
                </a:solidFill>
                <a:latin typeface="Articulat"/>
                <a:ea typeface="Articulat"/>
                <a:cs typeface="Articulat"/>
                <a:sym typeface="Articulat"/>
              </a:rPr>
              <a:t> van </a:t>
            </a:r>
            <a:r>
              <a:rPr lang="en-US" sz="2799" dirty="0" err="1">
                <a:solidFill>
                  <a:srgbClr val="2B2C30"/>
                </a:solidFill>
                <a:latin typeface="Articulat"/>
                <a:ea typeface="Articulat"/>
                <a:cs typeface="Articulat"/>
                <a:sym typeface="Articulat"/>
              </a:rPr>
              <a:t>ziektelast</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wereldwijd</a:t>
            </a:r>
            <a:r>
              <a:rPr lang="en-US" sz="2799" dirty="0">
                <a:solidFill>
                  <a:srgbClr val="2B2C30"/>
                </a:solidFill>
                <a:latin typeface="Articulat"/>
                <a:ea typeface="Articulat"/>
                <a:cs typeface="Articulat"/>
                <a:sym typeface="Articulat"/>
              </a:rPr>
              <a:t>.</a:t>
            </a:r>
          </a:p>
          <a:p>
            <a:pPr marL="604519" lvl="1" indent="-302260" algn="l">
              <a:lnSpc>
                <a:spcPts val="3919"/>
              </a:lnSpc>
              <a:buFont typeface="Arial"/>
              <a:buChar char="•"/>
            </a:pPr>
            <a:r>
              <a:rPr lang="en-US" sz="2799" dirty="0">
                <a:solidFill>
                  <a:srgbClr val="2B2C30"/>
                </a:solidFill>
                <a:latin typeface="Articulat"/>
                <a:ea typeface="Articulat"/>
                <a:cs typeface="Articulat"/>
                <a:sym typeface="Articulat"/>
              </a:rPr>
              <a:t>Kosten van </a:t>
            </a:r>
            <a:r>
              <a:rPr lang="en-US" sz="2799" dirty="0" err="1">
                <a:solidFill>
                  <a:srgbClr val="2B2C30"/>
                </a:solidFill>
                <a:latin typeface="Articulat"/>
                <a:ea typeface="Articulat"/>
                <a:cs typeface="Articulat"/>
                <a:sym typeface="Articulat"/>
              </a:rPr>
              <a:t>zorg</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ziekteverzuim</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productiviteitsverlies</a:t>
            </a:r>
            <a:r>
              <a:rPr lang="en-US" sz="2799" dirty="0">
                <a:solidFill>
                  <a:srgbClr val="2B2C30"/>
                </a:solidFill>
                <a:latin typeface="Articulat"/>
                <a:ea typeface="Articulat"/>
                <a:cs typeface="Articulat"/>
                <a:sym typeface="Articulat"/>
              </a:rPr>
              <a:t>.</a:t>
            </a:r>
          </a:p>
          <a:p>
            <a:pPr marL="604519" lvl="1" indent="-302260" algn="l">
              <a:lnSpc>
                <a:spcPts val="3919"/>
              </a:lnSpc>
              <a:buFont typeface="Arial"/>
              <a:buChar char="•"/>
            </a:pPr>
            <a:r>
              <a:rPr lang="en-US" sz="2799" dirty="0">
                <a:solidFill>
                  <a:srgbClr val="2B2C30"/>
                </a:solidFill>
                <a:latin typeface="Articulat"/>
                <a:ea typeface="Articulat"/>
                <a:cs typeface="Articulat"/>
                <a:sym typeface="Articulat"/>
              </a:rPr>
              <a:t>1 </a:t>
            </a:r>
            <a:r>
              <a:rPr lang="en-US" sz="2799" dirty="0" err="1">
                <a:solidFill>
                  <a:srgbClr val="2B2C30"/>
                </a:solidFill>
                <a:latin typeface="Articulat"/>
                <a:ea typeface="Articulat"/>
                <a:cs typeface="Articulat"/>
                <a:sym typeface="Articulat"/>
              </a:rPr>
              <a:t>miljoen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opioiden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gebruikers</a:t>
            </a:r>
            <a:endParaRPr lang="en-US" sz="2799" dirty="0">
              <a:solidFill>
                <a:srgbClr val="2B2C30"/>
              </a:solidFill>
              <a:latin typeface="Articulat"/>
              <a:ea typeface="Articulat"/>
              <a:cs typeface="Articulat"/>
              <a:sym typeface="Articulat"/>
            </a:endParaRPr>
          </a:p>
          <a:p>
            <a:pPr marL="604519" lvl="1" indent="-302260" algn="l">
              <a:lnSpc>
                <a:spcPts val="3919"/>
              </a:lnSpc>
              <a:buFont typeface="Arial"/>
              <a:buChar char="•"/>
            </a:pPr>
            <a:r>
              <a:rPr lang="en-US" sz="2799" dirty="0" err="1">
                <a:solidFill>
                  <a:srgbClr val="2B2C30"/>
                </a:solidFill>
                <a:latin typeface="Articulat"/>
                <a:ea typeface="Articulat"/>
                <a:cs typeface="Articulat"/>
                <a:sym typeface="Articulat"/>
              </a:rPr>
              <a:t>Mensen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vallen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buiten</a:t>
            </a:r>
            <a:r>
              <a:rPr lang="en-US" sz="2799" dirty="0">
                <a:solidFill>
                  <a:srgbClr val="2B2C30"/>
                </a:solidFill>
                <a:latin typeface="Articulat"/>
                <a:ea typeface="Articulat"/>
                <a:cs typeface="Articulat"/>
                <a:sym typeface="Articulat"/>
              </a:rPr>
              <a:t> de boot</a:t>
            </a:r>
          </a:p>
          <a:p>
            <a:pPr algn="l">
              <a:lnSpc>
                <a:spcPts val="3919"/>
              </a:lnSpc>
            </a:pPr>
            <a:endParaRPr lang="en-US" sz="2799" dirty="0">
              <a:solidFill>
                <a:srgbClr val="2B2C30"/>
              </a:solidFill>
              <a:latin typeface="Articulat"/>
              <a:ea typeface="Articulat"/>
              <a:cs typeface="Articulat"/>
              <a:sym typeface="Articul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06882" y="4728792"/>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VRAGEN?</a:t>
            </a:r>
          </a:p>
        </p:txBody>
      </p:sp>
      <p:sp>
        <p:nvSpPr>
          <p:cNvPr id="4" name="TextBox 4"/>
          <p:cNvSpPr txBox="1"/>
          <p:nvPr/>
        </p:nvSpPr>
        <p:spPr>
          <a:xfrm>
            <a:off x="850974" y="2332416"/>
            <a:ext cx="16408332" cy="2084083"/>
          </a:xfrm>
          <a:prstGeom prst="rect">
            <a:avLst/>
          </a:prstGeom>
        </p:spPr>
        <p:txBody>
          <a:bodyPr lIns="0" tIns="0" rIns="0" bIns="0" rtlCol="0" anchor="t">
            <a:spAutoFit/>
          </a:bodyPr>
          <a:lstStyle/>
          <a:p>
            <a:pPr algn="l">
              <a:lnSpc>
                <a:spcPts val="15250"/>
              </a:lnSpc>
            </a:pPr>
            <a:r>
              <a:rPr lang="en-US" sz="16758" spc="83">
                <a:solidFill>
                  <a:srgbClr val="2B2C30"/>
                </a:solidFill>
                <a:latin typeface="Playfair Display"/>
                <a:ea typeface="Playfair Display"/>
                <a:cs typeface="Playfair Display"/>
                <a:sym typeface="Playfair Display"/>
              </a:rPr>
              <a:t>Bedankt!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28700" y="981075"/>
            <a:ext cx="15045717" cy="8306248"/>
          </a:xfrm>
          <a:prstGeom prst="rect">
            <a:avLst/>
          </a:prstGeom>
        </p:spPr>
        <p:txBody>
          <a:bodyPr lIns="0" tIns="0" rIns="0" bIns="0" rtlCol="0" anchor="t">
            <a:spAutoFit/>
          </a:bodyPr>
          <a:lstStyle/>
          <a:p>
            <a:pPr algn="l">
              <a:lnSpc>
                <a:spcPts val="2520"/>
              </a:lnSpc>
            </a:pPr>
            <a:r>
              <a:rPr lang="en-US" sz="1800" dirty="0" err="1">
                <a:solidFill>
                  <a:srgbClr val="000000"/>
                </a:solidFill>
                <a:latin typeface="Articulat"/>
                <a:ea typeface="Articulat"/>
                <a:cs typeface="Articulat"/>
                <a:sym typeface="Articulat"/>
              </a:rPr>
              <a:t>Meinema</a:t>
            </a:r>
            <a:r>
              <a:rPr lang="en-US" sz="1800" dirty="0">
                <a:solidFill>
                  <a:srgbClr val="000000"/>
                </a:solidFill>
                <a:latin typeface="Articulat"/>
                <a:ea typeface="Articulat"/>
                <a:cs typeface="Articulat"/>
                <a:sym typeface="Articulat"/>
              </a:rPr>
              <a:t>, L., &amp; </a:t>
            </a:r>
            <a:r>
              <a:rPr lang="en-US" sz="1800" dirty="0" err="1">
                <a:solidFill>
                  <a:srgbClr val="000000"/>
                </a:solidFill>
                <a:latin typeface="Articulat"/>
                <a:ea typeface="Articulat"/>
                <a:cs typeface="Articulat"/>
                <a:sym typeface="Articulat"/>
              </a:rPr>
              <a:t>Knaap</a:t>
            </a:r>
            <a:r>
              <a:rPr lang="en-US" sz="1800" dirty="0">
                <a:solidFill>
                  <a:srgbClr val="000000"/>
                </a:solidFill>
                <a:latin typeface="Articulat"/>
                <a:ea typeface="Articulat"/>
                <a:cs typeface="Articulat"/>
                <a:sym typeface="Articulat"/>
              </a:rPr>
              <a:t>, S. F. (2012). Chiropractic in the Netherlands: The perspective of Dutch </a:t>
            </a:r>
            <a:r>
              <a:rPr lang="en-US" sz="1800" dirty="0" err="1">
                <a:solidFill>
                  <a:srgbClr val="000000"/>
                </a:solidFill>
                <a:latin typeface="Articulat"/>
                <a:ea typeface="Articulat"/>
                <a:cs typeface="Articulat"/>
                <a:sym typeface="Articulat"/>
              </a:rPr>
              <a:t>medicalstudents</a:t>
            </a:r>
            <a:r>
              <a:rPr lang="en-US" sz="1800" dirty="0">
                <a:solidFill>
                  <a:srgbClr val="000000"/>
                </a:solidFill>
                <a:latin typeface="Articulat"/>
                <a:ea typeface="Articulat"/>
                <a:cs typeface="Articulat"/>
                <a:sym typeface="Articulat"/>
              </a:rPr>
              <a:t>. Clinical Chiropractic, 15(3-4), 163-168. Retrieved from https://www.sciencedirect.com/science/article/abs/pii/S1479235412001162</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err="1">
                <a:solidFill>
                  <a:srgbClr val="000000"/>
                </a:solidFill>
                <a:latin typeface="Articulat"/>
                <a:ea typeface="Articulat"/>
                <a:cs typeface="Articulat"/>
                <a:sym typeface="Articulat"/>
              </a:rPr>
              <a:t>Balgrist</a:t>
            </a:r>
            <a:r>
              <a:rPr lang="en-US" sz="1800" dirty="0">
                <a:solidFill>
                  <a:srgbClr val="000000"/>
                </a:solidFill>
                <a:latin typeface="Articulat"/>
                <a:ea typeface="Articulat"/>
                <a:cs typeface="Articulat"/>
                <a:sym typeface="Articulat"/>
              </a:rPr>
              <a:t> University Hospital. (2024). Chiropractic Medicine. Retrieved from </a:t>
            </a:r>
            <a:r>
              <a:rPr lang="en-US" sz="1800" dirty="0" err="1">
                <a:solidFill>
                  <a:srgbClr val="000000"/>
                </a:solidFill>
                <a:latin typeface="Articulat"/>
                <a:ea typeface="Articulat"/>
                <a:cs typeface="Articulat"/>
                <a:sym typeface="Articulat"/>
              </a:rPr>
              <a:t>Balgrist</a:t>
            </a:r>
            <a:r>
              <a:rPr lang="en-US" sz="1800" dirty="0">
                <a:solidFill>
                  <a:srgbClr val="000000"/>
                </a:solidFill>
                <a:latin typeface="Articulat"/>
                <a:ea typeface="Articulat"/>
                <a:cs typeface="Articulat"/>
                <a:sym typeface="Articulat"/>
              </a:rPr>
              <a:t> University Hospital: https://www.balgrist.ch/en/offer/centers/chiropractic-medicine/</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a:solidFill>
                  <a:srgbClr val="000000"/>
                </a:solidFill>
                <a:latin typeface="Articulat"/>
                <a:ea typeface="Articulat"/>
                <a:cs typeface="Articulat"/>
                <a:sym typeface="Articulat"/>
              </a:rPr>
              <a:t>University of Southern Denmark. (2024). Clinical Biomechanics (master) . Retrieved from SDU: https://www.sdu.dk/en/uddannelse/kandidat/klinisk_biomekanik</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a:solidFill>
                  <a:srgbClr val="000000"/>
                </a:solidFill>
                <a:latin typeface="Articulat"/>
                <a:ea typeface="Articulat"/>
                <a:cs typeface="Articulat"/>
                <a:sym typeface="Articulat"/>
              </a:rPr>
              <a:t>Research Gate. (2024, Nov). Heidi </a:t>
            </a:r>
            <a:r>
              <a:rPr lang="en-US" sz="1800" dirty="0" err="1">
                <a:solidFill>
                  <a:srgbClr val="000000"/>
                </a:solidFill>
                <a:latin typeface="Articulat"/>
                <a:ea typeface="Articulat"/>
                <a:cs typeface="Articulat"/>
                <a:sym typeface="Articulat"/>
              </a:rPr>
              <a:t>Haavik</a:t>
            </a:r>
            <a:r>
              <a:rPr lang="en-US" sz="1800" dirty="0">
                <a:solidFill>
                  <a:srgbClr val="000000"/>
                </a:solidFill>
                <a:latin typeface="Articulat"/>
                <a:ea typeface="Articulat"/>
                <a:cs typeface="Articulat"/>
                <a:sym typeface="Articulat"/>
              </a:rPr>
              <a:t>. Retrieved from Research Gate profiles: https://www.researchgate.net/profile/Heidi-Haavik</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a:solidFill>
                  <a:srgbClr val="000000"/>
                </a:solidFill>
                <a:latin typeface="Articulat"/>
                <a:ea typeface="Articulat"/>
                <a:cs typeface="Articulat"/>
                <a:sym typeface="Articulat"/>
              </a:rPr>
              <a:t>Cassidy, J., Boyle, E., Cote, P., He, Y., Hogg-Johnson, S., Silver, F., &amp; Bondy, S. (2008). Risk of vertebrobasilar stroke and chiropractic care: results of a population-based case-control and case-crossover study. Pub Med, 176-83. doi:10.1097/BRS.0b013e3181644600</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a:solidFill>
                  <a:srgbClr val="000000"/>
                </a:solidFill>
                <a:latin typeface="Articulat"/>
                <a:ea typeface="Articulat"/>
                <a:cs typeface="Articulat"/>
                <a:sym typeface="Articulat"/>
              </a:rPr>
              <a:t>Whedon, J., </a:t>
            </a:r>
            <a:r>
              <a:rPr lang="en-US" sz="1800" dirty="0" err="1">
                <a:solidFill>
                  <a:srgbClr val="000000"/>
                </a:solidFill>
                <a:latin typeface="Articulat"/>
                <a:ea typeface="Articulat"/>
                <a:cs typeface="Articulat"/>
                <a:sym typeface="Articulat"/>
              </a:rPr>
              <a:t>Uptmor</a:t>
            </a:r>
            <a:r>
              <a:rPr lang="en-US" sz="1800" dirty="0">
                <a:solidFill>
                  <a:srgbClr val="000000"/>
                </a:solidFill>
                <a:latin typeface="Articulat"/>
                <a:ea typeface="Articulat"/>
                <a:cs typeface="Articulat"/>
                <a:sym typeface="Articulat"/>
              </a:rPr>
              <a:t>, S., Toler, A., </a:t>
            </a:r>
            <a:r>
              <a:rPr lang="en-US" sz="1800" dirty="0" err="1">
                <a:solidFill>
                  <a:srgbClr val="000000"/>
                </a:solidFill>
                <a:latin typeface="Articulat"/>
                <a:ea typeface="Articulat"/>
                <a:cs typeface="Articulat"/>
                <a:sym typeface="Articulat"/>
              </a:rPr>
              <a:t>Bezdjian</a:t>
            </a:r>
            <a:r>
              <a:rPr lang="en-US" sz="1800" dirty="0">
                <a:solidFill>
                  <a:srgbClr val="000000"/>
                </a:solidFill>
                <a:latin typeface="Articulat"/>
                <a:ea typeface="Articulat"/>
                <a:cs typeface="Articulat"/>
                <a:sym typeface="Articulat"/>
              </a:rPr>
              <a:t>, S., </a:t>
            </a:r>
            <a:r>
              <a:rPr lang="en-US" sz="1800" dirty="0" err="1">
                <a:solidFill>
                  <a:srgbClr val="000000"/>
                </a:solidFill>
                <a:latin typeface="Articulat"/>
                <a:ea typeface="Articulat"/>
                <a:cs typeface="Articulat"/>
                <a:sym typeface="Articulat"/>
              </a:rPr>
              <a:t>MacKenzie</a:t>
            </a:r>
            <a:r>
              <a:rPr lang="en-US" sz="1800" dirty="0">
                <a:solidFill>
                  <a:srgbClr val="000000"/>
                </a:solidFill>
                <a:latin typeface="Articulat"/>
                <a:ea typeface="Articulat"/>
                <a:cs typeface="Articulat"/>
                <a:sym typeface="Articulat"/>
              </a:rPr>
              <a:t> , T., &amp; Kazal, L. (2022). Association between chiropractic care. Chiropractic &amp; Manual Therapies. </a:t>
            </a:r>
            <a:r>
              <a:rPr lang="en-US" sz="1800" dirty="0" err="1">
                <a:solidFill>
                  <a:srgbClr val="000000"/>
                </a:solidFill>
                <a:latin typeface="Articulat"/>
                <a:ea typeface="Articulat"/>
                <a:cs typeface="Articulat"/>
                <a:sym typeface="Articulat"/>
              </a:rPr>
              <a:t>doi:https</a:t>
            </a:r>
            <a:r>
              <a:rPr lang="en-US" sz="1800" dirty="0">
                <a:solidFill>
                  <a:srgbClr val="000000"/>
                </a:solidFill>
                <a:latin typeface="Articulat"/>
                <a:ea typeface="Articulat"/>
                <a:cs typeface="Articulat"/>
                <a:sym typeface="Articulat"/>
              </a:rPr>
              <a:t>://doi.org/10.1186/s12998-022-00415-7</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a:solidFill>
                  <a:srgbClr val="000000"/>
                </a:solidFill>
                <a:latin typeface="Articulat"/>
                <a:ea typeface="Articulat"/>
                <a:cs typeface="Articulat"/>
                <a:sym typeface="Articulat"/>
              </a:rPr>
              <a:t>Cleveland Clinic. (2024). Chiropractic Services. Retrieved from Cleaveland Clinic: https://my.clevelandclinic.org/departments/wellness/integrative/treatments-services/chiropractic</a:t>
            </a:r>
          </a:p>
          <a:p>
            <a:pPr algn="l">
              <a:lnSpc>
                <a:spcPts val="2520"/>
              </a:lnSpc>
            </a:pPr>
            <a:endParaRPr lang="en-US" sz="1800" dirty="0">
              <a:solidFill>
                <a:srgbClr val="000000"/>
              </a:solidFill>
              <a:latin typeface="Articulat"/>
              <a:ea typeface="Articulat"/>
              <a:cs typeface="Articulat"/>
              <a:sym typeface="Articulat"/>
            </a:endParaRPr>
          </a:p>
          <a:p>
            <a:pPr algn="l">
              <a:lnSpc>
                <a:spcPts val="2520"/>
              </a:lnSpc>
            </a:pPr>
            <a:r>
              <a:rPr lang="en-US" sz="1800" dirty="0">
                <a:solidFill>
                  <a:srgbClr val="000000"/>
                </a:solidFill>
                <a:latin typeface="Articulat"/>
                <a:ea typeface="Articulat"/>
                <a:cs typeface="Articulat"/>
                <a:sym typeface="Articulat"/>
              </a:rPr>
              <a:t>University Hospitals. (2024). Chiropractic Services. Retrieved from University Hospitals: https://www.uhhospitals.org/services/integrative-health-network/our-services/chiropractic </a:t>
            </a:r>
          </a:p>
          <a:p>
            <a:pPr algn="l">
              <a:lnSpc>
                <a:spcPts val="2520"/>
              </a:lnSpc>
            </a:pPr>
            <a:endParaRPr lang="en-US" dirty="0">
              <a:solidFill>
                <a:srgbClr val="000000"/>
              </a:solidFill>
              <a:latin typeface="Articulat"/>
              <a:ea typeface="Articulat"/>
              <a:cs typeface="Articulat"/>
              <a:sym typeface="Articulat"/>
            </a:endParaRPr>
          </a:p>
          <a:p>
            <a:pPr algn="l">
              <a:lnSpc>
                <a:spcPts val="2520"/>
              </a:lnSpc>
            </a:pPr>
            <a:r>
              <a:rPr lang="en-US" dirty="0" err="1">
                <a:solidFill>
                  <a:srgbClr val="000000"/>
                </a:solidFill>
                <a:latin typeface="Articulat"/>
                <a:ea typeface="Articulat"/>
                <a:cs typeface="Articulat"/>
                <a:sym typeface="Articulat"/>
              </a:rPr>
              <a:t>Axen</a:t>
            </a:r>
            <a:r>
              <a:rPr lang="en-US" dirty="0">
                <a:solidFill>
                  <a:srgbClr val="000000"/>
                </a:solidFill>
                <a:latin typeface="Articulat"/>
                <a:ea typeface="Articulat"/>
                <a:cs typeface="Articulat"/>
                <a:sym typeface="Articulat"/>
              </a:rPr>
              <a:t>, </a:t>
            </a:r>
            <a:r>
              <a:rPr lang="en-US" dirty="0" err="1">
                <a:solidFill>
                  <a:srgbClr val="000000"/>
                </a:solidFill>
                <a:latin typeface="Articulat"/>
                <a:ea typeface="Articulat"/>
                <a:cs typeface="Articulat"/>
                <a:sym typeface="Articulat"/>
              </a:rPr>
              <a:t>Iben</a:t>
            </a:r>
            <a:r>
              <a:rPr lang="en-US" dirty="0">
                <a:solidFill>
                  <a:srgbClr val="000000"/>
                </a:solidFill>
                <a:latin typeface="Articulat"/>
                <a:ea typeface="Articulat"/>
                <a:cs typeface="Articulat"/>
                <a:sym typeface="Articulat"/>
              </a:rPr>
              <a:t>, </a:t>
            </a:r>
            <a:r>
              <a:rPr lang="en-US" dirty="0" err="1">
                <a:solidFill>
                  <a:srgbClr val="000000"/>
                </a:solidFill>
                <a:latin typeface="Articulat"/>
                <a:ea typeface="Articulat"/>
                <a:cs typeface="Articulat"/>
                <a:sym typeface="Articulat"/>
              </a:rPr>
              <a:t>Hestbaek</a:t>
            </a:r>
            <a:r>
              <a:rPr lang="en-US" dirty="0">
                <a:solidFill>
                  <a:srgbClr val="000000"/>
                </a:solidFill>
                <a:latin typeface="Articulat"/>
                <a:ea typeface="Articulat"/>
                <a:cs typeface="Articulat"/>
                <a:sym typeface="Articulat"/>
              </a:rPr>
              <a:t>, Lise, Leboeuf-</a:t>
            </a:r>
            <a:r>
              <a:rPr lang="en-US" dirty="0" err="1">
                <a:solidFill>
                  <a:srgbClr val="000000"/>
                </a:solidFill>
                <a:latin typeface="Articulat"/>
                <a:ea typeface="Articulat"/>
                <a:cs typeface="Articulat"/>
                <a:sym typeface="Articulat"/>
              </a:rPr>
              <a:t>Yde</a:t>
            </a:r>
            <a:r>
              <a:rPr lang="en-US" dirty="0">
                <a:solidFill>
                  <a:srgbClr val="000000"/>
                </a:solidFill>
                <a:latin typeface="Articulat"/>
                <a:ea typeface="Articulat"/>
                <a:cs typeface="Articulat"/>
                <a:sym typeface="Articulat"/>
              </a:rPr>
              <a:t>, Charlotte. (2019) Chiropractic maintenance care – what’s new? A systematic review of the literature: </a:t>
            </a:r>
            <a:r>
              <a:rPr lang="en-US" dirty="0">
                <a:hlinkClick r:id="rId2"/>
              </a:rPr>
              <a:t>Chiropractic maintenance care - what’s new? A systematic review of the literature | Chiropractic &amp; Manual Therapies</a:t>
            </a:r>
            <a:r>
              <a:rPr lang="en-US" dirty="0">
                <a:solidFill>
                  <a:srgbClr val="000000"/>
                </a:solidFill>
                <a:latin typeface="Articulat"/>
                <a:ea typeface="Articulat"/>
                <a:cs typeface="Articulat"/>
                <a:sym typeface="Articulat"/>
              </a:rPr>
              <a:t> </a:t>
            </a:r>
            <a:endParaRPr lang="en-US" sz="1800" dirty="0">
              <a:solidFill>
                <a:srgbClr val="000000"/>
              </a:solidFill>
              <a:latin typeface="Articulat"/>
              <a:ea typeface="Articulat"/>
              <a:cs typeface="Articulat"/>
              <a:sym typeface="Articulat"/>
            </a:endParaRPr>
          </a:p>
          <a:p>
            <a:pPr algn="l">
              <a:lnSpc>
                <a:spcPts val="2520"/>
              </a:lnSpc>
            </a:pPr>
            <a:endParaRPr lang="en-US" sz="1800" dirty="0">
              <a:solidFill>
                <a:srgbClr val="000000"/>
              </a:solidFill>
              <a:latin typeface="Articulat"/>
              <a:ea typeface="Articulat"/>
              <a:cs typeface="Articulat"/>
              <a:sym typeface="Articul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grpSp>
        <p:nvGrpSpPr>
          <p:cNvPr id="3" name="Group 3"/>
          <p:cNvGrpSpPr/>
          <p:nvPr/>
        </p:nvGrpSpPr>
        <p:grpSpPr>
          <a:xfrm>
            <a:off x="10574065" y="2423868"/>
            <a:ext cx="6663406" cy="6663406"/>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a:stretch>
            </a:blipFill>
          </p:spPr>
          <p:txBody>
            <a:bodyPr/>
            <a:lstStyle/>
            <a:p>
              <a:endParaRPr lang="nl-NL"/>
            </a:p>
          </p:txBody>
        </p:sp>
      </p:grpSp>
      <p:sp>
        <p:nvSpPr>
          <p:cNvPr id="5" name="TextBox 5"/>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WAT IS CHIROPRACTIE</a:t>
            </a:r>
          </a:p>
        </p:txBody>
      </p:sp>
      <p:sp>
        <p:nvSpPr>
          <p:cNvPr id="6" name="TextBox 6"/>
          <p:cNvSpPr txBox="1"/>
          <p:nvPr/>
        </p:nvSpPr>
        <p:spPr>
          <a:xfrm>
            <a:off x="1028695" y="2864968"/>
            <a:ext cx="7358708" cy="3955057"/>
          </a:xfrm>
          <a:prstGeom prst="rect">
            <a:avLst/>
          </a:prstGeom>
        </p:spPr>
        <p:txBody>
          <a:bodyPr lIns="0" tIns="0" rIns="0" bIns="0" rtlCol="0" anchor="t">
            <a:spAutoFit/>
          </a:bodyPr>
          <a:lstStyle/>
          <a:p>
            <a:pPr algn="l">
              <a:lnSpc>
                <a:spcPts val="3919"/>
              </a:lnSpc>
            </a:pPr>
            <a:r>
              <a:rPr lang="en-US" sz="2799" b="1" dirty="0" err="1">
                <a:solidFill>
                  <a:srgbClr val="2B2C30"/>
                </a:solidFill>
                <a:latin typeface="Articulat Bold"/>
                <a:ea typeface="Articulat Bold"/>
                <a:cs typeface="Articulat Bold"/>
                <a:sym typeface="Articulat Bold"/>
              </a:rPr>
              <a:t>Een</a:t>
            </a:r>
            <a:r>
              <a:rPr lang="en-US" sz="2799" b="1" dirty="0">
                <a:solidFill>
                  <a:srgbClr val="2B2C30"/>
                </a:solidFill>
                <a:latin typeface="Articulat Bold"/>
                <a:ea typeface="Articulat Bold"/>
                <a:cs typeface="Articulat Bold"/>
                <a:sym typeface="Articulat Bold"/>
              </a:rPr>
              <a:t> </a:t>
            </a:r>
            <a:r>
              <a:rPr lang="en-US" sz="2799" b="1" dirty="0" err="1">
                <a:solidFill>
                  <a:srgbClr val="2B2C30"/>
                </a:solidFill>
                <a:latin typeface="Articulat Bold"/>
                <a:ea typeface="Articulat Bold"/>
                <a:cs typeface="Articulat Bold"/>
                <a:sym typeface="Articulat Bold"/>
              </a:rPr>
              <a:t>overzicht</a:t>
            </a:r>
            <a:r>
              <a:rPr lang="en-US" sz="2799" b="1" dirty="0">
                <a:solidFill>
                  <a:srgbClr val="2B2C30"/>
                </a:solidFill>
                <a:latin typeface="Articulat Bold"/>
                <a:ea typeface="Articulat Bold"/>
                <a:cs typeface="Articulat Bold"/>
                <a:sym typeface="Articulat Bold"/>
              </a:rPr>
              <a:t> van </a:t>
            </a:r>
            <a:r>
              <a:rPr lang="en-US" sz="2799" b="1" dirty="0" err="1">
                <a:solidFill>
                  <a:srgbClr val="2B2C30"/>
                </a:solidFill>
                <a:latin typeface="Articulat Bold"/>
                <a:ea typeface="Articulat Bold"/>
                <a:cs typeface="Articulat Bold"/>
                <a:sym typeface="Articulat Bold"/>
              </a:rPr>
              <a:t>opleiding</a:t>
            </a:r>
            <a:r>
              <a:rPr lang="en-US" sz="2799" b="1" dirty="0">
                <a:solidFill>
                  <a:srgbClr val="2B2C30"/>
                </a:solidFill>
                <a:latin typeface="Articulat Bold"/>
                <a:ea typeface="Articulat Bold"/>
                <a:cs typeface="Articulat Bold"/>
                <a:sym typeface="Articulat Bold"/>
              </a:rPr>
              <a:t> </a:t>
            </a:r>
            <a:r>
              <a:rPr lang="en-US" sz="2799" b="1" dirty="0" err="1">
                <a:solidFill>
                  <a:srgbClr val="2B2C30"/>
                </a:solidFill>
                <a:latin typeface="Articulat Bold"/>
                <a:ea typeface="Articulat Bold"/>
                <a:cs typeface="Articulat Bold"/>
                <a:sym typeface="Articulat Bold"/>
              </a:rPr>
              <a:t>en</a:t>
            </a:r>
            <a:r>
              <a:rPr lang="en-US" sz="2799" b="1" dirty="0">
                <a:solidFill>
                  <a:srgbClr val="2B2C30"/>
                </a:solidFill>
                <a:latin typeface="Articulat Bold"/>
                <a:ea typeface="Articulat Bold"/>
                <a:cs typeface="Articulat Bold"/>
                <a:sym typeface="Articulat Bold"/>
              </a:rPr>
              <a:t> </a:t>
            </a:r>
            <a:r>
              <a:rPr lang="en-US" sz="2799" b="1" dirty="0" err="1">
                <a:solidFill>
                  <a:srgbClr val="2B2C30"/>
                </a:solidFill>
                <a:latin typeface="Articulat Bold"/>
                <a:ea typeface="Articulat Bold"/>
                <a:cs typeface="Articulat Bold"/>
                <a:sym typeface="Articulat Bold"/>
              </a:rPr>
              <a:t>aanpak</a:t>
            </a:r>
            <a:endParaRPr lang="en-US" sz="2799" b="1" dirty="0">
              <a:solidFill>
                <a:srgbClr val="2B2C30"/>
              </a:solidFill>
              <a:latin typeface="Articulat Bold"/>
              <a:ea typeface="Articulat Bold"/>
              <a:cs typeface="Articulat Bold"/>
              <a:sym typeface="Articulat Bold"/>
            </a:endParaRPr>
          </a:p>
          <a:p>
            <a:pPr algn="l">
              <a:lnSpc>
                <a:spcPts val="3919"/>
              </a:lnSpc>
            </a:pPr>
            <a:endParaRPr lang="en-US" sz="2799" b="1" dirty="0">
              <a:solidFill>
                <a:srgbClr val="2B2C30"/>
              </a:solidFill>
              <a:latin typeface="Articulat Bold"/>
              <a:ea typeface="Articulat Bold"/>
              <a:cs typeface="Articulat Bold"/>
              <a:sym typeface="Articulat Bold"/>
            </a:endParaRPr>
          </a:p>
          <a:p>
            <a:pPr marL="604519" lvl="1" indent="-302260" algn="l">
              <a:lnSpc>
                <a:spcPts val="3919"/>
              </a:lnSpc>
              <a:buFont typeface="Arial"/>
              <a:buChar char="•"/>
            </a:pPr>
            <a:r>
              <a:rPr lang="en-US" sz="2799" dirty="0" err="1">
                <a:solidFill>
                  <a:srgbClr val="2B2C30"/>
                </a:solidFill>
                <a:latin typeface="Articulat"/>
                <a:ea typeface="Articulat"/>
                <a:cs typeface="Articulat"/>
                <a:sym typeface="Articulat"/>
              </a:rPr>
              <a:t>Intensieve</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opleiding</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vergelijkbaar</a:t>
            </a:r>
            <a:r>
              <a:rPr lang="en-US" sz="2799" dirty="0">
                <a:solidFill>
                  <a:srgbClr val="2B2C30"/>
                </a:solidFill>
                <a:latin typeface="Articulat"/>
                <a:ea typeface="Articulat"/>
                <a:cs typeface="Articulat"/>
                <a:sym typeface="Articulat"/>
              </a:rPr>
              <a:t> met </a:t>
            </a:r>
            <a:r>
              <a:rPr lang="en-US" sz="2799" dirty="0" err="1">
                <a:solidFill>
                  <a:srgbClr val="2B2C30"/>
                </a:solidFill>
                <a:latin typeface="Articulat"/>
                <a:ea typeface="Articulat"/>
                <a:cs typeface="Articulat"/>
                <a:sym typeface="Articulat"/>
              </a:rPr>
              <a:t>medische</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basisopleiding</a:t>
            </a:r>
            <a:r>
              <a:rPr lang="en-US" sz="2799" dirty="0">
                <a:solidFill>
                  <a:srgbClr val="2B2C30"/>
                </a:solidFill>
                <a:latin typeface="Articulat"/>
                <a:ea typeface="Articulat"/>
                <a:cs typeface="Articulat"/>
                <a:sym typeface="Articulat"/>
              </a:rPr>
              <a:t>.</a:t>
            </a:r>
          </a:p>
          <a:p>
            <a:pPr marL="604519" lvl="1" indent="-302260" algn="l">
              <a:lnSpc>
                <a:spcPts val="3919"/>
              </a:lnSpc>
              <a:buFont typeface="Arial"/>
              <a:buChar char="•"/>
            </a:pPr>
            <a:r>
              <a:rPr lang="en-US" sz="2799" dirty="0">
                <a:solidFill>
                  <a:srgbClr val="2B2C30"/>
                </a:solidFill>
                <a:latin typeface="Articulat"/>
                <a:ea typeface="Articulat"/>
                <a:cs typeface="Articulat"/>
                <a:sym typeface="Articulat"/>
              </a:rPr>
              <a:t>Minder focus op </a:t>
            </a:r>
            <a:r>
              <a:rPr lang="en-US" sz="2799" dirty="0" err="1">
                <a:solidFill>
                  <a:srgbClr val="2B2C30"/>
                </a:solidFill>
                <a:latin typeface="Articulat"/>
                <a:ea typeface="Articulat"/>
                <a:cs typeface="Articulat"/>
                <a:sym typeface="Articulat"/>
              </a:rPr>
              <a:t>farmacologie</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meer</a:t>
            </a:r>
            <a:r>
              <a:rPr lang="en-US" sz="2799" dirty="0">
                <a:solidFill>
                  <a:srgbClr val="2B2C30"/>
                </a:solidFill>
                <a:latin typeface="Articulat"/>
                <a:ea typeface="Articulat"/>
                <a:cs typeface="Articulat"/>
                <a:sym typeface="Articulat"/>
              </a:rPr>
              <a:t> focus op </a:t>
            </a:r>
            <a:r>
              <a:rPr lang="en-US" sz="2799" dirty="0" err="1">
                <a:solidFill>
                  <a:srgbClr val="2B2C30"/>
                </a:solidFill>
                <a:latin typeface="Articulat"/>
                <a:ea typeface="Articulat"/>
                <a:cs typeface="Articulat"/>
                <a:sym typeface="Articulat"/>
              </a:rPr>
              <a:t>biomechanica</a:t>
            </a:r>
            <a:r>
              <a:rPr lang="en-US" sz="2799" dirty="0">
                <a:solidFill>
                  <a:srgbClr val="2B2C30"/>
                </a:solidFill>
                <a:latin typeface="Articulat"/>
                <a:ea typeface="Articulat"/>
                <a:cs typeface="Articulat"/>
                <a:sym typeface="Articulat"/>
              </a:rPr>
              <a:t>, neuro- </a:t>
            </a:r>
            <a:r>
              <a:rPr lang="en-US" sz="2799" dirty="0" err="1">
                <a:solidFill>
                  <a:srgbClr val="2B2C30"/>
                </a:solidFill>
                <a:latin typeface="Articulat"/>
                <a:ea typeface="Articulat"/>
                <a:cs typeface="Articulat"/>
                <a:sym typeface="Articulat"/>
              </a:rPr>
              <a:t>en</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spinala</a:t>
            </a:r>
            <a:r>
              <a:rPr lang="en-US" sz="2799" dirty="0">
                <a:solidFill>
                  <a:srgbClr val="2B2C30"/>
                </a:solidFill>
                <a:latin typeface="Articulat"/>
                <a:ea typeface="Articulat"/>
                <a:cs typeface="Articulat"/>
                <a:sym typeface="Articulat"/>
              </a:rPr>
              <a:t> </a:t>
            </a:r>
            <a:r>
              <a:rPr lang="en-US" sz="2799" dirty="0" err="1">
                <a:solidFill>
                  <a:srgbClr val="2B2C30"/>
                </a:solidFill>
                <a:latin typeface="Articulat"/>
                <a:ea typeface="Articulat"/>
                <a:cs typeface="Articulat"/>
                <a:sym typeface="Articulat"/>
              </a:rPr>
              <a:t>anatomie</a:t>
            </a:r>
            <a:r>
              <a:rPr lang="en-US" sz="2799" dirty="0">
                <a:solidFill>
                  <a:srgbClr val="2B2C30"/>
                </a:solidFill>
                <a:latin typeface="Articulat"/>
                <a:ea typeface="Articulat"/>
                <a:cs typeface="Articulat"/>
                <a:sym typeface="Articulat"/>
              </a:rPr>
              <a:t>. Nutrition </a:t>
            </a:r>
            <a:r>
              <a:rPr lang="en-US" sz="2799" dirty="0" err="1">
                <a:solidFill>
                  <a:srgbClr val="2B2C30"/>
                </a:solidFill>
                <a:latin typeface="Articulat"/>
                <a:ea typeface="Articulat"/>
                <a:cs typeface="Articulat"/>
                <a:sym typeface="Articulat"/>
              </a:rPr>
              <a:t>en</a:t>
            </a:r>
            <a:r>
              <a:rPr lang="en-US" sz="2799" dirty="0">
                <a:solidFill>
                  <a:srgbClr val="2B2C30"/>
                </a:solidFill>
                <a:latin typeface="Articulat"/>
                <a:ea typeface="Articulat"/>
                <a:cs typeface="Articulat"/>
                <a:sym typeface="Articulat"/>
              </a:rPr>
              <a:t> Hands-on</a:t>
            </a:r>
          </a:p>
          <a:p>
            <a:pPr algn="l">
              <a:lnSpc>
                <a:spcPts val="3919"/>
              </a:lnSpc>
            </a:pPr>
            <a:endParaRPr lang="en-US" sz="2799" dirty="0">
              <a:solidFill>
                <a:srgbClr val="2B2C30"/>
              </a:solidFill>
              <a:latin typeface="Articulat"/>
              <a:ea typeface="Articulat"/>
              <a:cs typeface="Articulat"/>
              <a:sym typeface="Articul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a:hlinkClick r:id="rId3"/>
          </p:cNvPr>
          <p:cNvSpPr/>
          <p:nvPr/>
        </p:nvSpPr>
        <p:spPr>
          <a:xfrm>
            <a:off x="1028700" y="2424133"/>
            <a:ext cx="10754366" cy="2225041"/>
          </a:xfrm>
          <a:custGeom>
            <a:avLst/>
            <a:gdLst/>
            <a:ahLst/>
            <a:cxnLst/>
            <a:rect l="l" t="t" r="r" b="b"/>
            <a:pathLst>
              <a:path w="10754366" h="2225041">
                <a:moveTo>
                  <a:pt x="0" y="0"/>
                </a:moveTo>
                <a:lnTo>
                  <a:pt x="10754366" y="0"/>
                </a:lnTo>
                <a:lnTo>
                  <a:pt x="10754366" y="2225041"/>
                </a:lnTo>
                <a:lnTo>
                  <a:pt x="0" y="2225041"/>
                </a:lnTo>
                <a:lnTo>
                  <a:pt x="0" y="0"/>
                </a:lnTo>
                <a:close/>
              </a:path>
            </a:pathLst>
          </a:custGeom>
          <a:blipFill>
            <a:blip r:embed="rId4"/>
            <a:stretch>
              <a:fillRect/>
            </a:stretch>
          </a:blipFill>
        </p:spPr>
        <p:txBody>
          <a:bodyPr/>
          <a:lstStyle/>
          <a:p>
            <a:endParaRPr lang="nl-NL"/>
          </a:p>
        </p:txBody>
      </p:sp>
      <p:sp>
        <p:nvSpPr>
          <p:cNvPr id="4" name="Freeform 4"/>
          <p:cNvSpPr/>
          <p:nvPr/>
        </p:nvSpPr>
        <p:spPr>
          <a:xfrm>
            <a:off x="1028700" y="5713736"/>
            <a:ext cx="9621813" cy="2020049"/>
          </a:xfrm>
          <a:custGeom>
            <a:avLst/>
            <a:gdLst/>
            <a:ahLst/>
            <a:cxnLst/>
            <a:rect l="l" t="t" r="r" b="b"/>
            <a:pathLst>
              <a:path w="9621813" h="2020049">
                <a:moveTo>
                  <a:pt x="0" y="0"/>
                </a:moveTo>
                <a:lnTo>
                  <a:pt x="9621813" y="0"/>
                </a:lnTo>
                <a:lnTo>
                  <a:pt x="9621813" y="2020049"/>
                </a:lnTo>
                <a:lnTo>
                  <a:pt x="0" y="2020049"/>
                </a:lnTo>
                <a:lnTo>
                  <a:pt x="0" y="0"/>
                </a:lnTo>
                <a:close/>
              </a:path>
            </a:pathLst>
          </a:custGeom>
          <a:blipFill>
            <a:blip r:embed="rId5"/>
            <a:stretch>
              <a:fillRect/>
            </a:stretch>
          </a:blipFill>
        </p:spPr>
        <p:txBody>
          <a:bodyPr/>
          <a:lstStyle/>
          <a:p>
            <a:endParaRPr lang="nl-NL"/>
          </a:p>
        </p:txBody>
      </p:sp>
      <p:sp>
        <p:nvSpPr>
          <p:cNvPr id="5" name="Freeform 5"/>
          <p:cNvSpPr/>
          <p:nvPr/>
        </p:nvSpPr>
        <p:spPr>
          <a:xfrm>
            <a:off x="12841472" y="2424133"/>
            <a:ext cx="2821030" cy="6505325"/>
          </a:xfrm>
          <a:custGeom>
            <a:avLst/>
            <a:gdLst/>
            <a:ahLst/>
            <a:cxnLst/>
            <a:rect l="l" t="t" r="r" b="b"/>
            <a:pathLst>
              <a:path w="2821030" h="6505325">
                <a:moveTo>
                  <a:pt x="0" y="0"/>
                </a:moveTo>
                <a:lnTo>
                  <a:pt x="2821030" y="0"/>
                </a:lnTo>
                <a:lnTo>
                  <a:pt x="2821030" y="6505325"/>
                </a:lnTo>
                <a:lnTo>
                  <a:pt x="0" y="6505325"/>
                </a:lnTo>
                <a:lnTo>
                  <a:pt x="0" y="0"/>
                </a:lnTo>
                <a:close/>
              </a:path>
            </a:pathLst>
          </a:custGeom>
          <a:blipFill>
            <a:blip r:embed="rId6"/>
            <a:stretch>
              <a:fillRect/>
            </a:stretch>
          </a:blipFill>
        </p:spPr>
        <p:txBody>
          <a:bodyPr/>
          <a:lstStyle/>
          <a:p>
            <a:endParaRPr lang="nl-NL"/>
          </a:p>
        </p:txBody>
      </p:sp>
      <p:sp>
        <p:nvSpPr>
          <p:cNvPr id="6" name="TextBox 6"/>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CHIROPRACTIE IN NEDERLAND </a:t>
            </a:r>
          </a:p>
        </p:txBody>
      </p:sp>
      <p:sp>
        <p:nvSpPr>
          <p:cNvPr id="7" name="Tekstvak 6">
            <a:extLst>
              <a:ext uri="{FF2B5EF4-FFF2-40B4-BE49-F238E27FC236}">
                <a16:creationId xmlns:a16="http://schemas.microsoft.com/office/drawing/2014/main" id="{E644106A-7771-7141-200B-42BA997E3F89}"/>
              </a:ext>
            </a:extLst>
          </p:cNvPr>
          <p:cNvSpPr txBox="1"/>
          <p:nvPr/>
        </p:nvSpPr>
        <p:spPr>
          <a:xfrm>
            <a:off x="1028695" y="8343900"/>
            <a:ext cx="9621813" cy="1384995"/>
          </a:xfrm>
          <a:prstGeom prst="rect">
            <a:avLst/>
          </a:prstGeom>
          <a:noFill/>
        </p:spPr>
        <p:txBody>
          <a:bodyPr wrap="square" rtlCol="0">
            <a:spAutoFit/>
          </a:bodyPr>
          <a:lstStyle/>
          <a:p>
            <a:r>
              <a:rPr lang="nl-NL" sz="2800" dirty="0"/>
              <a:t>WGBO (Wet Geneeskundige Behandelingsovereenkomst), de WKKGZ (Wet Kwaliteit, Klachten en Geschillen in de Zorg) en de AVG (Algemene Verordening Gegevensbescherming).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MECHANISMEN VAN SMT</a:t>
            </a: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4" name="TextBox 4"/>
          <p:cNvSpPr txBox="1"/>
          <p:nvPr/>
        </p:nvSpPr>
        <p:spPr>
          <a:xfrm>
            <a:off x="1016407" y="4829645"/>
            <a:ext cx="3773952" cy="957763"/>
          </a:xfrm>
          <a:prstGeom prst="rect">
            <a:avLst/>
          </a:prstGeom>
        </p:spPr>
        <p:txBody>
          <a:bodyPr lIns="0" tIns="0" rIns="0" bIns="0" rtlCol="0" anchor="t">
            <a:spAutoFit/>
          </a:bodyPr>
          <a:lstStyle/>
          <a:p>
            <a:pPr algn="l">
              <a:lnSpc>
                <a:spcPts val="3919"/>
              </a:lnSpc>
            </a:pPr>
            <a:r>
              <a:rPr lang="en-US" sz="2799" b="1" dirty="0" err="1">
                <a:solidFill>
                  <a:srgbClr val="2B2C30"/>
                </a:solidFill>
                <a:latin typeface="Public Sans Bold"/>
                <a:ea typeface="Public Sans Bold"/>
                <a:cs typeface="Public Sans Bold"/>
                <a:sym typeface="Public Sans Bold"/>
              </a:rPr>
              <a:t>Afferentatie</a:t>
            </a:r>
            <a:r>
              <a:rPr lang="en-US" sz="2799" b="1" dirty="0">
                <a:solidFill>
                  <a:srgbClr val="2B2C30"/>
                </a:solidFill>
                <a:latin typeface="Public Sans Bold"/>
                <a:ea typeface="Public Sans Bold"/>
                <a:cs typeface="Public Sans Bold"/>
                <a:sym typeface="Public Sans Bold"/>
              </a:rPr>
              <a:t> </a:t>
            </a:r>
            <a:r>
              <a:rPr lang="en-US" sz="2799" b="1" dirty="0" err="1">
                <a:solidFill>
                  <a:srgbClr val="2B2C30"/>
                </a:solidFill>
                <a:latin typeface="Public Sans Bold"/>
                <a:ea typeface="Public Sans Bold"/>
                <a:cs typeface="Public Sans Bold"/>
                <a:sym typeface="Public Sans Bold"/>
              </a:rPr>
              <a:t>veranderingen</a:t>
            </a:r>
            <a:endParaRPr lang="en-US" sz="2799" b="1" dirty="0">
              <a:solidFill>
                <a:srgbClr val="2B2C30"/>
              </a:solidFill>
              <a:latin typeface="Public Sans Bold"/>
              <a:ea typeface="Public Sans Bold"/>
              <a:cs typeface="Public Sans Bold"/>
              <a:sym typeface="Public Sans Bold"/>
            </a:endParaRPr>
          </a:p>
        </p:txBody>
      </p:sp>
      <p:sp>
        <p:nvSpPr>
          <p:cNvPr id="5" name="TextBox 5"/>
          <p:cNvSpPr txBox="1"/>
          <p:nvPr/>
        </p:nvSpPr>
        <p:spPr>
          <a:xfrm>
            <a:off x="5176274" y="4829645"/>
            <a:ext cx="3772057" cy="986155"/>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Centrale Mechanismen</a:t>
            </a:r>
          </a:p>
        </p:txBody>
      </p:sp>
      <p:sp>
        <p:nvSpPr>
          <p:cNvPr id="6" name="TextBox 6"/>
          <p:cNvSpPr txBox="1"/>
          <p:nvPr/>
        </p:nvSpPr>
        <p:spPr>
          <a:xfrm>
            <a:off x="9334247" y="5324945"/>
            <a:ext cx="3772057" cy="490855"/>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Hyperalgesie</a:t>
            </a:r>
          </a:p>
        </p:txBody>
      </p:sp>
      <p:sp>
        <p:nvSpPr>
          <p:cNvPr id="7" name="TextBox 7"/>
          <p:cNvSpPr txBox="1"/>
          <p:nvPr/>
        </p:nvSpPr>
        <p:spPr>
          <a:xfrm>
            <a:off x="13492219" y="4829645"/>
            <a:ext cx="3767081" cy="986155"/>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Neurofysiologische Mechanismen</a:t>
            </a:r>
          </a:p>
        </p:txBody>
      </p:sp>
      <p:sp>
        <p:nvSpPr>
          <p:cNvPr id="8" name="TextBox 8"/>
          <p:cNvSpPr txBox="1"/>
          <p:nvPr/>
        </p:nvSpPr>
        <p:spPr>
          <a:xfrm>
            <a:off x="1016407" y="5939625"/>
            <a:ext cx="3773952" cy="2656840"/>
          </a:xfrm>
          <a:prstGeom prst="rect">
            <a:avLst/>
          </a:prstGeom>
        </p:spPr>
        <p:txBody>
          <a:bodyPr lIns="0" tIns="0" rIns="0" bIns="0" rtlCol="0" anchor="t">
            <a:spAutoFit/>
          </a:bodyPr>
          <a:lstStyle/>
          <a:p>
            <a:pPr algn="l">
              <a:lnSpc>
                <a:spcPts val="2659"/>
              </a:lnSpc>
            </a:pPr>
            <a:r>
              <a:rPr lang="en-US" sz="1899" dirty="0">
                <a:solidFill>
                  <a:srgbClr val="2B2C30"/>
                </a:solidFill>
                <a:latin typeface="Public Sans"/>
                <a:ea typeface="Public Sans"/>
                <a:cs typeface="Public Sans"/>
                <a:sym typeface="Public Sans"/>
              </a:rPr>
              <a:t>SMT </a:t>
            </a:r>
            <a:r>
              <a:rPr lang="en-US" sz="1899" dirty="0" err="1">
                <a:solidFill>
                  <a:srgbClr val="2B2C30"/>
                </a:solidFill>
                <a:latin typeface="Public Sans"/>
                <a:ea typeface="Public Sans"/>
                <a:cs typeface="Public Sans"/>
                <a:sym typeface="Public Sans"/>
              </a:rPr>
              <a:t>beïnvloedt</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afferente</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signalen</a:t>
            </a:r>
            <a:r>
              <a:rPr lang="en-US" sz="1899" dirty="0">
                <a:solidFill>
                  <a:srgbClr val="2B2C30"/>
                </a:solidFill>
                <a:latin typeface="Public Sans"/>
                <a:ea typeface="Public Sans"/>
                <a:cs typeface="Public Sans"/>
                <a:sym typeface="Public Sans"/>
              </a:rPr>
              <a:t> die van </a:t>
            </a:r>
            <a:r>
              <a:rPr lang="en-US" sz="1899" dirty="0" err="1">
                <a:solidFill>
                  <a:srgbClr val="2B2C30"/>
                </a:solidFill>
                <a:latin typeface="Public Sans"/>
                <a:ea typeface="Public Sans"/>
                <a:cs typeface="Public Sans"/>
                <a:sym typeface="Public Sans"/>
              </a:rPr>
              <a:t>gewrichten</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en</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weefsels</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naar</a:t>
            </a:r>
            <a:r>
              <a:rPr lang="en-US" sz="1899" dirty="0">
                <a:solidFill>
                  <a:srgbClr val="2B2C30"/>
                </a:solidFill>
                <a:latin typeface="Public Sans"/>
                <a:ea typeface="Public Sans"/>
                <a:cs typeface="Public Sans"/>
                <a:sym typeface="Public Sans"/>
              </a:rPr>
              <a:t> het centrale </a:t>
            </a:r>
            <a:r>
              <a:rPr lang="en-US" sz="1899" dirty="0" err="1">
                <a:solidFill>
                  <a:srgbClr val="2B2C30"/>
                </a:solidFill>
                <a:latin typeface="Public Sans"/>
                <a:ea typeface="Public Sans"/>
                <a:cs typeface="Public Sans"/>
                <a:sym typeface="Public Sans"/>
              </a:rPr>
              <a:t>zenuwstelsel</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gaan</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Dit</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kan</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leiden</a:t>
            </a:r>
            <a:r>
              <a:rPr lang="en-US" sz="1899" dirty="0">
                <a:solidFill>
                  <a:srgbClr val="2B2C30"/>
                </a:solidFill>
                <a:latin typeface="Public Sans"/>
                <a:ea typeface="Public Sans"/>
                <a:cs typeface="Public Sans"/>
                <a:sym typeface="Public Sans"/>
              </a:rPr>
              <a:t> tot minder </a:t>
            </a:r>
            <a:r>
              <a:rPr lang="en-US" sz="1899" dirty="0" err="1">
                <a:solidFill>
                  <a:srgbClr val="2B2C30"/>
                </a:solidFill>
                <a:latin typeface="Public Sans"/>
                <a:ea typeface="Public Sans"/>
                <a:cs typeface="Public Sans"/>
                <a:sym typeface="Public Sans"/>
              </a:rPr>
              <a:t>lokale</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pijngevoeligheid</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en</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veranderingen</a:t>
            </a:r>
            <a:r>
              <a:rPr lang="en-US" sz="1899" dirty="0">
                <a:solidFill>
                  <a:srgbClr val="2B2C30"/>
                </a:solidFill>
                <a:latin typeface="Public Sans"/>
                <a:ea typeface="Public Sans"/>
                <a:cs typeface="Public Sans"/>
                <a:sym typeface="Public Sans"/>
              </a:rPr>
              <a:t> in hoe </a:t>
            </a:r>
            <a:r>
              <a:rPr lang="en-US" sz="1899" dirty="0" err="1">
                <a:solidFill>
                  <a:srgbClr val="2B2C30"/>
                </a:solidFill>
                <a:latin typeface="Public Sans"/>
                <a:ea typeface="Public Sans"/>
                <a:cs typeface="Public Sans"/>
                <a:sym typeface="Public Sans"/>
              </a:rPr>
              <a:t>pijn</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wordt</a:t>
            </a:r>
            <a:r>
              <a:rPr lang="en-US" sz="1899" dirty="0">
                <a:solidFill>
                  <a:srgbClr val="2B2C30"/>
                </a:solidFill>
                <a:latin typeface="Public Sans"/>
                <a:ea typeface="Public Sans"/>
                <a:cs typeface="Public Sans"/>
                <a:sym typeface="Public Sans"/>
              </a:rPr>
              <a:t> </a:t>
            </a:r>
            <a:r>
              <a:rPr lang="en-US" sz="1899" dirty="0" err="1">
                <a:solidFill>
                  <a:srgbClr val="2B2C30"/>
                </a:solidFill>
                <a:latin typeface="Public Sans"/>
                <a:ea typeface="Public Sans"/>
                <a:cs typeface="Public Sans"/>
                <a:sym typeface="Public Sans"/>
              </a:rPr>
              <a:t>waargenomen</a:t>
            </a:r>
            <a:r>
              <a:rPr lang="en-US" sz="1899" dirty="0">
                <a:solidFill>
                  <a:srgbClr val="2B2C30"/>
                </a:solidFill>
                <a:latin typeface="Public Sans"/>
                <a:ea typeface="Public Sans"/>
                <a:cs typeface="Public Sans"/>
                <a:sym typeface="Public Sans"/>
              </a:rPr>
              <a:t>.</a:t>
            </a:r>
          </a:p>
        </p:txBody>
      </p:sp>
      <p:sp>
        <p:nvSpPr>
          <p:cNvPr id="9" name="TextBox 9"/>
          <p:cNvSpPr txBox="1"/>
          <p:nvPr/>
        </p:nvSpPr>
        <p:spPr>
          <a:xfrm>
            <a:off x="5176274" y="5939625"/>
            <a:ext cx="3772057" cy="2821305"/>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SMT kan de prikkelbaarheid van het dorsale hoornsegment in het ruggenmerg verminderen. Dit is belangrijk, omdat dit segment een sleutelrol speelt in de verwerking van pijnsignalen. Daarnaast verlaagt SMT centrale sensitisatie, wat vooral relevant is bij patiënten met chronische pijnklachten.</a:t>
            </a:r>
          </a:p>
        </p:txBody>
      </p:sp>
      <p:sp>
        <p:nvSpPr>
          <p:cNvPr id="10" name="TextBox 10"/>
          <p:cNvSpPr txBox="1"/>
          <p:nvPr/>
        </p:nvSpPr>
        <p:spPr>
          <a:xfrm>
            <a:off x="9334247" y="5939625"/>
            <a:ext cx="3772057" cy="250698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Na SMT zien we vaak een verhoging van de drukpijndrempel (PPT), wat betekent dat patiënten minder gevoelig worden voor pijnstimuli. Dit effect is niet alleen lokaal, maar ook op afstand merkbaar, wat duidt op centrale effecten.</a:t>
            </a:r>
          </a:p>
        </p:txBody>
      </p:sp>
      <p:sp>
        <p:nvSpPr>
          <p:cNvPr id="11" name="TextBox 11"/>
          <p:cNvSpPr txBox="1"/>
          <p:nvPr/>
        </p:nvSpPr>
        <p:spPr>
          <a:xfrm>
            <a:off x="13492219" y="5939625"/>
            <a:ext cx="3767081" cy="250698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SMT kan de versterking van pijn door herhaalde prikkels verminderen (temporal summation). Er zijn ook aanwijzingen dat SMT neurochemische veranderingen teweegbrengt, zoals een toename van endorfines en serotonine.</a:t>
            </a:r>
          </a:p>
        </p:txBody>
      </p:sp>
      <p:grpSp>
        <p:nvGrpSpPr>
          <p:cNvPr id="12" name="Group 12"/>
          <p:cNvGrpSpPr/>
          <p:nvPr/>
        </p:nvGrpSpPr>
        <p:grpSpPr>
          <a:xfrm>
            <a:off x="1028700" y="2832411"/>
            <a:ext cx="8824332" cy="1669217"/>
            <a:chOff x="0" y="0"/>
            <a:chExt cx="4058845" cy="767774"/>
          </a:xfrm>
        </p:grpSpPr>
        <p:sp>
          <p:nvSpPr>
            <p:cNvPr id="13" name="Freeform 13"/>
            <p:cNvSpPr/>
            <p:nvPr/>
          </p:nvSpPr>
          <p:spPr>
            <a:xfrm>
              <a:off x="0" y="0"/>
              <a:ext cx="4058845" cy="767774"/>
            </a:xfrm>
            <a:custGeom>
              <a:avLst/>
              <a:gdLst/>
              <a:ahLst/>
              <a:cxnLst/>
              <a:rect l="l" t="t" r="r" b="b"/>
              <a:pathLst>
                <a:path w="4058845" h="767774">
                  <a:moveTo>
                    <a:pt x="0" y="0"/>
                  </a:moveTo>
                  <a:lnTo>
                    <a:pt x="4058845" y="0"/>
                  </a:lnTo>
                  <a:lnTo>
                    <a:pt x="4058845" y="767774"/>
                  </a:lnTo>
                  <a:lnTo>
                    <a:pt x="0" y="767774"/>
                  </a:lnTo>
                  <a:close/>
                </a:path>
              </a:pathLst>
            </a:custGeom>
            <a:solidFill>
              <a:srgbClr val="000000">
                <a:alpha val="0"/>
              </a:srgbClr>
            </a:solidFill>
            <a:ln w="9525" cap="sq">
              <a:solidFill>
                <a:srgbClr val="2B2C30"/>
              </a:solidFill>
              <a:prstDash val="solid"/>
              <a:miter/>
            </a:ln>
          </p:spPr>
          <p:txBody>
            <a:bodyPr/>
            <a:lstStyle/>
            <a:p>
              <a:endParaRPr lang="nl-NL"/>
            </a:p>
          </p:txBody>
        </p:sp>
        <p:sp>
          <p:nvSpPr>
            <p:cNvPr id="14" name="TextBox 14"/>
            <p:cNvSpPr txBox="1"/>
            <p:nvPr/>
          </p:nvSpPr>
          <p:spPr>
            <a:xfrm>
              <a:off x="0" y="-28575"/>
              <a:ext cx="4058845" cy="796349"/>
            </a:xfrm>
            <a:prstGeom prst="rect">
              <a:avLst/>
            </a:prstGeom>
          </p:spPr>
          <p:txBody>
            <a:bodyPr lIns="68580" tIns="68580" rIns="68580" bIns="68580" rtlCol="0" anchor="ctr"/>
            <a:lstStyle/>
            <a:p>
              <a:pPr algn="ctr">
                <a:lnSpc>
                  <a:spcPts val="1889"/>
                </a:lnSpc>
              </a:pPr>
              <a:endParaRPr/>
            </a:p>
          </p:txBody>
        </p:sp>
      </p:grpSp>
      <p:grpSp>
        <p:nvGrpSpPr>
          <p:cNvPr id="15" name="Group 15"/>
          <p:cNvGrpSpPr/>
          <p:nvPr/>
        </p:nvGrpSpPr>
        <p:grpSpPr>
          <a:xfrm>
            <a:off x="11042179" y="2496927"/>
            <a:ext cx="6217121" cy="2223000"/>
            <a:chOff x="0" y="0"/>
            <a:chExt cx="2859631" cy="1022492"/>
          </a:xfrm>
        </p:grpSpPr>
        <p:sp>
          <p:nvSpPr>
            <p:cNvPr id="16" name="Freeform 16"/>
            <p:cNvSpPr/>
            <p:nvPr/>
          </p:nvSpPr>
          <p:spPr>
            <a:xfrm>
              <a:off x="0" y="0"/>
              <a:ext cx="2859631" cy="1022492"/>
            </a:xfrm>
            <a:custGeom>
              <a:avLst/>
              <a:gdLst/>
              <a:ahLst/>
              <a:cxnLst/>
              <a:rect l="l" t="t" r="r" b="b"/>
              <a:pathLst>
                <a:path w="2859631" h="1022492">
                  <a:moveTo>
                    <a:pt x="0" y="0"/>
                  </a:moveTo>
                  <a:lnTo>
                    <a:pt x="2859631" y="0"/>
                  </a:lnTo>
                  <a:lnTo>
                    <a:pt x="2859631" y="1022492"/>
                  </a:lnTo>
                  <a:lnTo>
                    <a:pt x="0" y="1022492"/>
                  </a:lnTo>
                  <a:close/>
                </a:path>
              </a:pathLst>
            </a:custGeom>
            <a:solidFill>
              <a:srgbClr val="000000">
                <a:alpha val="0"/>
              </a:srgbClr>
            </a:solidFill>
            <a:ln w="9525" cap="sq">
              <a:solidFill>
                <a:srgbClr val="2B2C30"/>
              </a:solidFill>
              <a:prstDash val="solid"/>
              <a:miter/>
            </a:ln>
          </p:spPr>
          <p:txBody>
            <a:bodyPr/>
            <a:lstStyle/>
            <a:p>
              <a:endParaRPr lang="nl-NL"/>
            </a:p>
          </p:txBody>
        </p:sp>
        <p:sp>
          <p:nvSpPr>
            <p:cNvPr id="17" name="TextBox 17"/>
            <p:cNvSpPr txBox="1"/>
            <p:nvPr/>
          </p:nvSpPr>
          <p:spPr>
            <a:xfrm>
              <a:off x="0" y="-28575"/>
              <a:ext cx="2859631" cy="1051067"/>
            </a:xfrm>
            <a:prstGeom prst="rect">
              <a:avLst/>
            </a:prstGeom>
          </p:spPr>
          <p:txBody>
            <a:bodyPr lIns="68580" tIns="68580" rIns="68580" bIns="68580" rtlCol="0" anchor="ctr"/>
            <a:lstStyle/>
            <a:p>
              <a:pPr algn="ctr">
                <a:lnSpc>
                  <a:spcPts val="1889"/>
                </a:lnSpc>
              </a:pPr>
              <a:endParaRPr/>
            </a:p>
          </p:txBody>
        </p:sp>
      </p:grpSp>
      <p:grpSp>
        <p:nvGrpSpPr>
          <p:cNvPr id="18" name="Group 18"/>
          <p:cNvGrpSpPr/>
          <p:nvPr/>
        </p:nvGrpSpPr>
        <p:grpSpPr>
          <a:xfrm>
            <a:off x="1681739" y="2450622"/>
            <a:ext cx="3108620" cy="1849433"/>
            <a:chOff x="0" y="0"/>
            <a:chExt cx="4144827" cy="2465911"/>
          </a:xfrm>
        </p:grpSpPr>
        <p:pic>
          <p:nvPicPr>
            <p:cNvPr id="19" name="Picture 19"/>
            <p:cNvPicPr>
              <a:picLocks noChangeAspect="1"/>
            </p:cNvPicPr>
            <p:nvPr/>
          </p:nvPicPr>
          <p:blipFill>
            <a:blip r:embed="rId3"/>
            <a:srcRect t="5014" b="5014"/>
            <a:stretch>
              <a:fillRect/>
            </a:stretch>
          </p:blipFill>
          <p:spPr>
            <a:xfrm>
              <a:off x="0" y="0"/>
              <a:ext cx="4144827" cy="2465911"/>
            </a:xfrm>
            <a:prstGeom prst="rect">
              <a:avLst/>
            </a:prstGeom>
          </p:spPr>
        </p:pic>
      </p:grpSp>
      <p:grpSp>
        <p:nvGrpSpPr>
          <p:cNvPr id="20" name="Group 20"/>
          <p:cNvGrpSpPr/>
          <p:nvPr/>
        </p:nvGrpSpPr>
        <p:grpSpPr>
          <a:xfrm>
            <a:off x="5217457" y="2450622"/>
            <a:ext cx="3339476" cy="1849433"/>
            <a:chOff x="0" y="0"/>
            <a:chExt cx="4452634" cy="2465911"/>
          </a:xfrm>
        </p:grpSpPr>
        <p:pic>
          <p:nvPicPr>
            <p:cNvPr id="21" name="Picture 21"/>
            <p:cNvPicPr>
              <a:picLocks noChangeAspect="1"/>
            </p:cNvPicPr>
            <p:nvPr/>
          </p:nvPicPr>
          <p:blipFill>
            <a:blip r:embed="rId4"/>
            <a:srcRect t="11204" b="11204"/>
            <a:stretch>
              <a:fillRect/>
            </a:stretch>
          </p:blipFill>
          <p:spPr>
            <a:xfrm>
              <a:off x="0" y="0"/>
              <a:ext cx="4452634" cy="2465911"/>
            </a:xfrm>
            <a:prstGeom prst="rect">
              <a:avLst/>
            </a:prstGeom>
          </p:spPr>
        </p:pic>
      </p:grpSp>
      <p:grpSp>
        <p:nvGrpSpPr>
          <p:cNvPr id="22" name="Group 22"/>
          <p:cNvGrpSpPr/>
          <p:nvPr/>
        </p:nvGrpSpPr>
        <p:grpSpPr>
          <a:xfrm>
            <a:off x="8937933" y="2030751"/>
            <a:ext cx="2282342" cy="2269305"/>
            <a:chOff x="0" y="0"/>
            <a:chExt cx="3043123" cy="3025740"/>
          </a:xfrm>
        </p:grpSpPr>
        <p:pic>
          <p:nvPicPr>
            <p:cNvPr id="23" name="Picture 23"/>
            <p:cNvPicPr>
              <a:picLocks noChangeAspect="1"/>
            </p:cNvPicPr>
            <p:nvPr/>
          </p:nvPicPr>
          <p:blipFill>
            <a:blip r:embed="rId5"/>
            <a:srcRect l="16433" r="16433"/>
            <a:stretch>
              <a:fillRect/>
            </a:stretch>
          </p:blipFill>
          <p:spPr>
            <a:xfrm>
              <a:off x="0" y="0"/>
              <a:ext cx="3043123" cy="3025740"/>
            </a:xfrm>
            <a:prstGeom prst="rect">
              <a:avLst/>
            </a:prstGeom>
          </p:spPr>
        </p:pic>
      </p:grpSp>
      <p:grpSp>
        <p:nvGrpSpPr>
          <p:cNvPr id="24" name="Group 24"/>
          <p:cNvGrpSpPr/>
          <p:nvPr/>
        </p:nvGrpSpPr>
        <p:grpSpPr>
          <a:xfrm>
            <a:off x="11598134" y="2697501"/>
            <a:ext cx="5371480" cy="1804127"/>
            <a:chOff x="0" y="0"/>
            <a:chExt cx="7161973" cy="2405503"/>
          </a:xfrm>
        </p:grpSpPr>
        <p:pic>
          <p:nvPicPr>
            <p:cNvPr id="25" name="Picture 25"/>
            <p:cNvPicPr>
              <a:picLocks noChangeAspect="1"/>
            </p:cNvPicPr>
            <p:nvPr/>
          </p:nvPicPr>
          <p:blipFill>
            <a:blip r:embed="rId6"/>
            <a:srcRect l="2602" t="39353" r="2602" b="39353"/>
            <a:stretch>
              <a:fillRect/>
            </a:stretch>
          </p:blipFill>
          <p:spPr>
            <a:xfrm>
              <a:off x="0" y="0"/>
              <a:ext cx="7161973" cy="240550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4E9A3775-DEB2-7E36-5E9C-0C070EC692C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7D87EC4-335E-DC59-6159-1504A1E362AE}"/>
              </a:ext>
            </a:extLst>
          </p:cNvPr>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MECHANISMEN VAN SMT</a:t>
            </a:r>
          </a:p>
        </p:txBody>
      </p:sp>
      <p:sp>
        <p:nvSpPr>
          <p:cNvPr id="3" name="AutoShape 3">
            <a:extLst>
              <a:ext uri="{FF2B5EF4-FFF2-40B4-BE49-F238E27FC236}">
                <a16:creationId xmlns:a16="http://schemas.microsoft.com/office/drawing/2014/main" id="{5CE9E7F8-C588-FBD1-F582-534D6FE451A6}"/>
              </a:ext>
            </a:extLst>
          </p:cNvPr>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pic>
        <p:nvPicPr>
          <p:cNvPr id="27" name="Afbeelding 26" descr="Afbeelding met kunst&#10;&#10;Beschrijving automatisch gegenereerd met gemiddelde betrouwbaarheid">
            <a:extLst>
              <a:ext uri="{FF2B5EF4-FFF2-40B4-BE49-F238E27FC236}">
                <a16:creationId xmlns:a16="http://schemas.microsoft.com/office/drawing/2014/main" id="{CAB0B93B-5D88-5A37-E4D7-1E15BB591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171699"/>
            <a:ext cx="7620000" cy="7523849"/>
          </a:xfrm>
          <a:prstGeom prst="rect">
            <a:avLst/>
          </a:prstGeom>
        </p:spPr>
      </p:pic>
    </p:spTree>
    <p:extLst>
      <p:ext uri="{BB962C8B-B14F-4D97-AF65-F5344CB8AC3E}">
        <p14:creationId xmlns:p14="http://schemas.microsoft.com/office/powerpoint/2010/main" val="321724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E4619FCA-8B29-5ABB-D261-9FF8C8C1056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F1C52C-57DC-8EE5-4016-AECEF1012A4C}"/>
              </a:ext>
            </a:extLst>
          </p:cNvPr>
          <p:cNvSpPr txBox="1"/>
          <p:nvPr/>
        </p:nvSpPr>
        <p:spPr>
          <a:xfrm>
            <a:off x="1006871" y="942975"/>
            <a:ext cx="16230600" cy="609590"/>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VEILIGHEID VAN SMT</a:t>
            </a:r>
          </a:p>
        </p:txBody>
      </p:sp>
      <p:sp>
        <p:nvSpPr>
          <p:cNvPr id="3" name="AutoShape 3">
            <a:extLst>
              <a:ext uri="{FF2B5EF4-FFF2-40B4-BE49-F238E27FC236}">
                <a16:creationId xmlns:a16="http://schemas.microsoft.com/office/drawing/2014/main" id="{8867963F-D723-4048-6247-69FBE2E414BD}"/>
              </a:ext>
            </a:extLst>
          </p:cNvPr>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pic>
        <p:nvPicPr>
          <p:cNvPr id="5" name="Afbeelding 4" descr="Afbeelding met paraplu, accessoire, sneeuw, buitenshuis&#10;&#10;Automatisch gegenereerde beschrijving">
            <a:extLst>
              <a:ext uri="{FF2B5EF4-FFF2-40B4-BE49-F238E27FC236}">
                <a16:creationId xmlns:a16="http://schemas.microsoft.com/office/drawing/2014/main" id="{D4F8A580-32E9-E314-076C-712F4B120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39" y="2324100"/>
            <a:ext cx="9146032" cy="5120640"/>
          </a:xfrm>
          <a:prstGeom prst="rect">
            <a:avLst/>
          </a:prstGeom>
        </p:spPr>
      </p:pic>
      <p:sp>
        <p:nvSpPr>
          <p:cNvPr id="7" name="Tekstvak 6">
            <a:extLst>
              <a:ext uri="{FF2B5EF4-FFF2-40B4-BE49-F238E27FC236}">
                <a16:creationId xmlns:a16="http://schemas.microsoft.com/office/drawing/2014/main" id="{B9B51D56-B8A0-44E6-A4ED-446AC9307E21}"/>
              </a:ext>
            </a:extLst>
          </p:cNvPr>
          <p:cNvSpPr txBox="1"/>
          <p:nvPr/>
        </p:nvSpPr>
        <p:spPr>
          <a:xfrm>
            <a:off x="954298" y="3382983"/>
            <a:ext cx="6901421" cy="2015936"/>
          </a:xfrm>
          <a:prstGeom prst="rect">
            <a:avLst/>
          </a:prstGeom>
          <a:noFill/>
        </p:spPr>
        <p:txBody>
          <a:bodyPr wrap="square">
            <a:spAutoFit/>
          </a:bodyPr>
          <a:lstStyle/>
          <a:p>
            <a:pPr algn="l">
              <a:lnSpc>
                <a:spcPts val="2520"/>
              </a:lnSpc>
            </a:pPr>
            <a:r>
              <a:rPr lang="en-US" sz="2400" dirty="0">
                <a:solidFill>
                  <a:srgbClr val="000000"/>
                </a:solidFill>
                <a:latin typeface="Articulat"/>
                <a:ea typeface="Articulat"/>
                <a:cs typeface="Articulat"/>
                <a:sym typeface="Articulat"/>
              </a:rPr>
              <a:t>Cassidy, J., Boyle, E., Cote, P., He, Y., Hogg-Johnson, S., Silver, F., &amp; Bondy, S. (2008). Risk of </a:t>
            </a:r>
            <a:r>
              <a:rPr lang="en-US" sz="2800" dirty="0">
                <a:solidFill>
                  <a:srgbClr val="000000"/>
                </a:solidFill>
                <a:latin typeface="Articulat"/>
                <a:ea typeface="Articulat"/>
                <a:cs typeface="Articulat"/>
                <a:sym typeface="Articulat"/>
              </a:rPr>
              <a:t>vertebrobasilar</a:t>
            </a:r>
            <a:r>
              <a:rPr lang="en-US" sz="2400" dirty="0">
                <a:solidFill>
                  <a:srgbClr val="000000"/>
                </a:solidFill>
                <a:latin typeface="Articulat"/>
                <a:ea typeface="Articulat"/>
                <a:cs typeface="Articulat"/>
                <a:sym typeface="Articulat"/>
              </a:rPr>
              <a:t> stroke and chiropractic care: results of a population-based case-control and case-crossover study. Pub Med, 176-83. doi:10.1097/BRS.0b013e3181644600</a:t>
            </a:r>
          </a:p>
        </p:txBody>
      </p:sp>
      <p:sp>
        <p:nvSpPr>
          <p:cNvPr id="8" name="Tekstvak 7">
            <a:extLst>
              <a:ext uri="{FF2B5EF4-FFF2-40B4-BE49-F238E27FC236}">
                <a16:creationId xmlns:a16="http://schemas.microsoft.com/office/drawing/2014/main" id="{9B2E1424-8BE0-2712-A969-0CE20E7F8EF8}"/>
              </a:ext>
            </a:extLst>
          </p:cNvPr>
          <p:cNvSpPr txBox="1"/>
          <p:nvPr/>
        </p:nvSpPr>
        <p:spPr>
          <a:xfrm>
            <a:off x="936577" y="5676900"/>
            <a:ext cx="6591305" cy="461665"/>
          </a:xfrm>
          <a:prstGeom prst="rect">
            <a:avLst/>
          </a:prstGeom>
          <a:noFill/>
        </p:spPr>
        <p:txBody>
          <a:bodyPr wrap="square" rtlCol="0">
            <a:spAutoFit/>
          </a:bodyPr>
          <a:lstStyle/>
          <a:p>
            <a:r>
              <a:rPr lang="nl-NL" sz="2400" dirty="0"/>
              <a:t>1 in 1 miljoen (&gt;3 miljoen) manuele behandelingen</a:t>
            </a:r>
          </a:p>
        </p:txBody>
      </p:sp>
    </p:spTree>
    <p:extLst>
      <p:ext uri="{BB962C8B-B14F-4D97-AF65-F5344CB8AC3E}">
        <p14:creationId xmlns:p14="http://schemas.microsoft.com/office/powerpoint/2010/main" val="125625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800101" y="1760758"/>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38214" y="2227065"/>
            <a:ext cx="7877184" cy="5872570"/>
          </a:xfrm>
          <a:prstGeom prst="rect">
            <a:avLst/>
          </a:prstGeom>
        </p:spPr>
        <p:txBody>
          <a:bodyPr lIns="0" tIns="0" rIns="0" bIns="0" rtlCol="0" anchor="t">
            <a:spAutoFit/>
          </a:bodyPr>
          <a:lstStyle/>
          <a:p>
            <a:pPr algn="l">
              <a:lnSpc>
                <a:spcPts val="4199"/>
              </a:lnSpc>
            </a:pPr>
            <a:r>
              <a:rPr lang="en-US" sz="2799" b="1" dirty="0">
                <a:solidFill>
                  <a:srgbClr val="2B2C30"/>
                </a:solidFill>
                <a:latin typeface="Public Sans Bold"/>
                <a:ea typeface="Public Sans Bold"/>
                <a:cs typeface="Public Sans Bold"/>
                <a:sym typeface="Public Sans Bold"/>
              </a:rPr>
              <a:t>Het </a:t>
            </a:r>
            <a:r>
              <a:rPr lang="en-US" sz="2799" b="1" dirty="0" err="1">
                <a:solidFill>
                  <a:srgbClr val="2B2C30"/>
                </a:solidFill>
                <a:latin typeface="Public Sans Bold"/>
                <a:ea typeface="Public Sans Bold"/>
                <a:cs typeface="Public Sans Bold"/>
                <a:sym typeface="Public Sans Bold"/>
              </a:rPr>
              <a:t>proces</a:t>
            </a:r>
            <a:r>
              <a:rPr lang="en-US" sz="2799" b="1" dirty="0">
                <a:solidFill>
                  <a:srgbClr val="2B2C30"/>
                </a:solidFill>
                <a:latin typeface="Public Sans Bold"/>
                <a:ea typeface="Public Sans Bold"/>
                <a:cs typeface="Public Sans Bold"/>
                <a:sym typeface="Public Sans Bold"/>
              </a:rPr>
              <a:t> van de </a:t>
            </a:r>
            <a:r>
              <a:rPr lang="en-US" sz="2799" b="1" dirty="0" err="1">
                <a:solidFill>
                  <a:srgbClr val="2B2C30"/>
                </a:solidFill>
                <a:latin typeface="Public Sans Bold"/>
                <a:ea typeface="Public Sans Bold"/>
                <a:cs typeface="Public Sans Bold"/>
                <a:sym typeface="Public Sans Bold"/>
              </a:rPr>
              <a:t>eerste</a:t>
            </a:r>
            <a:r>
              <a:rPr lang="en-US" sz="2799" b="1" dirty="0">
                <a:solidFill>
                  <a:srgbClr val="2B2C30"/>
                </a:solidFill>
                <a:latin typeface="Public Sans Bold"/>
                <a:ea typeface="Public Sans Bold"/>
                <a:cs typeface="Public Sans Bold"/>
                <a:sym typeface="Public Sans Bold"/>
              </a:rPr>
              <a:t> </a:t>
            </a:r>
            <a:r>
              <a:rPr lang="en-US" sz="2799" b="1" dirty="0" err="1">
                <a:solidFill>
                  <a:srgbClr val="2B2C30"/>
                </a:solidFill>
                <a:latin typeface="Public Sans Bold"/>
                <a:ea typeface="Public Sans Bold"/>
                <a:cs typeface="Public Sans Bold"/>
                <a:sym typeface="Public Sans Bold"/>
              </a:rPr>
              <a:t>afspraak</a:t>
            </a:r>
            <a:r>
              <a:rPr lang="en-US" sz="2799" b="1" dirty="0">
                <a:solidFill>
                  <a:srgbClr val="2B2C30"/>
                </a:solidFill>
                <a:latin typeface="Public Sans Bold"/>
                <a:ea typeface="Public Sans Bold"/>
                <a:cs typeface="Public Sans Bold"/>
                <a:sym typeface="Public Sans Bold"/>
              </a:rPr>
              <a:t> tot </a:t>
            </a:r>
            <a:r>
              <a:rPr lang="en-US" sz="2799" b="1" dirty="0" err="1">
                <a:solidFill>
                  <a:srgbClr val="2B2C30"/>
                </a:solidFill>
                <a:latin typeface="Public Sans Bold"/>
                <a:ea typeface="Public Sans Bold"/>
                <a:cs typeface="Public Sans Bold"/>
                <a:sym typeface="Public Sans Bold"/>
              </a:rPr>
              <a:t>behandeling</a:t>
            </a:r>
            <a:r>
              <a:rPr lang="en-US" sz="2799" b="1" dirty="0">
                <a:solidFill>
                  <a:srgbClr val="2B2C30"/>
                </a:solidFill>
                <a:latin typeface="Public Sans Bold"/>
                <a:ea typeface="Public Sans Bold"/>
                <a:cs typeface="Public Sans Bold"/>
                <a:sym typeface="Public Sans Bold"/>
              </a:rPr>
              <a:t>.</a:t>
            </a:r>
          </a:p>
          <a:p>
            <a:pPr algn="l">
              <a:lnSpc>
                <a:spcPts val="4199"/>
              </a:lnSpc>
            </a:pPr>
            <a:endParaRPr lang="en-US" sz="2799" b="1" dirty="0">
              <a:solidFill>
                <a:srgbClr val="2B2C30"/>
              </a:solidFill>
              <a:latin typeface="Public Sans Bold"/>
              <a:ea typeface="Public Sans Bold"/>
              <a:cs typeface="Public Sans Bold"/>
              <a:sym typeface="Public Sans Bold"/>
            </a:endParaRPr>
          </a:p>
          <a:p>
            <a:pPr marL="604519" lvl="1" indent="-302260" algn="l">
              <a:lnSpc>
                <a:spcPts val="4199"/>
              </a:lnSpc>
              <a:buFont typeface="Arial"/>
              <a:buChar char="•"/>
            </a:pPr>
            <a:r>
              <a:rPr lang="en-US" sz="2799" dirty="0" err="1">
                <a:solidFill>
                  <a:srgbClr val="2B2C30"/>
                </a:solidFill>
                <a:latin typeface="Public Sans"/>
                <a:ea typeface="Public Sans"/>
                <a:cs typeface="Public Sans"/>
                <a:sym typeface="Public Sans"/>
              </a:rPr>
              <a:t>Bespreking</a:t>
            </a:r>
            <a:r>
              <a:rPr lang="en-US" sz="2799" dirty="0">
                <a:solidFill>
                  <a:srgbClr val="2B2C30"/>
                </a:solidFill>
                <a:latin typeface="Public Sans"/>
                <a:ea typeface="Public Sans"/>
                <a:cs typeface="Public Sans"/>
                <a:sym typeface="Public Sans"/>
              </a:rPr>
              <a:t> van </a:t>
            </a:r>
            <a:r>
              <a:rPr lang="en-US" sz="2799" dirty="0" err="1">
                <a:solidFill>
                  <a:srgbClr val="2B2C30"/>
                </a:solidFill>
                <a:latin typeface="Public Sans"/>
                <a:ea typeface="Public Sans"/>
                <a:cs typeface="Public Sans"/>
                <a:sym typeface="Public Sans"/>
              </a:rPr>
              <a:t>ingevulde</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vragenlijst</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anamnese</a:t>
            </a:r>
            <a:r>
              <a:rPr lang="en-US" sz="2799" dirty="0">
                <a:solidFill>
                  <a:srgbClr val="2B2C30"/>
                </a:solidFill>
                <a:latin typeface="Public Sans"/>
                <a:ea typeface="Public Sans"/>
                <a:cs typeface="Public Sans"/>
                <a:sym typeface="Public Sans"/>
              </a:rPr>
              <a:t>.</a:t>
            </a:r>
          </a:p>
          <a:p>
            <a:pPr marL="604519" lvl="1" indent="-302260" algn="l">
              <a:lnSpc>
                <a:spcPts val="4199"/>
              </a:lnSpc>
              <a:buFont typeface="Arial"/>
              <a:buChar char="•"/>
            </a:pPr>
            <a:r>
              <a:rPr lang="en-US" sz="2799" dirty="0" err="1">
                <a:solidFill>
                  <a:srgbClr val="2B2C30"/>
                </a:solidFill>
                <a:latin typeface="Public Sans"/>
                <a:ea typeface="Public Sans"/>
                <a:cs typeface="Public Sans"/>
                <a:sym typeface="Public Sans"/>
              </a:rPr>
              <a:t>Diagnostiek</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onderzoeken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beelden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röntgen</a:t>
            </a:r>
            <a:r>
              <a:rPr lang="en-US" sz="2799" dirty="0">
                <a:solidFill>
                  <a:srgbClr val="2B2C30"/>
                </a:solidFill>
                <a:latin typeface="Public Sans"/>
                <a:ea typeface="Public Sans"/>
                <a:cs typeface="Public Sans"/>
                <a:sym typeface="Public Sans"/>
              </a:rPr>
              <a:t>/MRI/CT), </a:t>
            </a:r>
            <a:r>
              <a:rPr lang="en-US" sz="2799" dirty="0" err="1">
                <a:solidFill>
                  <a:srgbClr val="2B2C30"/>
                </a:solidFill>
                <a:latin typeface="Public Sans"/>
                <a:ea typeface="Public Sans"/>
                <a:cs typeface="Public Sans"/>
                <a:sym typeface="Public Sans"/>
              </a:rPr>
              <a:t>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analyse</a:t>
            </a:r>
            <a:r>
              <a:rPr lang="en-US" sz="2799" dirty="0">
                <a:solidFill>
                  <a:srgbClr val="2B2C30"/>
                </a:solidFill>
                <a:latin typeface="Public Sans"/>
                <a:ea typeface="Public Sans"/>
                <a:cs typeface="Public Sans"/>
                <a:sym typeface="Public Sans"/>
              </a:rPr>
              <a:t>.</a:t>
            </a:r>
          </a:p>
          <a:p>
            <a:pPr marL="604519" lvl="1" indent="-302260" algn="l">
              <a:lnSpc>
                <a:spcPts val="4199"/>
              </a:lnSpc>
              <a:buFont typeface="Arial"/>
              <a:buChar char="•"/>
            </a:pPr>
            <a:r>
              <a:rPr lang="en-US" sz="2799" dirty="0" err="1">
                <a:solidFill>
                  <a:srgbClr val="2B2C30"/>
                </a:solidFill>
                <a:latin typeface="Public Sans"/>
                <a:ea typeface="Public Sans"/>
                <a:cs typeface="Public Sans"/>
                <a:sym typeface="Public Sans"/>
              </a:rPr>
              <a:t>Identificeren</a:t>
            </a:r>
            <a:r>
              <a:rPr lang="en-US" sz="2799" dirty="0">
                <a:solidFill>
                  <a:srgbClr val="2B2C30"/>
                </a:solidFill>
                <a:latin typeface="Public Sans"/>
                <a:ea typeface="Public Sans"/>
                <a:cs typeface="Public Sans"/>
                <a:sym typeface="Public Sans"/>
              </a:rPr>
              <a:t> van red </a:t>
            </a:r>
            <a:r>
              <a:rPr lang="en-US" sz="2799" dirty="0" err="1">
                <a:solidFill>
                  <a:srgbClr val="2B2C30"/>
                </a:solidFill>
                <a:latin typeface="Public Sans"/>
                <a:ea typeface="Public Sans"/>
                <a:cs typeface="Public Sans"/>
                <a:sym typeface="Public Sans"/>
              </a:rPr>
              <a:t>en</a:t>
            </a:r>
            <a:r>
              <a:rPr lang="en-US" sz="2799" dirty="0">
                <a:solidFill>
                  <a:srgbClr val="2B2C30"/>
                </a:solidFill>
                <a:latin typeface="Public Sans"/>
                <a:ea typeface="Public Sans"/>
                <a:cs typeface="Public Sans"/>
                <a:sym typeface="Public Sans"/>
              </a:rPr>
              <a:t> yellow flags.</a:t>
            </a:r>
          </a:p>
          <a:p>
            <a:pPr marL="604519" lvl="1" indent="-302260" algn="l">
              <a:lnSpc>
                <a:spcPts val="4199"/>
              </a:lnSpc>
              <a:buFont typeface="Arial"/>
              <a:buChar char="•"/>
            </a:pPr>
            <a:r>
              <a:rPr lang="en-US" sz="2799" dirty="0" err="1">
                <a:solidFill>
                  <a:srgbClr val="2B2C30"/>
                </a:solidFill>
                <a:latin typeface="Public Sans"/>
                <a:ea typeface="Public Sans"/>
                <a:cs typeface="Public Sans"/>
                <a:sym typeface="Public Sans"/>
              </a:rPr>
              <a:t>Behandelplan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afhankelijk</a:t>
            </a:r>
            <a:r>
              <a:rPr lang="en-US" sz="2799" dirty="0">
                <a:solidFill>
                  <a:srgbClr val="2B2C30"/>
                </a:solidFill>
                <a:latin typeface="Public Sans"/>
                <a:ea typeface="Public Sans"/>
                <a:cs typeface="Public Sans"/>
                <a:sym typeface="Public Sans"/>
              </a:rPr>
              <a:t> van </a:t>
            </a:r>
            <a:r>
              <a:rPr lang="en-US" sz="2799" dirty="0" err="1">
                <a:solidFill>
                  <a:srgbClr val="2B2C30"/>
                </a:solidFill>
                <a:latin typeface="Public Sans"/>
                <a:ea typeface="Public Sans"/>
                <a:cs typeface="Public Sans"/>
                <a:sym typeface="Public Sans"/>
              </a:rPr>
              <a:t>symptomen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structuur</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doelen</a:t>
            </a:r>
            <a:r>
              <a:rPr lang="en-US" sz="2799" dirty="0">
                <a:solidFill>
                  <a:srgbClr val="2B2C30"/>
                </a:solidFill>
                <a:latin typeface="Public Sans"/>
                <a:ea typeface="Public Sans"/>
                <a:cs typeface="Public Sans"/>
                <a:sym typeface="Public Sans"/>
              </a:rPr>
              <a:t>.</a:t>
            </a:r>
          </a:p>
          <a:p>
            <a:pPr marL="604519" lvl="1" indent="-302260" algn="l">
              <a:lnSpc>
                <a:spcPts val="4199"/>
              </a:lnSpc>
              <a:buFont typeface="Arial"/>
              <a:buChar char="•"/>
            </a:pPr>
            <a:r>
              <a:rPr lang="en-US" sz="2799" dirty="0" err="1">
                <a:solidFill>
                  <a:srgbClr val="2B2C30"/>
                </a:solidFill>
                <a:latin typeface="Public Sans"/>
                <a:ea typeface="Public Sans"/>
                <a:cs typeface="Public Sans"/>
                <a:sym typeface="Public Sans"/>
              </a:rPr>
              <a:t>Bespreken</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eerdere</a:t>
            </a:r>
            <a:r>
              <a:rPr lang="en-US" sz="2799" dirty="0">
                <a:solidFill>
                  <a:srgbClr val="2B2C30"/>
                </a:solidFill>
                <a:latin typeface="Public Sans"/>
                <a:ea typeface="Public Sans"/>
                <a:cs typeface="Public Sans"/>
                <a:sym typeface="Public Sans"/>
              </a:rPr>
              <a:t>) </a:t>
            </a:r>
            <a:r>
              <a:rPr lang="en-US" sz="2799" dirty="0" err="1">
                <a:solidFill>
                  <a:srgbClr val="2B2C30"/>
                </a:solidFill>
                <a:latin typeface="Public Sans"/>
                <a:ea typeface="Public Sans"/>
                <a:cs typeface="Public Sans"/>
                <a:sym typeface="Public Sans"/>
              </a:rPr>
              <a:t>oefeningen</a:t>
            </a:r>
            <a:r>
              <a:rPr lang="en-US" sz="2799" dirty="0">
                <a:solidFill>
                  <a:srgbClr val="2B2C30"/>
                </a:solidFill>
                <a:latin typeface="Public Sans"/>
                <a:ea typeface="Public Sans"/>
                <a:cs typeface="Public Sans"/>
                <a:sym typeface="Public Sans"/>
              </a:rPr>
              <a:t>. </a:t>
            </a:r>
          </a:p>
        </p:txBody>
      </p:sp>
      <p:grpSp>
        <p:nvGrpSpPr>
          <p:cNvPr id="4" name="Group 4"/>
          <p:cNvGrpSpPr/>
          <p:nvPr/>
        </p:nvGrpSpPr>
        <p:grpSpPr>
          <a:xfrm>
            <a:off x="9722567" y="2781300"/>
            <a:ext cx="7773804" cy="5063759"/>
            <a:chOff x="0" y="0"/>
            <a:chExt cx="2364475" cy="1540189"/>
          </a:xfrm>
        </p:grpSpPr>
        <p:sp>
          <p:nvSpPr>
            <p:cNvPr id="5" name="Freeform 5"/>
            <p:cNvSpPr/>
            <p:nvPr/>
          </p:nvSpPr>
          <p:spPr>
            <a:xfrm>
              <a:off x="0" y="0"/>
              <a:ext cx="2364475" cy="1540190"/>
            </a:xfrm>
            <a:custGeom>
              <a:avLst/>
              <a:gdLst/>
              <a:ahLst/>
              <a:cxnLst/>
              <a:rect l="l" t="t" r="r" b="b"/>
              <a:pathLst>
                <a:path w="2364475" h="1540190">
                  <a:moveTo>
                    <a:pt x="0" y="0"/>
                  </a:moveTo>
                  <a:lnTo>
                    <a:pt x="2364475" y="0"/>
                  </a:lnTo>
                  <a:lnTo>
                    <a:pt x="2364475" y="1540190"/>
                  </a:lnTo>
                  <a:lnTo>
                    <a:pt x="0" y="1540190"/>
                  </a:lnTo>
                  <a:close/>
                </a:path>
              </a:pathLst>
            </a:custGeom>
            <a:solidFill>
              <a:srgbClr val="000000">
                <a:alpha val="0"/>
              </a:srgbClr>
            </a:solidFill>
            <a:ln w="9525" cap="sq">
              <a:solidFill>
                <a:srgbClr val="2B2C30"/>
              </a:solidFill>
              <a:prstDash val="solid"/>
              <a:miter/>
            </a:ln>
          </p:spPr>
          <p:txBody>
            <a:bodyPr/>
            <a:lstStyle/>
            <a:p>
              <a:endParaRPr lang="nl-NL"/>
            </a:p>
          </p:txBody>
        </p:sp>
        <p:sp>
          <p:nvSpPr>
            <p:cNvPr id="6" name="TextBox 6"/>
            <p:cNvSpPr txBox="1"/>
            <p:nvPr/>
          </p:nvSpPr>
          <p:spPr>
            <a:xfrm>
              <a:off x="0" y="-28575"/>
              <a:ext cx="2364475" cy="1568764"/>
            </a:xfrm>
            <a:prstGeom prst="rect">
              <a:avLst/>
            </a:prstGeom>
          </p:spPr>
          <p:txBody>
            <a:bodyPr lIns="68580" tIns="68580" rIns="68580" bIns="68580" rtlCol="0" anchor="ctr"/>
            <a:lstStyle/>
            <a:p>
              <a:pPr algn="ctr">
                <a:lnSpc>
                  <a:spcPts val="1889"/>
                </a:lnSpc>
              </a:pPr>
              <a:endParaRPr/>
            </a:p>
          </p:txBody>
        </p:sp>
      </p:grpSp>
      <p:grpSp>
        <p:nvGrpSpPr>
          <p:cNvPr id="7" name="Group 7"/>
          <p:cNvGrpSpPr/>
          <p:nvPr/>
        </p:nvGrpSpPr>
        <p:grpSpPr>
          <a:xfrm>
            <a:off x="10333265" y="3188617"/>
            <a:ext cx="6552408" cy="4317083"/>
            <a:chOff x="0" y="0"/>
            <a:chExt cx="8736544" cy="5756111"/>
          </a:xfrm>
        </p:grpSpPr>
        <p:pic>
          <p:nvPicPr>
            <p:cNvPr id="8" name="Picture 8"/>
            <p:cNvPicPr>
              <a:picLocks noChangeAspect="1"/>
            </p:cNvPicPr>
            <p:nvPr/>
          </p:nvPicPr>
          <p:blipFill>
            <a:blip r:embed="rId2"/>
            <a:srcRect t="630" b="630"/>
            <a:stretch>
              <a:fillRect/>
            </a:stretch>
          </p:blipFill>
          <p:spPr>
            <a:xfrm>
              <a:off x="0" y="0"/>
              <a:ext cx="8736544" cy="5756111"/>
            </a:xfrm>
            <a:prstGeom prst="rect">
              <a:avLst/>
            </a:prstGeom>
          </p:spPr>
        </p:pic>
      </p:grpSp>
      <p:sp>
        <p:nvSpPr>
          <p:cNvPr id="9" name="TextBox 9"/>
          <p:cNvSpPr txBox="1"/>
          <p:nvPr/>
        </p:nvSpPr>
        <p:spPr>
          <a:xfrm>
            <a:off x="1159271" y="10953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EEN KIJKJE IN MIJN WERELD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1600861" y="1777647"/>
            <a:ext cx="5053782" cy="6356958"/>
          </a:xfrm>
          <a:custGeom>
            <a:avLst/>
            <a:gdLst/>
            <a:ahLst/>
            <a:cxnLst/>
            <a:rect l="l" t="t" r="r" b="b"/>
            <a:pathLst>
              <a:path w="5053782" h="6356958">
                <a:moveTo>
                  <a:pt x="0" y="0"/>
                </a:moveTo>
                <a:lnTo>
                  <a:pt x="5053782" y="0"/>
                </a:lnTo>
                <a:lnTo>
                  <a:pt x="5053782" y="6356958"/>
                </a:lnTo>
                <a:lnTo>
                  <a:pt x="0" y="6356958"/>
                </a:lnTo>
                <a:lnTo>
                  <a:pt x="0" y="0"/>
                </a:lnTo>
                <a:close/>
              </a:path>
            </a:pathLst>
          </a:custGeom>
          <a:blipFill>
            <a:blip r:embed="rId2"/>
            <a:stretch>
              <a:fillRect/>
            </a:stretch>
          </a:blipFill>
        </p:spPr>
        <p:txBody>
          <a:bodyPr/>
          <a:lstStyle/>
          <a:p>
            <a:endParaRPr lang="nl-NL"/>
          </a:p>
        </p:txBody>
      </p:sp>
      <p:sp>
        <p:nvSpPr>
          <p:cNvPr id="3" name="Freeform 3"/>
          <p:cNvSpPr/>
          <p:nvPr/>
        </p:nvSpPr>
        <p:spPr>
          <a:xfrm>
            <a:off x="6921343" y="1777647"/>
            <a:ext cx="3909529" cy="6356958"/>
          </a:xfrm>
          <a:custGeom>
            <a:avLst/>
            <a:gdLst/>
            <a:ahLst/>
            <a:cxnLst/>
            <a:rect l="l" t="t" r="r" b="b"/>
            <a:pathLst>
              <a:path w="3909529" h="6356958">
                <a:moveTo>
                  <a:pt x="0" y="0"/>
                </a:moveTo>
                <a:lnTo>
                  <a:pt x="3909529" y="0"/>
                </a:lnTo>
                <a:lnTo>
                  <a:pt x="3909529" y="6356958"/>
                </a:lnTo>
                <a:lnTo>
                  <a:pt x="0" y="6356958"/>
                </a:lnTo>
                <a:lnTo>
                  <a:pt x="0" y="0"/>
                </a:lnTo>
                <a:close/>
              </a:path>
            </a:pathLst>
          </a:custGeom>
          <a:blipFill>
            <a:blip r:embed="rId3"/>
            <a:stretch>
              <a:fillRect/>
            </a:stretch>
          </a:blipFill>
        </p:spPr>
        <p:txBody>
          <a:bodyPr/>
          <a:lstStyle/>
          <a:p>
            <a:endParaRPr lang="nl-NL"/>
          </a:p>
        </p:txBody>
      </p:sp>
      <p:sp>
        <p:nvSpPr>
          <p:cNvPr id="4" name="Freeform 4"/>
          <p:cNvSpPr/>
          <p:nvPr/>
        </p:nvSpPr>
        <p:spPr>
          <a:xfrm>
            <a:off x="11095776" y="1777647"/>
            <a:ext cx="4970600" cy="6356958"/>
          </a:xfrm>
          <a:custGeom>
            <a:avLst/>
            <a:gdLst/>
            <a:ahLst/>
            <a:cxnLst/>
            <a:rect l="l" t="t" r="r" b="b"/>
            <a:pathLst>
              <a:path w="4970600" h="6356958">
                <a:moveTo>
                  <a:pt x="0" y="0"/>
                </a:moveTo>
                <a:lnTo>
                  <a:pt x="4970600" y="0"/>
                </a:lnTo>
                <a:lnTo>
                  <a:pt x="4970600" y="6356958"/>
                </a:lnTo>
                <a:lnTo>
                  <a:pt x="0" y="6356958"/>
                </a:lnTo>
                <a:lnTo>
                  <a:pt x="0" y="0"/>
                </a:lnTo>
                <a:close/>
              </a:path>
            </a:pathLst>
          </a:custGeom>
          <a:blipFill>
            <a:blip r:embed="rId4"/>
            <a:stretch>
              <a:fillRect/>
            </a:stretch>
          </a:blipFill>
        </p:spPr>
        <p:txBody>
          <a:bodyPr/>
          <a:lstStyle/>
          <a:p>
            <a:endParaRPr lang="nl-NL"/>
          </a:p>
        </p:txBody>
      </p:sp>
      <p:sp>
        <p:nvSpPr>
          <p:cNvPr id="5" name="TextBox 5"/>
          <p:cNvSpPr txBox="1"/>
          <p:nvPr/>
        </p:nvSpPr>
        <p:spPr>
          <a:xfrm>
            <a:off x="1435950" y="264890"/>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EEN KIJKJE IN MIJN WERELD2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A69394E502054387331F7CCE4E2334" ma:contentTypeVersion="18" ma:contentTypeDescription="Een nieuw document maken." ma:contentTypeScope="" ma:versionID="5676f2782f6a9009e8a3f05a581ce3f5">
  <xsd:schema xmlns:xsd="http://www.w3.org/2001/XMLSchema" xmlns:xs="http://www.w3.org/2001/XMLSchema" xmlns:p="http://schemas.microsoft.com/office/2006/metadata/properties" xmlns:ns2="8530db66-369d-4f16-926d-20da9fb7f32a" xmlns:ns3="c6a15f65-be5c-4e4b-99cf-f6007101d4b4" targetNamespace="http://schemas.microsoft.com/office/2006/metadata/properties" ma:root="true" ma:fieldsID="e407332f8b5ad620a0834bb0e70d355d" ns2:_="" ns3:_="">
    <xsd:import namespace="8530db66-369d-4f16-926d-20da9fb7f32a"/>
    <xsd:import namespace="c6a15f65-be5c-4e4b-99cf-f6007101d4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0db66-369d-4f16-926d-20da9fb7f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256f63b-0b9d-4f64-9e1f-1f189ce60b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a15f65-be5c-4e4b-99cf-f6007101d4b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d024f0b-e0ae-4693-9a6c-9886ba62d15e}" ma:internalName="TaxCatchAll" ma:showField="CatchAllData" ma:web="c6a15f65-be5c-4e4b-99cf-f6007101d4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30db66-369d-4f16-926d-20da9fb7f32a">
      <Terms xmlns="http://schemas.microsoft.com/office/infopath/2007/PartnerControls"/>
    </lcf76f155ced4ddcb4097134ff3c332f>
    <TaxCatchAll xmlns="c6a15f65-be5c-4e4b-99cf-f6007101d4b4" xsi:nil="true"/>
  </documentManagement>
</p:properties>
</file>

<file path=customXml/itemProps1.xml><?xml version="1.0" encoding="utf-8"?>
<ds:datastoreItem xmlns:ds="http://schemas.openxmlformats.org/officeDocument/2006/customXml" ds:itemID="{F900E84B-3272-4A4F-B2F0-5E624F350319}"/>
</file>

<file path=customXml/itemProps2.xml><?xml version="1.0" encoding="utf-8"?>
<ds:datastoreItem xmlns:ds="http://schemas.openxmlformats.org/officeDocument/2006/customXml" ds:itemID="{113ABE70-6A6F-41BE-9955-85748697E995}"/>
</file>

<file path=customXml/itemProps3.xml><?xml version="1.0" encoding="utf-8"?>
<ds:datastoreItem xmlns:ds="http://schemas.openxmlformats.org/officeDocument/2006/customXml" ds:itemID="{E32E0913-101D-4011-BAC3-D2502ABA3CA3}"/>
</file>

<file path=docProps/app.xml><?xml version="1.0" encoding="utf-8"?>
<Properties xmlns="http://schemas.openxmlformats.org/officeDocument/2006/extended-properties" xmlns:vt="http://schemas.openxmlformats.org/officeDocument/2006/docPropsVTypes">
  <TotalTime>416</TotalTime>
  <Words>1565</Words>
  <Application>Microsoft Office PowerPoint</Application>
  <PresentationFormat>Aangepast</PresentationFormat>
  <Paragraphs>180</Paragraphs>
  <Slides>21</Slides>
  <Notes>6</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21</vt:i4>
      </vt:variant>
    </vt:vector>
  </HeadingPairs>
  <TitlesOfParts>
    <vt:vector size="31" baseType="lpstr">
      <vt:lpstr>Playfair Display</vt:lpstr>
      <vt:lpstr>Articulat</vt:lpstr>
      <vt:lpstr>Arial</vt:lpstr>
      <vt:lpstr>Calibri</vt:lpstr>
      <vt:lpstr>Playfair Display Italics</vt:lpstr>
      <vt:lpstr>Aptos</vt:lpstr>
      <vt:lpstr>Public Sans Bold</vt:lpstr>
      <vt:lpstr>Public Sans</vt:lpstr>
      <vt:lpstr>Articulat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Chiropractic</dc:title>
  <dc:creator>Michael Collins</dc:creator>
  <cp:lastModifiedBy>Jenn Collins</cp:lastModifiedBy>
  <cp:revision>4</cp:revision>
  <dcterms:created xsi:type="dcterms:W3CDTF">2006-08-16T00:00:00Z</dcterms:created>
  <dcterms:modified xsi:type="dcterms:W3CDTF">2024-11-29T12:20:50Z</dcterms:modified>
  <dc:identifier>DAGXvdU8vbQ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0x010100AFA69394E502054387331F7CCE4E2334</vt:lpwstr>
  </property>
</Properties>
</file>