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1" r:id="rId2"/>
  </p:sldMasterIdLst>
  <p:notesMasterIdLst>
    <p:notesMasterId r:id="rId25"/>
  </p:notesMasterIdLst>
  <p:sldIdLst>
    <p:sldId id="262" r:id="rId3"/>
    <p:sldId id="263" r:id="rId4"/>
    <p:sldId id="264" r:id="rId5"/>
    <p:sldId id="279" r:id="rId6"/>
    <p:sldId id="266" r:id="rId7"/>
    <p:sldId id="267" r:id="rId8"/>
    <p:sldId id="268" r:id="rId9"/>
    <p:sldId id="280" r:id="rId10"/>
    <p:sldId id="273" r:id="rId11"/>
    <p:sldId id="275" r:id="rId12"/>
    <p:sldId id="276" r:id="rId13"/>
    <p:sldId id="277" r:id="rId14"/>
    <p:sldId id="278" r:id="rId15"/>
    <p:sldId id="272" r:id="rId16"/>
    <p:sldId id="256" r:id="rId17"/>
    <p:sldId id="257" r:id="rId18"/>
    <p:sldId id="258" r:id="rId19"/>
    <p:sldId id="259" r:id="rId20"/>
    <p:sldId id="260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F4F72-0889-4EA8-B5CF-C68D4FE80E6F}" type="datetimeFigureOut">
              <a:rPr lang="nl-NL" smtClean="0"/>
              <a:t>03-03-2016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9C77-D87C-4EA8-80C5-AEB52F809F7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FEEE7-F876-4231-99B5-6F591E554D12}" type="slidenum">
              <a:rPr lang="nl-NL" altLang="nl-NL" smtClean="0"/>
              <a:pPr/>
              <a:t>8</a:t>
            </a:fld>
            <a:endParaRPr lang="nl-NL" altLang="nl-NL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1204C-C23A-4EBC-9A6C-9511BD95B542}" type="slidenum">
              <a:rPr lang="nl-NL" altLang="nl-NL"/>
              <a:pPr/>
              <a:t>9</a:t>
            </a:fld>
            <a:endParaRPr lang="nl-NL" altLang="nl-NL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4352F-4414-48FE-93A7-4ED9873F453E}" type="slidenum">
              <a:rPr lang="en-GB"/>
              <a:pPr/>
              <a:t>10</a:t>
            </a:fld>
            <a:endParaRPr lang="en-GB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5199E-E0FF-4385-B87C-988A3E019BF3}" type="slidenum">
              <a:rPr lang="en-GB"/>
              <a:pPr/>
              <a:t>11</a:t>
            </a:fld>
            <a:endParaRPr lang="en-GB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30FFE-63FB-464D-97CB-1A263ED574DA}" type="slidenum">
              <a:rPr lang="en-GB"/>
              <a:pPr/>
              <a:t>12</a:t>
            </a:fld>
            <a:endParaRPr lang="en-GB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371B4-1C97-4E2B-A97D-B7BFF6335280}" type="slidenum">
              <a:rPr lang="en-GB"/>
              <a:pPr/>
              <a:t>13</a:t>
            </a:fld>
            <a:endParaRPr lang="en-GB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808" y="2404197"/>
            <a:ext cx="7470392" cy="58654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87425" y="3232380"/>
            <a:ext cx="7470775" cy="47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smtClean="0"/>
              <a:t>Spreker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987425" y="3772210"/>
            <a:ext cx="7470775" cy="384029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Museo 300"/>
                <a:cs typeface="Museo 300"/>
              </a:defRPr>
            </a:lvl1pPr>
          </a:lstStyle>
          <a:p>
            <a:pPr lvl="0"/>
            <a:r>
              <a:rPr lang="nl-NL" dirty="0" smtClean="0"/>
              <a:t>Datum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24472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642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5469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661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87055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0A43-3819-4D9A-9E1C-6C269B292DF4}" type="datetimeFigureOut">
              <a:rPr lang="nl-NL" smtClean="0"/>
              <a:pPr/>
              <a:t>03-03-2016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C743-8FB0-4160-B197-4846B59BB5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D741-3BC4-490E-B1EA-08F359E3C338}" type="datetime3">
              <a:rPr lang="nl-NL"/>
              <a:pPr>
                <a:defRPr/>
              </a:pPr>
              <a:t>03/03/16</a:t>
            </a:fld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0952-D09A-495A-8F1D-308A3FECE8E3}" type="datetimeFigureOut">
              <a:rPr lang="nl-NL" smtClean="0"/>
              <a:pPr/>
              <a:t>03-03-2016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C743-8FB0-4160-B197-4846B59BB5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2779" y="770729"/>
            <a:ext cx="7024284" cy="58654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778" y="1741582"/>
            <a:ext cx="7024284" cy="40250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 smtClean="0"/>
              <a:t>Subkop</a:t>
            </a:r>
            <a:endParaRPr lang="nl-NL" dirty="0"/>
          </a:p>
        </p:txBody>
      </p:sp>
      <p:sp>
        <p:nvSpPr>
          <p:cNvPr id="2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22407" y="2225502"/>
            <a:ext cx="7024655" cy="40671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seo 300"/>
              </a:defRPr>
            </a:lvl1pPr>
          </a:lstStyle>
          <a:p>
            <a:pPr lvl="0"/>
            <a:r>
              <a:rPr lang="nl-NL" dirty="0" smtClean="0"/>
              <a:t>Algemene tekst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23585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80952-D09A-495A-8F1D-308A3FECE8E3}" type="datetimeFigureOut">
              <a:rPr lang="nl-NL" smtClean="0"/>
              <a:pPr/>
              <a:t>03-03-2016</a:t>
            </a:fld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80952-D09A-495A-8F1D-308A3FECE8E3}" type="datetimeFigureOut">
              <a:rPr lang="nl-NL" smtClean="0"/>
              <a:pPr/>
              <a:t>03-03-2016</a:t>
            </a:fld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2779" y="770729"/>
            <a:ext cx="7024284" cy="58654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778" y="1741582"/>
            <a:ext cx="7024284" cy="40250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 smtClean="0"/>
              <a:t>Subkop</a:t>
            </a:r>
            <a:endParaRPr lang="nl-NL" dirty="0"/>
          </a:p>
        </p:txBody>
      </p:sp>
      <p:sp>
        <p:nvSpPr>
          <p:cNvPr id="2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22407" y="2225502"/>
            <a:ext cx="7024655" cy="40671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seo 300"/>
              </a:defRPr>
            </a:lvl1pPr>
          </a:lstStyle>
          <a:p>
            <a:pPr lvl="0"/>
            <a:r>
              <a:rPr lang="nl-NL" dirty="0" smtClean="0"/>
              <a:t>Algemene tekst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23585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2779" y="770729"/>
            <a:ext cx="7024284" cy="58654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778" y="1741582"/>
            <a:ext cx="3423229" cy="40250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 smtClean="0"/>
              <a:t>Subkop</a:t>
            </a:r>
            <a:endParaRPr lang="nl-NL" dirty="0"/>
          </a:p>
        </p:txBody>
      </p:sp>
      <p:sp>
        <p:nvSpPr>
          <p:cNvPr id="2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22407" y="2225502"/>
            <a:ext cx="3423600" cy="40671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seo 300"/>
              </a:defRPr>
            </a:lvl1pPr>
          </a:lstStyle>
          <a:p>
            <a:pPr lvl="0"/>
            <a:r>
              <a:rPr lang="nl-NL" dirty="0" smtClean="0"/>
              <a:t>Algemene tekst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 hasCustomPrompt="1"/>
          </p:nvPr>
        </p:nvSpPr>
        <p:spPr>
          <a:xfrm>
            <a:off x="4823462" y="2225502"/>
            <a:ext cx="3423600" cy="40671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seo 300"/>
              </a:defRPr>
            </a:lvl1pPr>
          </a:lstStyle>
          <a:p>
            <a:pPr lvl="0"/>
            <a:r>
              <a:rPr lang="nl-NL" dirty="0" smtClean="0"/>
              <a:t>Algemene tekst</a:t>
            </a:r>
            <a:endParaRPr lang="nl-NL" dirty="0"/>
          </a:p>
        </p:txBody>
      </p:sp>
      <p:sp>
        <p:nvSpPr>
          <p:cNvPr id="6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23833" y="1741582"/>
            <a:ext cx="3423229" cy="40250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 smtClean="0"/>
              <a:t>Subkop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286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0225" y="1637003"/>
            <a:ext cx="4906838" cy="58654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0224" y="2607856"/>
            <a:ext cx="4906838" cy="40250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 smtClean="0"/>
              <a:t>Subkop</a:t>
            </a:r>
            <a:endParaRPr lang="nl-NL" dirty="0"/>
          </a:p>
        </p:txBody>
      </p:sp>
      <p:sp>
        <p:nvSpPr>
          <p:cNvPr id="2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339965" y="3091776"/>
            <a:ext cx="4907097" cy="3241647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seo 300"/>
              </a:defRPr>
            </a:lvl1pPr>
          </a:lstStyle>
          <a:p>
            <a:pPr lvl="0"/>
            <a:r>
              <a:rPr lang="nl-NL" dirty="0" smtClean="0"/>
              <a:t>Algemene tekst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51208" cy="6651057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8771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stijlelem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2780" y="1637003"/>
            <a:ext cx="7024284" cy="58654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22779" y="2607856"/>
            <a:ext cx="7024284" cy="40250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 smtClean="0"/>
              <a:t>Subkop</a:t>
            </a:r>
            <a:endParaRPr lang="nl-NL" dirty="0"/>
          </a:p>
        </p:txBody>
      </p:sp>
      <p:sp>
        <p:nvSpPr>
          <p:cNvPr id="2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22780" y="3091776"/>
            <a:ext cx="7024654" cy="2133067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seo 300"/>
              </a:defRPr>
            </a:lvl1pPr>
          </a:lstStyle>
          <a:p>
            <a:pPr lvl="0"/>
            <a:r>
              <a:rPr lang="nl-NL" dirty="0" smtClean="0"/>
              <a:t>Algemene tekst</a:t>
            </a:r>
            <a:endParaRPr lang="nl-NL" dirty="0"/>
          </a:p>
        </p:txBody>
      </p:sp>
      <p:pic>
        <p:nvPicPr>
          <p:cNvPr id="6" name="Tijdelijke aanduiding voor inhou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2" y="5276541"/>
            <a:ext cx="3252487" cy="1374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17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0952-D09A-495A-8F1D-308A3FECE8E3}" type="datetimeFigureOut">
              <a:rPr lang="nl-NL" smtClean="0"/>
              <a:pPr/>
              <a:t>03-03-2016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2810-FD72-BF45-8718-4B02D573A6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005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Museo 500"/>
          <a:ea typeface="+mj-ea"/>
          <a:cs typeface="Museo 5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2"/>
          </a:solidFill>
          <a:latin typeface="Museo 500"/>
          <a:ea typeface="+mn-ea"/>
          <a:cs typeface="Museo 5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F5E8-0DB8-874A-BE98-F9DFE9BF0B17}" type="datetimeFigureOut">
              <a:rPr lang="nl-NL" smtClean="0"/>
              <a:pPr/>
              <a:t>03-03-2016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2810-FD72-BF45-8718-4B02D573A6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377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404040"/>
          </a:solidFill>
          <a:latin typeface="Museo 500"/>
          <a:ea typeface="+mj-ea"/>
          <a:cs typeface="Museo 5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1" kern="1200">
          <a:solidFill>
            <a:schemeClr val="tx2"/>
          </a:solidFill>
          <a:latin typeface="Museo 500"/>
          <a:ea typeface="+mn-ea"/>
          <a:cs typeface="Museo 5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Museo 300"/>
          <a:ea typeface="+mn-ea"/>
          <a:cs typeface="Museo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1412776"/>
            <a:ext cx="5904656" cy="1470025"/>
          </a:xfrm>
        </p:spPr>
        <p:txBody>
          <a:bodyPr/>
          <a:lstStyle/>
          <a:p>
            <a:pPr algn="ctr"/>
            <a:r>
              <a:rPr lang="nl-NL" dirty="0" smtClean="0"/>
              <a:t>Bekken “instabiliteit”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2852936"/>
            <a:ext cx="5896744" cy="2664296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Operatieve behandeling</a:t>
            </a:r>
          </a:p>
          <a:p>
            <a:endParaRPr lang="nl-NL" dirty="0" smtClean="0">
              <a:solidFill>
                <a:srgbClr val="000000"/>
              </a:solidFill>
            </a:endParaRPr>
          </a:p>
          <a:p>
            <a:endParaRPr lang="nl-NL" dirty="0" smtClean="0">
              <a:solidFill>
                <a:srgbClr val="000000"/>
              </a:solidFill>
            </a:endParaRPr>
          </a:p>
          <a:p>
            <a:endParaRPr lang="nl-NL" dirty="0" smtClean="0">
              <a:solidFill>
                <a:srgbClr val="000000"/>
              </a:solidFill>
            </a:endParaRPr>
          </a:p>
          <a:p>
            <a:endParaRPr lang="nl-NL" dirty="0" smtClean="0">
              <a:solidFill>
                <a:srgbClr val="000000"/>
              </a:solidFill>
            </a:endParaRPr>
          </a:p>
          <a:p>
            <a:r>
              <a:rPr lang="nl-NL" sz="2000" dirty="0" smtClean="0">
                <a:solidFill>
                  <a:srgbClr val="000000"/>
                </a:solidFill>
              </a:rPr>
              <a:t>Arie B. van Vugt</a:t>
            </a:r>
          </a:p>
          <a:p>
            <a:r>
              <a:rPr lang="nl-NL" sz="2000" dirty="0" smtClean="0">
                <a:solidFill>
                  <a:srgbClr val="000000"/>
                </a:solidFill>
              </a:rPr>
              <a:t>traumachirurg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5" name="Picture 17" descr="MVC-00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736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MVC-01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6934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25000"/>
              </a:lnSpc>
            </a:pPr>
            <a:endParaRPr lang="nl-NL" altLang="nl-NL">
              <a:solidFill>
                <a:schemeClr val="bg1"/>
              </a:solidFill>
            </a:endParaRPr>
          </a:p>
          <a:p>
            <a:pPr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lvl="1"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rgbClr val="99FF33"/>
              </a:solidFill>
            </a:endParaRPr>
          </a:p>
        </p:txBody>
      </p:sp>
      <p:pic>
        <p:nvPicPr>
          <p:cNvPr id="16387" name="Picture 3" descr="H:\CHIR\COMMON\Trauma\Trauma\Patiëntenzorg\Protocollen &amp; richtlijnen\bekkeninstabiliteit\SI arthrod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3429000" y="214313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2571750" y="1214438"/>
            <a:ext cx="838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Tm="15968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6934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25000"/>
              </a:lnSpc>
            </a:pPr>
            <a:endParaRPr lang="nl-NL" altLang="nl-NL">
              <a:solidFill>
                <a:schemeClr val="bg1"/>
              </a:solidFill>
            </a:endParaRPr>
          </a:p>
          <a:p>
            <a:pPr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lvl="1"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rgbClr val="99FF33"/>
              </a:solidFill>
            </a:endParaRPr>
          </a:p>
        </p:txBody>
      </p:sp>
      <p:pic>
        <p:nvPicPr>
          <p:cNvPr id="17411" name="Picture 3" descr="H:\CHIR\COMMON\Trauma\Trauma\Patiëntenzorg\Protocollen &amp; richtlijnen\bekkeninstabiliteit\SI arthrod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3357563" y="214313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500313" y="1214438"/>
            <a:ext cx="838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714625" y="20716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3548063" y="642938"/>
            <a:ext cx="523875" cy="7858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Tm="15968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6934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25000"/>
              </a:lnSpc>
            </a:pPr>
            <a:endParaRPr lang="nl-NL" altLang="nl-NL">
              <a:solidFill>
                <a:schemeClr val="bg1"/>
              </a:solidFill>
            </a:endParaRPr>
          </a:p>
          <a:p>
            <a:pPr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lvl="1"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rgbClr val="99FF33"/>
              </a:solidFill>
            </a:endParaRPr>
          </a:p>
        </p:txBody>
      </p:sp>
      <p:pic>
        <p:nvPicPr>
          <p:cNvPr id="18435" name="Picture 3" descr="H:\CHIR\COMMON\Trauma\Trauma\Patiëntenzorg\Protocollen &amp; richtlijnen\bekkeninstabiliteit\SI arthrod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357563" y="214313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500313" y="1214438"/>
            <a:ext cx="838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786063" y="200025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3405188" y="642938"/>
            <a:ext cx="738187" cy="7858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214688" y="2000250"/>
            <a:ext cx="304800" cy="3810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3143250" y="1428750"/>
            <a:ext cx="304800" cy="3810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3286125" y="1643063"/>
            <a:ext cx="71438" cy="5381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Tm="15968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 rot="10800000">
            <a:off x="914400" y="1295400"/>
            <a:ext cx="6934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25000"/>
              </a:lnSpc>
            </a:pPr>
            <a:endParaRPr lang="nl-NL" altLang="nl-NL">
              <a:solidFill>
                <a:schemeClr val="bg1"/>
              </a:solidFill>
            </a:endParaRPr>
          </a:p>
          <a:p>
            <a:pPr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lvl="1"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rgbClr val="99FF33"/>
              </a:solidFill>
            </a:endParaRPr>
          </a:p>
        </p:txBody>
      </p:sp>
      <p:pic>
        <p:nvPicPr>
          <p:cNvPr id="19459" name="Picture 3" descr="H:\CHIR\COMMON\Trauma\Trauma\Patiëntenzorg\Protocollen &amp; richtlijnen\bekkeninstabiliteit\SI arthrod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val 8"/>
          <p:cNvSpPr>
            <a:spLocks noChangeArrowheads="1"/>
          </p:cNvSpPr>
          <p:nvPr/>
        </p:nvSpPr>
        <p:spPr bwMode="auto">
          <a:xfrm rot="10800000">
            <a:off x="3195638" y="2033588"/>
            <a:ext cx="304800" cy="3810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9461" name="Oval 9"/>
          <p:cNvSpPr>
            <a:spLocks noChangeArrowheads="1"/>
          </p:cNvSpPr>
          <p:nvPr/>
        </p:nvSpPr>
        <p:spPr bwMode="auto">
          <a:xfrm rot="10800000">
            <a:off x="3148013" y="1500188"/>
            <a:ext cx="304800" cy="3810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9462" name="Oval 10"/>
          <p:cNvSpPr>
            <a:spLocks noChangeArrowheads="1"/>
          </p:cNvSpPr>
          <p:nvPr/>
        </p:nvSpPr>
        <p:spPr bwMode="auto">
          <a:xfrm rot="10800000">
            <a:off x="5248275" y="1785938"/>
            <a:ext cx="609600" cy="6096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 rot="10800000" flipH="1" flipV="1">
            <a:off x="3300413" y="1652588"/>
            <a:ext cx="57150" cy="5619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Tm="15968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SI-arthrodese</a:t>
            </a:r>
            <a:r>
              <a:rPr lang="nl-NL" dirty="0" smtClean="0"/>
              <a:t>: </a:t>
            </a:r>
            <a:r>
              <a:rPr lang="nl-NL" dirty="0" err="1" smtClean="0"/>
              <a:t>i-Fuse</a:t>
            </a:r>
            <a:r>
              <a:rPr lang="nl-NL" dirty="0" smtClean="0"/>
              <a:t> </a:t>
            </a:r>
            <a:r>
              <a:rPr lang="nl-NL" dirty="0" smtClean="0"/>
              <a:t>procedure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400" dirty="0" smtClean="0"/>
              <a:t>Minimal </a:t>
            </a:r>
            <a:r>
              <a:rPr lang="nl-NL" sz="1400" dirty="0" err="1" smtClean="0"/>
              <a:t>access</a:t>
            </a:r>
            <a:r>
              <a:rPr lang="nl-NL" sz="1400" dirty="0" smtClean="0"/>
              <a:t> (4 cm huid/</a:t>
            </a:r>
            <a:r>
              <a:rPr lang="nl-NL" sz="1400" dirty="0" err="1" smtClean="0"/>
              <a:t>subcutis</a:t>
            </a:r>
            <a:r>
              <a:rPr lang="nl-NL" sz="1400" dirty="0" smtClean="0"/>
              <a:t>)</a:t>
            </a:r>
          </a:p>
          <a:p>
            <a:r>
              <a:rPr lang="nl-NL" sz="1400" dirty="0" smtClean="0"/>
              <a:t>Inbrengen 3.1 mm voerdraden:</a:t>
            </a:r>
          </a:p>
          <a:p>
            <a:pPr lvl="1"/>
            <a:r>
              <a:rPr lang="nl-NL" sz="1400" dirty="0" smtClean="0"/>
              <a:t>BV gecontroleerd (lateraal, </a:t>
            </a:r>
            <a:r>
              <a:rPr lang="nl-NL" sz="1400" dirty="0" err="1" smtClean="0"/>
              <a:t>inlet</a:t>
            </a:r>
            <a:r>
              <a:rPr lang="nl-NL" sz="1400" dirty="0" smtClean="0"/>
              <a:t>, </a:t>
            </a:r>
            <a:r>
              <a:rPr lang="nl-NL" sz="1400" dirty="0" err="1" smtClean="0"/>
              <a:t>outlet</a:t>
            </a:r>
            <a:r>
              <a:rPr lang="nl-NL" sz="1400" dirty="0" smtClean="0"/>
              <a:t>)</a:t>
            </a:r>
          </a:p>
          <a:p>
            <a:pPr lvl="1"/>
            <a:r>
              <a:rPr lang="nl-NL" sz="1400" dirty="0" smtClean="0"/>
              <a:t>Computer navigatie</a:t>
            </a:r>
          </a:p>
          <a:p>
            <a:pPr lvl="1"/>
            <a:r>
              <a:rPr lang="nl-NL" sz="1400" i="1" dirty="0" smtClean="0"/>
              <a:t>3 D computer navigatie</a:t>
            </a:r>
          </a:p>
          <a:p>
            <a:r>
              <a:rPr lang="nl-NL" sz="1400" dirty="0" smtClean="0"/>
              <a:t>Meting juiste lengte</a:t>
            </a:r>
          </a:p>
          <a:p>
            <a:r>
              <a:rPr lang="nl-NL" sz="1400" dirty="0" smtClean="0"/>
              <a:t>Voorbereiden entreepunt</a:t>
            </a:r>
          </a:p>
          <a:p>
            <a:r>
              <a:rPr lang="nl-NL" sz="1400" dirty="0" smtClean="0"/>
              <a:t>Inbrengen implantaten (lengte, diepte)</a:t>
            </a:r>
          </a:p>
          <a:p>
            <a:endParaRPr lang="nl-NL" sz="1400" dirty="0" smtClean="0"/>
          </a:p>
          <a:p>
            <a:r>
              <a:rPr lang="nl-NL" sz="1400" dirty="0" smtClean="0"/>
              <a:t>P.o</a:t>
            </a:r>
            <a:r>
              <a:rPr lang="nl-NL" sz="1400" dirty="0" smtClean="0"/>
              <a:t>. controle CT-scan (dag 1</a:t>
            </a:r>
            <a:r>
              <a:rPr lang="nl-NL" sz="1400" dirty="0" smtClean="0"/>
              <a:t>)</a:t>
            </a:r>
          </a:p>
          <a:p>
            <a:endParaRPr lang="nl-NL" sz="1400" dirty="0" smtClean="0"/>
          </a:p>
          <a:p>
            <a:r>
              <a:rPr lang="nl-NL" sz="1400" dirty="0" smtClean="0"/>
              <a:t>Belaste mobilisatie</a:t>
            </a:r>
            <a:endParaRPr lang="nl-NL" sz="1400" dirty="0" smtClean="0"/>
          </a:p>
          <a:p>
            <a:endParaRPr lang="nl-NL" dirty="0" smtClean="0"/>
          </a:p>
        </p:txBody>
      </p:sp>
      <p:pic>
        <p:nvPicPr>
          <p:cNvPr id="4" name="Picture 3" descr="SI-bone 02 iF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1933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Vrouw, 44 jaar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5600" b="0" dirty="0" smtClean="0"/>
              <a:t>Ernstig invaliderende pijn</a:t>
            </a:r>
          </a:p>
          <a:p>
            <a:r>
              <a:rPr lang="nl-NL" sz="5600" b="0" dirty="0" smtClean="0"/>
              <a:t>Met name SI rechts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Lopen 25 m</a:t>
            </a:r>
          </a:p>
          <a:p>
            <a:r>
              <a:rPr lang="nl-NL" sz="5600" b="0" dirty="0" smtClean="0"/>
              <a:t>Staan &lt; 2 min</a:t>
            </a:r>
          </a:p>
          <a:p>
            <a:r>
              <a:rPr lang="nl-NL" sz="5600" b="0" dirty="0" smtClean="0"/>
              <a:t>Zitten 15 min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ADL onafhankelijk</a:t>
            </a:r>
          </a:p>
          <a:p>
            <a:r>
              <a:rPr lang="nl-NL" sz="5600" b="0" dirty="0" smtClean="0"/>
              <a:t>Rolstoelafhankelijk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Uitgebreide VZ: EDS</a:t>
            </a:r>
          </a:p>
          <a:p>
            <a:endParaRPr lang="nl-NL" sz="56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700808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5600" b="0" dirty="0" smtClean="0"/>
              <a:t>SI testen re ++, </a:t>
            </a:r>
            <a:r>
              <a:rPr lang="nl-NL" sz="5600" b="0" dirty="0" err="1" smtClean="0"/>
              <a:t>li</a:t>
            </a:r>
            <a:r>
              <a:rPr lang="nl-NL" sz="5600" b="0" dirty="0" smtClean="0"/>
              <a:t> +</a:t>
            </a:r>
          </a:p>
          <a:p>
            <a:endParaRPr lang="nl-NL" sz="5600" b="0" dirty="0" smtClean="0"/>
          </a:p>
          <a:p>
            <a:endParaRPr lang="nl-NL" sz="5600" b="0" dirty="0" smtClean="0"/>
          </a:p>
          <a:p>
            <a:r>
              <a:rPr lang="nl-NL" sz="5600" b="0" dirty="0" smtClean="0"/>
              <a:t>X: THP R</a:t>
            </a:r>
          </a:p>
          <a:p>
            <a:r>
              <a:rPr lang="nl-NL" sz="5600" b="0" dirty="0" smtClean="0"/>
              <a:t>X: </a:t>
            </a:r>
            <a:r>
              <a:rPr lang="nl-NL" sz="5600" b="0" dirty="0" err="1" smtClean="0"/>
              <a:t>MoM</a:t>
            </a:r>
            <a:r>
              <a:rPr lang="nl-NL" sz="5600" b="0" dirty="0" smtClean="0"/>
              <a:t> prothese links</a:t>
            </a:r>
          </a:p>
          <a:p>
            <a:r>
              <a:rPr lang="nl-NL" sz="5600" b="0" dirty="0" smtClean="0"/>
              <a:t>Bekken geen afwijkingen</a:t>
            </a:r>
          </a:p>
          <a:p>
            <a:r>
              <a:rPr lang="nl-NL" sz="5600" b="0" dirty="0" smtClean="0"/>
              <a:t>LWK geen afwijkingen</a:t>
            </a:r>
          </a:p>
          <a:p>
            <a:endParaRPr lang="nl-NL" sz="5600" b="0" dirty="0" smtClean="0"/>
          </a:p>
          <a:p>
            <a:r>
              <a:rPr lang="nl-NL" sz="5600" dirty="0" smtClean="0"/>
              <a:t>SI </a:t>
            </a:r>
            <a:r>
              <a:rPr lang="nl-NL" sz="5600" dirty="0" err="1" smtClean="0"/>
              <a:t>block</a:t>
            </a:r>
            <a:r>
              <a:rPr lang="nl-NL" sz="5600" dirty="0" smtClean="0"/>
              <a:t> 70% pijnreductie 3 uur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Voorstel: </a:t>
            </a:r>
            <a:r>
              <a:rPr lang="nl-NL" sz="5600" b="0" dirty="0" err="1" smtClean="0"/>
              <a:t>i-Fuse</a:t>
            </a:r>
            <a:r>
              <a:rPr lang="nl-NL" sz="5600" b="0" dirty="0" smtClean="0"/>
              <a:t> R</a:t>
            </a:r>
          </a:p>
          <a:p>
            <a:endParaRPr lang="nl-NL" b="0" dirty="0" smtClean="0"/>
          </a:p>
          <a:p>
            <a:endParaRPr lang="nl-NL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628800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 bwMode="auto">
          <a:xfrm>
            <a:off x="5004048" y="1628800"/>
            <a:ext cx="1368152" cy="432048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5600" b="0" dirty="0" smtClean="0"/>
              <a:t>Buikligging</a:t>
            </a:r>
          </a:p>
          <a:p>
            <a:r>
              <a:rPr lang="nl-NL" sz="5600" b="0" dirty="0" smtClean="0"/>
              <a:t>2 implantaten R</a:t>
            </a:r>
          </a:p>
          <a:p>
            <a:r>
              <a:rPr lang="nl-NL" sz="5600" b="0" dirty="0" smtClean="0"/>
              <a:t>Ongecompliceerde procedure</a:t>
            </a:r>
          </a:p>
          <a:p>
            <a:r>
              <a:rPr lang="nl-NL" sz="5600" b="0" dirty="0" smtClean="0"/>
              <a:t>Neurologisch </a:t>
            </a:r>
            <a:r>
              <a:rPr lang="nl-NL" sz="5600" b="0" dirty="0" err="1" smtClean="0"/>
              <a:t>g.a</a:t>
            </a:r>
            <a:r>
              <a:rPr lang="nl-NL" sz="5600" b="0" dirty="0" smtClean="0"/>
              <a:t>.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CT dag 1: goede positie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Belaste mobilisatie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Ontslag dag 2 </a:t>
            </a:r>
            <a:r>
              <a:rPr lang="nl-NL" sz="5600" b="0" dirty="0" err="1" smtClean="0"/>
              <a:t>p.o</a:t>
            </a:r>
            <a:endParaRPr lang="nl-NL" sz="5600" b="0" dirty="0" smtClean="0"/>
          </a:p>
          <a:p>
            <a:endParaRPr lang="nl-NL" sz="5600" b="0" dirty="0" smtClean="0"/>
          </a:p>
          <a:p>
            <a:r>
              <a:rPr lang="nl-NL" sz="5600" b="0" dirty="0" smtClean="0"/>
              <a:t>3 maanden goed resultaat R</a:t>
            </a:r>
          </a:p>
          <a:p>
            <a:r>
              <a:rPr lang="nl-NL" sz="5600" b="0" dirty="0" smtClean="0"/>
              <a:t>12 maanden zeer goed resultaat R</a:t>
            </a:r>
          </a:p>
          <a:p>
            <a:endParaRPr lang="nl-NL" sz="5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825" y="1556792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 bwMode="auto">
          <a:xfrm>
            <a:off x="5076056" y="1556792"/>
            <a:ext cx="1368152" cy="576064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sz="5600" dirty="0" smtClean="0"/>
          </a:p>
          <a:p>
            <a:r>
              <a:rPr lang="nl-NL" sz="5600" b="0" dirty="0" smtClean="0"/>
              <a:t>12 maanden: revisie THP L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16 maanden:  klachten SI L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18 maanden: </a:t>
            </a:r>
            <a:r>
              <a:rPr lang="nl-NL" sz="5600" b="0" dirty="0" err="1" smtClean="0"/>
              <a:t>i-Fuse</a:t>
            </a:r>
            <a:r>
              <a:rPr lang="nl-NL" sz="5600" b="0" dirty="0" smtClean="0"/>
              <a:t> L</a:t>
            </a:r>
          </a:p>
          <a:p>
            <a:r>
              <a:rPr lang="nl-NL" sz="5600" b="0" dirty="0" smtClean="0"/>
              <a:t>Ongecompliceerde procedure</a:t>
            </a:r>
          </a:p>
          <a:p>
            <a:r>
              <a:rPr lang="nl-NL" sz="5600" b="0" dirty="0" smtClean="0"/>
              <a:t>Geen neurologische afwijkingen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CT dag 1 goede positie implantaten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Belaste mobilisatie</a:t>
            </a:r>
            <a:endParaRPr lang="nl-NL" sz="5600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825" y="1412776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 bwMode="auto">
          <a:xfrm>
            <a:off x="5076056" y="1412776"/>
            <a:ext cx="1368152" cy="504056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5600" b="0" dirty="0" smtClean="0"/>
              <a:t>CT S1 optimale positie</a:t>
            </a:r>
          </a:p>
          <a:p>
            <a:r>
              <a:rPr lang="nl-NL" sz="5600" b="0" dirty="0" smtClean="0"/>
              <a:t>CT S2 </a:t>
            </a:r>
            <a:r>
              <a:rPr lang="nl-NL" sz="5600" b="0" dirty="0" err="1" smtClean="0"/>
              <a:t>opimale</a:t>
            </a:r>
            <a:r>
              <a:rPr lang="nl-NL" sz="5600" b="0" dirty="0" smtClean="0"/>
              <a:t> positie </a:t>
            </a:r>
          </a:p>
          <a:p>
            <a:r>
              <a:rPr lang="nl-NL" sz="5600" b="0" dirty="0" smtClean="0"/>
              <a:t>(re had 5 mm langer </a:t>
            </a:r>
            <a:r>
              <a:rPr lang="nl-NL" sz="5600" b="0" dirty="0" err="1" smtClean="0"/>
              <a:t>gekunt</a:t>
            </a:r>
            <a:r>
              <a:rPr lang="nl-NL" sz="5600" b="0" dirty="0" smtClean="0"/>
              <a:t>) 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21 (3) maanden goed resultaat</a:t>
            </a:r>
          </a:p>
          <a:p>
            <a:endParaRPr lang="nl-NL" sz="5600" b="0" dirty="0" smtClean="0"/>
          </a:p>
          <a:p>
            <a:r>
              <a:rPr lang="nl-NL" sz="5600" b="0" dirty="0" smtClean="0"/>
              <a:t>30 </a:t>
            </a:r>
            <a:r>
              <a:rPr lang="nl-NL" sz="5600" b="0" dirty="0" smtClean="0"/>
              <a:t>(12) maanden zeer goed resultaat</a:t>
            </a:r>
          </a:p>
          <a:p>
            <a:endParaRPr lang="nl-NL" sz="5600" dirty="0" smtClean="0"/>
          </a:p>
          <a:p>
            <a:endParaRPr lang="nl-NL" sz="5600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4077072"/>
            <a:ext cx="4558976" cy="23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877" y="1268760"/>
            <a:ext cx="4559635" cy="23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 bwMode="auto">
          <a:xfrm>
            <a:off x="4644008" y="1268760"/>
            <a:ext cx="1368152" cy="432048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3491880" y="4077072"/>
            <a:ext cx="1368152" cy="432048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Historie</a:t>
            </a:r>
          </a:p>
          <a:p>
            <a:r>
              <a:rPr lang="nl-NL" sz="1800" dirty="0" smtClean="0"/>
              <a:t>Bekkeninstabiliteit</a:t>
            </a:r>
          </a:p>
          <a:p>
            <a:r>
              <a:rPr lang="nl-NL" sz="1800" dirty="0" smtClean="0"/>
              <a:t>Bekkenpijn</a:t>
            </a:r>
          </a:p>
          <a:p>
            <a:r>
              <a:rPr lang="nl-NL" sz="1800" dirty="0" smtClean="0"/>
              <a:t>SI syndroom</a:t>
            </a:r>
          </a:p>
          <a:p>
            <a:r>
              <a:rPr lang="nl-NL" sz="1800" dirty="0" smtClean="0"/>
              <a:t>Hypermobiliteit / EDS</a:t>
            </a:r>
          </a:p>
          <a:p>
            <a:r>
              <a:rPr lang="nl-NL" sz="1800" dirty="0" smtClean="0"/>
              <a:t>Operatieve technieken</a:t>
            </a:r>
          </a:p>
          <a:p>
            <a:r>
              <a:rPr lang="nl-NL" sz="1800" dirty="0" smtClean="0"/>
              <a:t>Resultaten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512" y="3212976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 bwMode="auto">
          <a:xfrm>
            <a:off x="5580112" y="116632"/>
            <a:ext cx="1368152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(focus op </a:t>
            </a:r>
            <a:r>
              <a:rPr lang="nl-NL" dirty="0" err="1" smtClean="0"/>
              <a:t>i-Fuse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 smtClean="0"/>
              <a:t>Bekkenfixatie </a:t>
            </a:r>
            <a:r>
              <a:rPr lang="nl-NL" sz="1400" dirty="0" err="1" smtClean="0"/>
              <a:t>voor-achter</a:t>
            </a:r>
            <a:r>
              <a:rPr lang="nl-NL" sz="1400" dirty="0" smtClean="0"/>
              <a:t>				&gt;400</a:t>
            </a:r>
          </a:p>
          <a:p>
            <a:r>
              <a:rPr lang="nl-NL" sz="1400" dirty="0" err="1" smtClean="0"/>
              <a:t>Symphyseodese</a:t>
            </a:r>
            <a:r>
              <a:rPr lang="nl-NL" sz="1400" dirty="0" smtClean="0"/>
              <a:t>						18</a:t>
            </a:r>
            <a:endParaRPr lang="nl-NL" sz="1400" dirty="0" smtClean="0"/>
          </a:p>
          <a:p>
            <a:r>
              <a:rPr lang="nl-NL" sz="1400" dirty="0" err="1" smtClean="0"/>
              <a:t>Arthrodese</a:t>
            </a:r>
            <a:r>
              <a:rPr lang="nl-NL" sz="1400" dirty="0" smtClean="0"/>
              <a:t> SI (open)</a:t>
            </a:r>
            <a:r>
              <a:rPr lang="nl-NL" sz="1400" dirty="0" smtClean="0"/>
              <a:t>	</a:t>
            </a:r>
            <a:r>
              <a:rPr lang="nl-NL" sz="1400" dirty="0" smtClean="0"/>
              <a:t>				&gt;</a:t>
            </a:r>
            <a:r>
              <a:rPr lang="nl-NL" sz="1400" dirty="0" smtClean="0"/>
              <a:t>1</a:t>
            </a:r>
            <a:r>
              <a:rPr lang="nl-NL" sz="1400" dirty="0" smtClean="0"/>
              <a:t>00</a:t>
            </a:r>
            <a:endParaRPr lang="nl-NL" sz="1400" dirty="0" smtClean="0"/>
          </a:p>
          <a:p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err="1" smtClean="0"/>
              <a:t>Arthrodese</a:t>
            </a:r>
            <a:r>
              <a:rPr lang="nl-NL" sz="1400" dirty="0" smtClean="0"/>
              <a:t> SI (minimaal </a:t>
            </a:r>
            <a:r>
              <a:rPr lang="nl-NL" sz="1400" dirty="0" err="1" smtClean="0"/>
              <a:t>invasief</a:t>
            </a:r>
            <a:r>
              <a:rPr lang="nl-NL" sz="1400" dirty="0" smtClean="0"/>
              <a:t>)</a:t>
            </a:r>
            <a:endParaRPr lang="nl-NL" sz="1400" dirty="0" smtClean="0"/>
          </a:p>
          <a:p>
            <a:r>
              <a:rPr lang="nl-NL" sz="1400" dirty="0" err="1" smtClean="0"/>
              <a:t>i-Fuse</a:t>
            </a:r>
            <a:r>
              <a:rPr lang="nl-NL" sz="1400" dirty="0" smtClean="0"/>
              <a:t>		</a:t>
            </a:r>
            <a:r>
              <a:rPr lang="nl-NL" sz="1400" dirty="0" smtClean="0"/>
              <a:t>					82</a:t>
            </a:r>
            <a:endParaRPr lang="nl-NL" sz="1400" dirty="0" smtClean="0"/>
          </a:p>
          <a:p>
            <a:r>
              <a:rPr lang="nl-NL" sz="1400" dirty="0" smtClean="0"/>
              <a:t>(</a:t>
            </a:r>
            <a:r>
              <a:rPr lang="nl-NL" sz="1400" dirty="0" smtClean="0"/>
              <a:t>EDS </a:t>
            </a:r>
            <a:r>
              <a:rPr lang="nl-NL" sz="1400" dirty="0" err="1" smtClean="0"/>
              <a:t>i-Fuse</a:t>
            </a:r>
            <a:r>
              <a:rPr lang="nl-NL" sz="1400" dirty="0" smtClean="0"/>
              <a:t>)</a:t>
            </a:r>
            <a:r>
              <a:rPr lang="nl-NL" sz="1400" dirty="0" smtClean="0"/>
              <a:t>						12</a:t>
            </a:r>
            <a:endParaRPr lang="nl-NL" sz="1400" dirty="0" smtClean="0"/>
          </a:p>
          <a:p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smtClean="0"/>
              <a:t>unilateraal 							70</a:t>
            </a:r>
          </a:p>
          <a:p>
            <a:r>
              <a:rPr lang="nl-NL" sz="1400" dirty="0" smtClean="0"/>
              <a:t>      &gt;  </a:t>
            </a:r>
            <a:r>
              <a:rPr lang="nl-NL" sz="1400" dirty="0" smtClean="0"/>
              <a:t>22 </a:t>
            </a:r>
            <a:r>
              <a:rPr lang="nl-NL" sz="1400" dirty="0" err="1" smtClean="0"/>
              <a:t>controlateraal</a:t>
            </a:r>
            <a:r>
              <a:rPr lang="nl-NL" sz="1400" dirty="0" smtClean="0"/>
              <a:t> &lt; 2 </a:t>
            </a:r>
            <a:r>
              <a:rPr lang="nl-NL" sz="1400" dirty="0" smtClean="0"/>
              <a:t>jaar			22</a:t>
            </a:r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smtClean="0"/>
              <a:t>Bilateraal							12  </a:t>
            </a:r>
          </a:p>
          <a:p>
            <a:r>
              <a:rPr lang="nl-NL" sz="1400" dirty="0" smtClean="0"/>
              <a:t> </a:t>
            </a:r>
            <a:r>
              <a:rPr lang="nl-NL" sz="1400" dirty="0" smtClean="0"/>
              <a:t>     (</a:t>
            </a:r>
            <a:r>
              <a:rPr lang="nl-NL" sz="1400" dirty="0" smtClean="0"/>
              <a:t>EDS )							8</a:t>
            </a:r>
            <a:endParaRPr lang="nl-NL" sz="1400" dirty="0" smtClean="0"/>
          </a:p>
        </p:txBody>
      </p:sp>
      <p:pic>
        <p:nvPicPr>
          <p:cNvPr id="5" name="Picture 2" descr="SI-bone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8"/>
            <a:ext cx="2592288" cy="468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 bwMode="auto">
          <a:xfrm>
            <a:off x="7596336" y="980728"/>
            <a:ext cx="151216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 rot="5400000">
            <a:off x="7956376" y="3573016"/>
            <a:ext cx="1296144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i-Fuse</a:t>
            </a:r>
            <a:r>
              <a:rPr lang="nl-NL" dirty="0" smtClean="0"/>
              <a:t> (n=82)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 smtClean="0"/>
              <a:t>Complicaties</a:t>
            </a:r>
          </a:p>
          <a:p>
            <a:pPr lvl="1"/>
            <a:r>
              <a:rPr lang="nl-NL" sz="1400" dirty="0" smtClean="0"/>
              <a:t>Bloeding – infectie – DVT		1</a:t>
            </a:r>
          </a:p>
          <a:p>
            <a:pPr lvl="1"/>
            <a:r>
              <a:rPr lang="nl-NL" sz="1400" dirty="0" smtClean="0"/>
              <a:t>Algemene complicaties		</a:t>
            </a:r>
            <a:r>
              <a:rPr lang="nl-NL" sz="1400" dirty="0" smtClean="0"/>
              <a:t>	2 </a:t>
            </a:r>
            <a:r>
              <a:rPr lang="nl-NL" sz="1400" dirty="0" smtClean="0"/>
              <a:t>(urineretentie&gt;CAD)</a:t>
            </a:r>
          </a:p>
          <a:p>
            <a:pPr lvl="1"/>
            <a:r>
              <a:rPr lang="nl-NL" sz="1400" dirty="0" err="1" smtClean="0"/>
              <a:t>Neurogeen</a:t>
            </a:r>
            <a:r>
              <a:rPr lang="nl-NL" sz="1400" dirty="0" smtClean="0"/>
              <a:t> complicaties		</a:t>
            </a:r>
            <a:r>
              <a:rPr lang="nl-NL" sz="1400" dirty="0" smtClean="0"/>
              <a:t>	1</a:t>
            </a:r>
            <a:endParaRPr lang="nl-NL" sz="1400" dirty="0" smtClean="0"/>
          </a:p>
          <a:p>
            <a:pPr lvl="1"/>
            <a:r>
              <a:rPr lang="nl-NL" sz="1400" dirty="0" smtClean="0"/>
              <a:t>Revisie implantaat			</a:t>
            </a:r>
            <a:r>
              <a:rPr lang="nl-NL" sz="1400" dirty="0" smtClean="0"/>
              <a:t>	1 </a:t>
            </a:r>
            <a:r>
              <a:rPr lang="nl-NL" sz="1400" dirty="0" smtClean="0"/>
              <a:t>(teruggetrokken 5 mm)</a:t>
            </a:r>
          </a:p>
          <a:p>
            <a:r>
              <a:rPr lang="nl-NL" sz="1400" dirty="0" smtClean="0"/>
              <a:t>Resultaten</a:t>
            </a:r>
          </a:p>
          <a:p>
            <a:pPr lvl="1"/>
            <a:r>
              <a:rPr lang="nl-NL" sz="1400" dirty="0" smtClean="0"/>
              <a:t>Zeer goed				</a:t>
            </a:r>
            <a:r>
              <a:rPr lang="nl-NL" sz="1400" dirty="0" smtClean="0"/>
              <a:t>	19</a:t>
            </a:r>
            <a:endParaRPr lang="nl-NL" sz="1400" dirty="0" smtClean="0"/>
          </a:p>
          <a:p>
            <a:pPr lvl="1"/>
            <a:r>
              <a:rPr lang="nl-NL" sz="1400" dirty="0" smtClean="0"/>
              <a:t>Goed					</a:t>
            </a:r>
            <a:r>
              <a:rPr lang="nl-NL" sz="1400" dirty="0" smtClean="0"/>
              <a:t>	24</a:t>
            </a:r>
            <a:endParaRPr lang="nl-NL" sz="1400" dirty="0" smtClean="0"/>
          </a:p>
          <a:p>
            <a:pPr lvl="1"/>
            <a:r>
              <a:rPr lang="nl-NL" sz="1400" dirty="0" smtClean="0"/>
              <a:t>Matig					</a:t>
            </a:r>
            <a:r>
              <a:rPr lang="nl-NL" sz="1400" dirty="0" smtClean="0"/>
              <a:t>	21</a:t>
            </a:r>
            <a:endParaRPr lang="nl-NL" sz="1400" dirty="0" smtClean="0"/>
          </a:p>
          <a:p>
            <a:pPr lvl="1"/>
            <a:r>
              <a:rPr lang="nl-NL" sz="1400" dirty="0" smtClean="0"/>
              <a:t>Slecht					</a:t>
            </a:r>
            <a:r>
              <a:rPr lang="nl-NL" sz="1400" dirty="0" smtClean="0"/>
              <a:t>	18</a:t>
            </a:r>
            <a:endParaRPr lang="nl-NL" sz="1400" dirty="0" smtClean="0"/>
          </a:p>
        </p:txBody>
      </p:sp>
      <p:pic>
        <p:nvPicPr>
          <p:cNvPr id="5" name="Picture 3" descr="SI-bone 02 iF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1412776"/>
            <a:ext cx="1933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 bwMode="auto">
          <a:xfrm>
            <a:off x="6156176" y="4869160"/>
            <a:ext cx="151216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Historie</a:t>
            </a:r>
          </a:p>
          <a:p>
            <a:r>
              <a:rPr lang="nl-NL" sz="1800" dirty="0" smtClean="0"/>
              <a:t>Bekkeninstabiliteit</a:t>
            </a:r>
          </a:p>
          <a:p>
            <a:r>
              <a:rPr lang="nl-NL" sz="1800" dirty="0" smtClean="0"/>
              <a:t>Bekkenpijn</a:t>
            </a:r>
          </a:p>
          <a:p>
            <a:r>
              <a:rPr lang="nl-NL" sz="1800" dirty="0" smtClean="0"/>
              <a:t>SI syndroom</a:t>
            </a:r>
          </a:p>
          <a:p>
            <a:r>
              <a:rPr lang="nl-NL" sz="1800" dirty="0" smtClean="0"/>
              <a:t>Hypermobiliteit / EDS</a:t>
            </a:r>
          </a:p>
          <a:p>
            <a:r>
              <a:rPr lang="nl-NL" sz="1800" dirty="0" smtClean="0"/>
              <a:t>Operatieve </a:t>
            </a:r>
            <a:r>
              <a:rPr lang="nl-NL" sz="1800" dirty="0" smtClean="0"/>
              <a:t>technieken</a:t>
            </a:r>
            <a:endParaRPr lang="nl-NL" sz="1800" dirty="0" smtClean="0"/>
          </a:p>
          <a:p>
            <a:r>
              <a:rPr lang="nl-NL" sz="1800" dirty="0" smtClean="0"/>
              <a:t>(voorlopige) resultaten</a:t>
            </a:r>
          </a:p>
        </p:txBody>
      </p:sp>
      <p:pic>
        <p:nvPicPr>
          <p:cNvPr id="7" name="Picture 7" descr="13 in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4624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1 1e SI schroef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27840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NAP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65104"/>
            <a:ext cx="2782800" cy="222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Historie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400" dirty="0" smtClean="0"/>
              <a:t>Traumachirurg 1986:  bekkenfracturen</a:t>
            </a:r>
          </a:p>
          <a:p>
            <a:r>
              <a:rPr lang="nl-NL" sz="1400" dirty="0" smtClean="0"/>
              <a:t>Bekkeninstabiliteit  post </a:t>
            </a:r>
            <a:r>
              <a:rPr lang="nl-NL" sz="1400" dirty="0" err="1" smtClean="0"/>
              <a:t>partem</a:t>
            </a:r>
            <a:r>
              <a:rPr lang="nl-NL" sz="1400" dirty="0" smtClean="0"/>
              <a:t> 1997</a:t>
            </a:r>
          </a:p>
          <a:p>
            <a:endParaRPr lang="nl-NL" sz="1400" dirty="0" smtClean="0"/>
          </a:p>
          <a:p>
            <a:r>
              <a:rPr lang="nl-NL" sz="1400" dirty="0" smtClean="0"/>
              <a:t>Bekkenpijn </a:t>
            </a:r>
            <a:r>
              <a:rPr lang="nl-NL" sz="1400" dirty="0" err="1" smtClean="0"/>
              <a:t>multicausaal</a:t>
            </a:r>
            <a:r>
              <a:rPr lang="nl-NL" sz="1400" dirty="0" smtClean="0"/>
              <a:t>:</a:t>
            </a:r>
          </a:p>
          <a:p>
            <a:pPr lvl="1"/>
            <a:r>
              <a:rPr lang="nl-NL" sz="1400" b="1" i="1" dirty="0" err="1" smtClean="0"/>
              <a:t>Fragility</a:t>
            </a:r>
            <a:r>
              <a:rPr lang="nl-NL" sz="1400" b="1" i="1" dirty="0" smtClean="0"/>
              <a:t> </a:t>
            </a:r>
            <a:r>
              <a:rPr lang="nl-NL" sz="1400" b="1" i="1" dirty="0" err="1" smtClean="0"/>
              <a:t>fractures</a:t>
            </a:r>
            <a:endParaRPr lang="nl-NL" sz="1400" b="1" i="1" dirty="0" smtClean="0"/>
          </a:p>
          <a:p>
            <a:pPr lvl="1"/>
            <a:r>
              <a:rPr lang="nl-NL" sz="1400" i="1" dirty="0" err="1" smtClean="0"/>
              <a:t>Post-traumatisch</a:t>
            </a:r>
            <a:endParaRPr lang="nl-NL" sz="1400" i="1" dirty="0" smtClean="0"/>
          </a:p>
          <a:p>
            <a:pPr lvl="1">
              <a:buNone/>
            </a:pPr>
            <a:endParaRPr lang="nl-NL" sz="1400" i="1" dirty="0" smtClean="0"/>
          </a:p>
          <a:p>
            <a:pPr lvl="1"/>
            <a:r>
              <a:rPr lang="nl-NL" sz="1400" dirty="0" err="1" smtClean="0"/>
              <a:t>Rheumatisch</a:t>
            </a:r>
            <a:endParaRPr lang="nl-NL" sz="1400" dirty="0" smtClean="0"/>
          </a:p>
          <a:p>
            <a:pPr lvl="1"/>
            <a:r>
              <a:rPr lang="nl-NL" sz="1400" dirty="0" smtClean="0"/>
              <a:t>EDS</a:t>
            </a:r>
          </a:p>
          <a:p>
            <a:pPr lvl="1"/>
            <a:r>
              <a:rPr lang="nl-NL" sz="1400" dirty="0" err="1" smtClean="0"/>
              <a:t>Failed</a:t>
            </a:r>
            <a:r>
              <a:rPr lang="nl-NL" sz="1400" dirty="0" smtClean="0"/>
              <a:t> low back </a:t>
            </a:r>
            <a:r>
              <a:rPr lang="nl-NL" sz="1400" dirty="0" err="1" smtClean="0"/>
              <a:t>surgery</a:t>
            </a:r>
            <a:endParaRPr lang="nl-NL" sz="1400" dirty="0" smtClean="0"/>
          </a:p>
          <a:p>
            <a:pPr>
              <a:buNone/>
            </a:pPr>
            <a:endParaRPr lang="nl-NL" sz="1400" dirty="0" smtClean="0"/>
          </a:p>
          <a:p>
            <a:r>
              <a:rPr lang="nl-NL" sz="1400" dirty="0" smtClean="0"/>
              <a:t>100-120 </a:t>
            </a:r>
            <a:r>
              <a:rPr lang="nl-NL" sz="1400" dirty="0" smtClean="0"/>
              <a:t>presentaties per </a:t>
            </a:r>
            <a:r>
              <a:rPr lang="nl-NL" sz="1400" dirty="0" smtClean="0"/>
              <a:t>jaar</a:t>
            </a:r>
          </a:p>
          <a:p>
            <a:endParaRPr lang="nl-NL" sz="1400" dirty="0" smtClean="0"/>
          </a:p>
          <a:p>
            <a:pPr lvl="1"/>
            <a:endParaRPr lang="nl-NL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000" y="0"/>
            <a:ext cx="3600000" cy="3600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 bwMode="auto">
          <a:xfrm>
            <a:off x="5580112" y="0"/>
            <a:ext cx="1368152" cy="216024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000" y="3258000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 bwMode="auto">
          <a:xfrm>
            <a:off x="5580112" y="3284984"/>
            <a:ext cx="1368152" cy="432048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kOldsty Bk B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Bekken”instabiliteit”  / bekkenpijn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400" b="1" dirty="0" smtClean="0"/>
              <a:t>Instabiliteit:</a:t>
            </a:r>
          </a:p>
          <a:p>
            <a:r>
              <a:rPr lang="nl-NL" sz="1400" dirty="0" smtClean="0"/>
              <a:t>Posttraumatisch</a:t>
            </a:r>
            <a:r>
              <a:rPr lang="nl-NL" sz="1400" dirty="0" smtClean="0"/>
              <a:t>: </a:t>
            </a:r>
            <a:r>
              <a:rPr lang="nl-NL" sz="1400" dirty="0" err="1" smtClean="0"/>
              <a:t>non-union</a:t>
            </a:r>
            <a:endParaRPr lang="nl-NL" sz="1400" dirty="0" smtClean="0"/>
          </a:p>
          <a:p>
            <a:r>
              <a:rPr lang="nl-NL" sz="1400" dirty="0" err="1" smtClean="0"/>
              <a:t>Hypermobiliteitssyndroom</a:t>
            </a:r>
            <a:endParaRPr lang="nl-NL" sz="1400" dirty="0" smtClean="0"/>
          </a:p>
          <a:p>
            <a:r>
              <a:rPr lang="nl-NL" sz="1400" dirty="0" err="1" smtClean="0"/>
              <a:t>Ehlers</a:t>
            </a:r>
            <a:r>
              <a:rPr lang="nl-NL" sz="1400" dirty="0" smtClean="0"/>
              <a:t> </a:t>
            </a:r>
            <a:r>
              <a:rPr lang="nl-NL" sz="1400" dirty="0" err="1" smtClean="0"/>
              <a:t>Danlos</a:t>
            </a:r>
            <a:r>
              <a:rPr lang="nl-NL" sz="1400" dirty="0" smtClean="0"/>
              <a:t> Syndroom</a:t>
            </a:r>
          </a:p>
          <a:p>
            <a:endParaRPr lang="nl-NL" sz="1400" dirty="0" smtClean="0"/>
          </a:p>
          <a:p>
            <a:r>
              <a:rPr lang="nl-NL" sz="1400" b="1" dirty="0" smtClean="0"/>
              <a:t>Post </a:t>
            </a:r>
            <a:r>
              <a:rPr lang="nl-NL" sz="1400" b="1" dirty="0" err="1" smtClean="0"/>
              <a:t>partem</a:t>
            </a:r>
            <a:r>
              <a:rPr lang="nl-NL" sz="1400" b="1" dirty="0" smtClean="0"/>
              <a:t>:</a:t>
            </a:r>
          </a:p>
          <a:p>
            <a:pPr lvl="1"/>
            <a:r>
              <a:rPr lang="nl-NL" sz="1400" dirty="0" smtClean="0"/>
              <a:t>Afnemende </a:t>
            </a:r>
            <a:r>
              <a:rPr lang="nl-NL" sz="1400" dirty="0" smtClean="0"/>
              <a:t>mobiliteit!</a:t>
            </a:r>
            <a:endParaRPr lang="nl-NL" sz="1400" dirty="0" smtClean="0"/>
          </a:p>
          <a:p>
            <a:pPr lvl="1"/>
            <a:r>
              <a:rPr lang="nl-NL" sz="1400" dirty="0" smtClean="0"/>
              <a:t>&gt; 2 jaar normale beweeglijkheid</a:t>
            </a:r>
          </a:p>
          <a:p>
            <a:pPr lvl="1"/>
            <a:r>
              <a:rPr lang="nl-NL" sz="1400" b="1" dirty="0" smtClean="0"/>
              <a:t>&gt; 2 jaar </a:t>
            </a:r>
            <a:r>
              <a:rPr lang="nl-NL" sz="1400" b="1" strike="sngStrike" dirty="0" smtClean="0"/>
              <a:t>bekkeninstabiliteit</a:t>
            </a:r>
            <a:r>
              <a:rPr lang="nl-NL" sz="1400" b="1" dirty="0" smtClean="0"/>
              <a:t> </a:t>
            </a:r>
          </a:p>
          <a:p>
            <a:pPr lvl="1">
              <a:buNone/>
            </a:pPr>
            <a:r>
              <a:rPr lang="nl-NL" sz="1400" b="1" dirty="0" smtClean="0"/>
              <a:t>			&gt; bekkenpijn post </a:t>
            </a:r>
            <a:r>
              <a:rPr lang="nl-NL" sz="1400" b="1" dirty="0" err="1" smtClean="0"/>
              <a:t>partem</a:t>
            </a:r>
            <a:endParaRPr lang="nl-NL" sz="1400" b="1" dirty="0" smtClean="0"/>
          </a:p>
          <a:p>
            <a:pPr lvl="1"/>
            <a:r>
              <a:rPr lang="nl-NL" sz="1400" dirty="0" smtClean="0"/>
              <a:t>&gt; 5-10 jaar </a:t>
            </a:r>
            <a:r>
              <a:rPr lang="nl-NL" sz="1400" dirty="0" err="1" smtClean="0"/>
              <a:t>arthrose</a:t>
            </a:r>
            <a:r>
              <a:rPr lang="nl-NL" sz="1400" dirty="0" smtClean="0"/>
              <a:t> </a:t>
            </a:r>
            <a:r>
              <a:rPr lang="nl-NL" sz="1400" dirty="0" err="1" smtClean="0"/>
              <a:t>symphyse</a:t>
            </a:r>
            <a:endParaRPr lang="nl-NL" sz="1400" dirty="0" smtClean="0"/>
          </a:p>
          <a:p>
            <a:pPr lvl="1"/>
            <a:r>
              <a:rPr lang="nl-NL" sz="1400" dirty="0" smtClean="0"/>
              <a:t>&gt; 20 jaar </a:t>
            </a:r>
            <a:r>
              <a:rPr lang="nl-NL" sz="1400" dirty="0" err="1" smtClean="0"/>
              <a:t>arthrose</a:t>
            </a:r>
            <a:r>
              <a:rPr lang="nl-NL" sz="1400" dirty="0" smtClean="0"/>
              <a:t> SI gewrichten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7" name="Picture 1030" descr="MVC-03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1844898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031"/>
          <p:cNvSpPr>
            <a:spLocks noChangeArrowheads="1"/>
          </p:cNvSpPr>
          <p:nvPr/>
        </p:nvSpPr>
        <p:spPr bwMode="auto">
          <a:xfrm>
            <a:off x="7289800" y="4653186"/>
            <a:ext cx="838200" cy="9906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Oval 1032"/>
          <p:cNvSpPr>
            <a:spLocks noChangeArrowheads="1"/>
          </p:cNvSpPr>
          <p:nvPr/>
        </p:nvSpPr>
        <p:spPr bwMode="auto">
          <a:xfrm>
            <a:off x="7289800" y="2133823"/>
            <a:ext cx="838200" cy="9906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 syndroom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400" dirty="0" smtClean="0"/>
              <a:t>Klinische diagnose:</a:t>
            </a:r>
          </a:p>
          <a:p>
            <a:pPr lvl="1"/>
            <a:r>
              <a:rPr lang="nl-NL" sz="1400" dirty="0" smtClean="0"/>
              <a:t>Anamnese</a:t>
            </a:r>
          </a:p>
          <a:p>
            <a:pPr lvl="1"/>
            <a:r>
              <a:rPr lang="nl-NL" sz="1400" dirty="0" smtClean="0"/>
              <a:t>Lichamelijk onderzoek</a:t>
            </a:r>
          </a:p>
          <a:p>
            <a:pPr lvl="1"/>
            <a:endParaRPr lang="nl-NL" sz="1400" dirty="0" smtClean="0"/>
          </a:p>
          <a:p>
            <a:pPr lvl="1"/>
            <a:r>
              <a:rPr lang="nl-NL" sz="1400" b="1" dirty="0" smtClean="0"/>
              <a:t>Provocatietesten</a:t>
            </a:r>
          </a:p>
          <a:p>
            <a:pPr lvl="1"/>
            <a:endParaRPr lang="nl-NL" sz="1400" dirty="0" smtClean="0"/>
          </a:p>
          <a:p>
            <a:r>
              <a:rPr lang="nl-NL" sz="1400" dirty="0" err="1" smtClean="0"/>
              <a:t>Rontgendiagnostiek</a:t>
            </a:r>
            <a:r>
              <a:rPr lang="nl-NL" sz="1400" dirty="0" smtClean="0"/>
              <a:t> </a:t>
            </a:r>
            <a:r>
              <a:rPr lang="nl-NL" sz="1400" dirty="0" smtClean="0"/>
              <a:t>weinig </a:t>
            </a:r>
            <a:r>
              <a:rPr lang="nl-NL" sz="1400" dirty="0" smtClean="0"/>
              <a:t>zinvol</a:t>
            </a:r>
          </a:p>
          <a:p>
            <a:endParaRPr lang="nl-NL" sz="1400" dirty="0" smtClean="0"/>
          </a:p>
          <a:p>
            <a:r>
              <a:rPr lang="nl-NL" sz="1400" b="1" dirty="0" err="1" smtClean="0"/>
              <a:t>Testblock</a:t>
            </a:r>
            <a:r>
              <a:rPr lang="nl-NL" sz="1400" b="1" dirty="0" smtClean="0"/>
              <a:t> SI (doorlichting)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825" y="148478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5076056" y="1484784"/>
            <a:ext cx="1296144" cy="4320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Hypermobiliteit / EDS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 smtClean="0"/>
              <a:t>Pijn unilateraal?</a:t>
            </a:r>
          </a:p>
          <a:p>
            <a:r>
              <a:rPr lang="nl-NL" sz="1400" dirty="0" smtClean="0"/>
              <a:t>Pijn bilateraal?</a:t>
            </a:r>
          </a:p>
          <a:p>
            <a:r>
              <a:rPr lang="nl-NL" sz="1400" dirty="0" smtClean="0"/>
              <a:t>Pijn – instabiliteit </a:t>
            </a:r>
            <a:r>
              <a:rPr lang="nl-NL" sz="1400" dirty="0" err="1" smtClean="0"/>
              <a:t>symphyse</a:t>
            </a:r>
            <a:r>
              <a:rPr lang="nl-NL" sz="1400" dirty="0" smtClean="0"/>
              <a:t>?</a:t>
            </a:r>
          </a:p>
          <a:p>
            <a:endParaRPr lang="nl-NL" sz="1400" dirty="0" smtClean="0"/>
          </a:p>
          <a:p>
            <a:r>
              <a:rPr lang="nl-NL" sz="1400" dirty="0" smtClean="0"/>
              <a:t>Lage rug pathologie</a:t>
            </a:r>
          </a:p>
          <a:p>
            <a:r>
              <a:rPr lang="nl-NL" sz="1400" dirty="0" smtClean="0"/>
              <a:t>Overige gewrichten </a:t>
            </a:r>
          </a:p>
          <a:p>
            <a:pPr>
              <a:buNone/>
            </a:pPr>
            <a:r>
              <a:rPr lang="nl-NL" sz="1400" dirty="0" smtClean="0"/>
              <a:t>		(m.n. bovenste extremiteit)</a:t>
            </a:r>
          </a:p>
          <a:p>
            <a:endParaRPr lang="nl-NL" sz="1400" dirty="0" smtClean="0"/>
          </a:p>
          <a:p>
            <a:r>
              <a:rPr lang="nl-NL" sz="1400" dirty="0" smtClean="0"/>
              <a:t>Operatie unilateraal? Bilateraal</a:t>
            </a:r>
            <a:r>
              <a:rPr lang="nl-NL" sz="1400" dirty="0" smtClean="0"/>
              <a:t>?</a:t>
            </a:r>
          </a:p>
          <a:p>
            <a:r>
              <a:rPr lang="nl-NL" sz="1400" dirty="0" smtClean="0"/>
              <a:t>Operatie voor- en achterzijde?</a:t>
            </a:r>
            <a:endParaRPr lang="nl-NL" sz="1400" dirty="0" smtClean="0"/>
          </a:p>
          <a:p>
            <a:endParaRPr lang="nl-NL" sz="1400" dirty="0" smtClean="0"/>
          </a:p>
          <a:p>
            <a:endParaRPr lang="nl-NL" sz="1400" dirty="0" smtClean="0"/>
          </a:p>
        </p:txBody>
      </p:sp>
      <p:pic>
        <p:nvPicPr>
          <p:cNvPr id="17410" name="Picture 2" descr="http://s01.qind.nl/userfiles/177/Image/_DSC314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80561"/>
            <a:ext cx="3779912" cy="2516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Operatieve technieken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 smtClean="0"/>
              <a:t>Voor:		</a:t>
            </a:r>
            <a:r>
              <a:rPr lang="nl-NL" sz="1400" dirty="0" err="1" smtClean="0"/>
              <a:t>Symphyseodese</a:t>
            </a:r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smtClean="0"/>
              <a:t>Achter:	</a:t>
            </a:r>
            <a:r>
              <a:rPr lang="nl-NL" sz="1400" dirty="0" err="1" smtClean="0"/>
              <a:t>Percutane</a:t>
            </a:r>
            <a:r>
              <a:rPr lang="nl-NL" sz="1400" dirty="0" smtClean="0"/>
              <a:t> </a:t>
            </a:r>
            <a:r>
              <a:rPr lang="nl-NL" sz="1400" dirty="0" smtClean="0"/>
              <a:t>SI </a:t>
            </a:r>
            <a:r>
              <a:rPr lang="nl-NL" sz="1400" dirty="0" smtClean="0"/>
              <a:t>schroeven</a:t>
            </a:r>
          </a:p>
          <a:p>
            <a:endParaRPr lang="nl-NL" sz="1400" dirty="0" smtClean="0"/>
          </a:p>
          <a:p>
            <a:r>
              <a:rPr lang="nl-NL" sz="1400" dirty="0" smtClean="0"/>
              <a:t>		Open </a:t>
            </a:r>
            <a:r>
              <a:rPr lang="nl-NL" sz="1400" dirty="0" err="1" smtClean="0"/>
              <a:t>arthrodese</a:t>
            </a:r>
            <a:r>
              <a:rPr lang="nl-NL" sz="1400" dirty="0" smtClean="0"/>
              <a:t> SI </a:t>
            </a:r>
          </a:p>
          <a:p>
            <a:r>
              <a:rPr lang="nl-NL" sz="1400" dirty="0" smtClean="0"/>
              <a:t>		Minimaal </a:t>
            </a:r>
            <a:r>
              <a:rPr lang="nl-NL" sz="1400" dirty="0" err="1" smtClean="0"/>
              <a:t>invasieve</a:t>
            </a:r>
            <a:r>
              <a:rPr lang="nl-NL" sz="1400" dirty="0" smtClean="0"/>
              <a:t> </a:t>
            </a:r>
            <a:r>
              <a:rPr lang="nl-NL" sz="1400" dirty="0" err="1" smtClean="0"/>
              <a:t>arthrodese</a:t>
            </a:r>
            <a:r>
              <a:rPr lang="nl-NL" sz="1400" dirty="0" smtClean="0"/>
              <a:t> SI</a:t>
            </a:r>
          </a:p>
          <a:p>
            <a:r>
              <a:rPr lang="nl-NL" sz="1400" dirty="0" smtClean="0"/>
              <a:t>	</a:t>
            </a:r>
          </a:p>
          <a:p>
            <a:r>
              <a:rPr lang="nl-NL" sz="1400" dirty="0" smtClean="0"/>
              <a:t>Bekkenfixatie voor + achter</a:t>
            </a:r>
          </a:p>
          <a:p>
            <a:endParaRPr lang="nl-NL" sz="1400" dirty="0" smtClean="0"/>
          </a:p>
          <a:p>
            <a:r>
              <a:rPr lang="nl-NL" sz="1400" dirty="0" smtClean="0"/>
              <a:t>“specials”  (FFP/NU)</a:t>
            </a:r>
          </a:p>
          <a:p>
            <a:endParaRPr lang="nl-NL" sz="1400" dirty="0" smtClean="0"/>
          </a:p>
          <a:p>
            <a:endParaRPr lang="nl-NL" sz="1400" dirty="0" smtClean="0"/>
          </a:p>
          <a:p>
            <a:endParaRPr lang="nl-NL" sz="1400" dirty="0" smtClean="0"/>
          </a:p>
        </p:txBody>
      </p:sp>
      <p:pic>
        <p:nvPicPr>
          <p:cNvPr id="62466" name="Picture 2" descr="https://www.wegwijs.nl/media/54191275/autoverzekering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357" y="2060848"/>
            <a:ext cx="4030643" cy="316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1000125"/>
            <a:ext cx="8229600" cy="1143000"/>
          </a:xfrm>
          <a:noFill/>
        </p:spPr>
        <p:txBody>
          <a:bodyPr lIns="91440" tIns="45720" rIns="91440" bIns="45720" anchor="t"/>
          <a:lstStyle/>
          <a:p>
            <a:pPr algn="l" eaLnBrk="1" hangingPunct="1"/>
            <a:r>
              <a:rPr lang="nl-NL" dirty="0" err="1" smtClean="0"/>
              <a:t>Operatie-technieken</a:t>
            </a:r>
            <a:endParaRPr lang="nl-NL" dirty="0" smtClean="0"/>
          </a:p>
        </p:txBody>
      </p:sp>
      <p:sp>
        <p:nvSpPr>
          <p:cNvPr id="16389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l-NL" altLang="nl-NL" sz="1800" b="1" u="sng" dirty="0" smtClean="0"/>
              <a:t>Voorzijde: (leidend tot </a:t>
            </a:r>
            <a:r>
              <a:rPr lang="nl-NL" altLang="nl-NL" sz="1800" b="1" u="sng" dirty="0" err="1" smtClean="0"/>
              <a:t>symphyseodese</a:t>
            </a:r>
            <a:r>
              <a:rPr lang="nl-NL" altLang="nl-NL" sz="1800" b="1" u="sng" dirty="0" smtClean="0"/>
              <a:t>)</a:t>
            </a:r>
          </a:p>
          <a:p>
            <a:pPr eaLnBrk="1" hangingPunct="1">
              <a:buFontTx/>
              <a:buNone/>
            </a:pPr>
            <a:endParaRPr lang="nl-NL" altLang="nl-NL" sz="1800" dirty="0" smtClean="0"/>
          </a:p>
          <a:p>
            <a:pPr lvl="1" eaLnBrk="1" hangingPunct="1"/>
            <a:r>
              <a:rPr lang="nl-NL" altLang="nl-NL" sz="1400" dirty="0" err="1" smtClean="0"/>
              <a:t>Pfannenstiel</a:t>
            </a:r>
            <a:r>
              <a:rPr lang="nl-NL" altLang="nl-NL" sz="1400" dirty="0" smtClean="0"/>
              <a:t> wisselsnede</a:t>
            </a:r>
          </a:p>
          <a:p>
            <a:pPr lvl="1" eaLnBrk="1" hangingPunct="1"/>
            <a:r>
              <a:rPr lang="nl-NL" altLang="nl-NL" sz="1400" dirty="0" err="1" smtClean="0"/>
              <a:t>Symphyse</a:t>
            </a:r>
            <a:r>
              <a:rPr lang="nl-NL" altLang="nl-NL" sz="1400" dirty="0" smtClean="0"/>
              <a:t> </a:t>
            </a:r>
            <a:r>
              <a:rPr lang="nl-NL" altLang="nl-NL" sz="1400" dirty="0" err="1" smtClean="0"/>
              <a:t>resectie</a:t>
            </a:r>
            <a:endParaRPr lang="nl-NL" altLang="nl-NL" sz="1400" dirty="0" smtClean="0"/>
          </a:p>
          <a:p>
            <a:pPr lvl="1" eaLnBrk="1" hangingPunct="1"/>
            <a:r>
              <a:rPr lang="nl-NL" altLang="nl-NL" sz="1400" dirty="0" err="1" smtClean="0"/>
              <a:t>Corticospongieuze</a:t>
            </a:r>
            <a:r>
              <a:rPr lang="nl-NL" altLang="nl-NL" sz="1400" dirty="0" smtClean="0"/>
              <a:t> </a:t>
            </a:r>
            <a:r>
              <a:rPr lang="nl-NL" altLang="nl-NL" sz="1400" dirty="0" smtClean="0"/>
              <a:t>spaan (</a:t>
            </a:r>
            <a:r>
              <a:rPr lang="nl-NL" altLang="nl-NL" sz="1400" dirty="0" err="1" smtClean="0"/>
              <a:t>crista</a:t>
            </a:r>
            <a:r>
              <a:rPr lang="nl-NL" altLang="nl-NL" sz="1400" dirty="0" smtClean="0"/>
              <a:t> </a:t>
            </a:r>
            <a:r>
              <a:rPr lang="nl-NL" altLang="nl-NL" sz="1400" dirty="0" err="1" smtClean="0"/>
              <a:t>iliaca</a:t>
            </a:r>
            <a:endParaRPr lang="nl-NL" altLang="nl-NL" sz="1400" dirty="0" smtClean="0"/>
          </a:p>
          <a:p>
            <a:pPr lvl="1" eaLnBrk="1" hangingPunct="1"/>
            <a:r>
              <a:rPr lang="nl-NL" altLang="nl-NL" sz="1400" dirty="0" smtClean="0"/>
              <a:t>Plaatfixatie</a:t>
            </a:r>
          </a:p>
          <a:p>
            <a:pPr lvl="1" eaLnBrk="1" hangingPunct="1"/>
            <a:endParaRPr lang="nl-NL" altLang="nl-NL" sz="1400" dirty="0" smtClean="0"/>
          </a:p>
          <a:p>
            <a:pPr>
              <a:buNone/>
            </a:pPr>
            <a:r>
              <a:rPr lang="nl-NL" altLang="nl-NL" sz="1800" u="sng" dirty="0" smtClean="0"/>
              <a:t>Achterzijde</a:t>
            </a:r>
            <a:r>
              <a:rPr lang="nl-NL" altLang="nl-NL" sz="1800" u="sng" dirty="0" smtClean="0"/>
              <a:t>: (blokkade SI gewricht)</a:t>
            </a:r>
            <a:endParaRPr lang="nl-NL" altLang="nl-NL" sz="1800" u="sng" dirty="0" smtClean="0"/>
          </a:p>
          <a:p>
            <a:pPr>
              <a:buNone/>
            </a:pPr>
            <a:endParaRPr lang="nl-NL" altLang="nl-NL" sz="1800" dirty="0" smtClean="0"/>
          </a:p>
          <a:p>
            <a:pPr lvl="1"/>
            <a:r>
              <a:rPr lang="nl-NL" altLang="nl-NL" sz="1400" dirty="0" err="1" smtClean="0"/>
              <a:t>percutane</a:t>
            </a:r>
            <a:r>
              <a:rPr lang="nl-NL" altLang="nl-NL" sz="1400" dirty="0" smtClean="0"/>
              <a:t> schroeffixatie</a:t>
            </a:r>
          </a:p>
          <a:p>
            <a:pPr lvl="1"/>
            <a:r>
              <a:rPr lang="nl-NL" altLang="nl-NL" sz="1400" dirty="0" smtClean="0"/>
              <a:t>2x SI schroef </a:t>
            </a:r>
            <a:r>
              <a:rPr lang="nl-NL" altLang="nl-NL" sz="1400" dirty="0" err="1" smtClean="0"/>
              <a:t>bdz</a:t>
            </a:r>
            <a:endParaRPr lang="nl-NL" altLang="nl-NL" sz="1400" dirty="0" smtClean="0"/>
          </a:p>
          <a:p>
            <a:pPr lvl="1"/>
            <a:r>
              <a:rPr lang="nl-NL" altLang="nl-NL" sz="1400" dirty="0" smtClean="0"/>
              <a:t>Optimale fixatie: corpus S1</a:t>
            </a:r>
          </a:p>
          <a:p>
            <a:pPr lvl="1"/>
            <a:r>
              <a:rPr lang="nl-NL" altLang="nl-NL" sz="1400" dirty="0" smtClean="0"/>
              <a:t>Compressie: blokkeren SI gewricht</a:t>
            </a:r>
          </a:p>
          <a:p>
            <a:pPr lvl="1"/>
            <a:r>
              <a:rPr lang="nl-NL" altLang="nl-NL" sz="1400" dirty="0" smtClean="0"/>
              <a:t>Rotatiestabiel</a:t>
            </a:r>
            <a:endParaRPr lang="nl-NL" sz="1400" dirty="0" smtClean="0"/>
          </a:p>
          <a:p>
            <a:pPr lvl="1" eaLnBrk="1" hangingPunct="1">
              <a:buNone/>
            </a:pPr>
            <a:endParaRPr lang="nl-NL" altLang="nl-NL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928" y="1412776"/>
            <a:ext cx="407707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968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6934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25000"/>
              </a:lnSpc>
            </a:pPr>
            <a:endParaRPr lang="nl-NL" altLang="nl-NL">
              <a:solidFill>
                <a:schemeClr val="bg1"/>
              </a:solidFill>
            </a:endParaRPr>
          </a:p>
          <a:p>
            <a:pPr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lvl="1" algn="l" eaLnBrk="0" hangingPunct="0">
              <a:lnSpc>
                <a:spcPct val="125000"/>
              </a:lnSpc>
              <a:buFontTx/>
              <a:buChar char="•"/>
            </a:pPr>
            <a:endParaRPr lang="nl-NL" altLang="nl-NL">
              <a:solidFill>
                <a:srgbClr val="99FF33"/>
              </a:solidFill>
            </a:endParaRPr>
          </a:p>
        </p:txBody>
      </p:sp>
      <p:pic>
        <p:nvPicPr>
          <p:cNvPr id="14339" name="Picture 8" descr="MVC-00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10"/>
          <p:cNvSpPr>
            <a:spLocks noChangeShapeType="1"/>
          </p:cNvSpPr>
          <p:nvPr/>
        </p:nvSpPr>
        <p:spPr bwMode="auto">
          <a:xfrm flipH="1" flipV="1">
            <a:off x="4357688" y="5057775"/>
            <a:ext cx="1079500" cy="7191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4341" name="Line 11"/>
          <p:cNvSpPr>
            <a:spLocks noChangeShapeType="1"/>
          </p:cNvSpPr>
          <p:nvPr/>
        </p:nvSpPr>
        <p:spPr bwMode="auto">
          <a:xfrm>
            <a:off x="4357688" y="5200650"/>
            <a:ext cx="215900" cy="73025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2197100" y="5705475"/>
            <a:ext cx="3455988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2124075" y="3616325"/>
            <a:ext cx="1876425" cy="2455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4344" name="Picture 14" descr="MVC-05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80928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5508104" y="2780928"/>
            <a:ext cx="1944687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347" name="Rectangle 17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5724128" cy="1143000"/>
          </a:xfrm>
          <a:noFill/>
        </p:spPr>
        <p:txBody>
          <a:bodyPr lIns="91440" tIns="45720" rIns="91440" bIns="45720" anchor="t">
            <a:normAutofit/>
          </a:bodyPr>
          <a:lstStyle/>
          <a:p>
            <a:r>
              <a:rPr lang="nl-NL" sz="2800" dirty="0" err="1" smtClean="0"/>
              <a:t>Arthrodese</a:t>
            </a:r>
            <a:r>
              <a:rPr lang="nl-NL" sz="2800" dirty="0" smtClean="0"/>
              <a:t> SI gewricht</a:t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291858" name="Rectangle 1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nl-NL" sz="1400" dirty="0" err="1" smtClean="0">
                <a:solidFill>
                  <a:schemeClr val="bg1">
                    <a:lumMod val="75000"/>
                  </a:schemeClr>
                </a:solidFill>
              </a:rPr>
              <a:t>Ventrale</a:t>
            </a:r>
            <a:r>
              <a:rPr lang="nl-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bg1">
                    <a:lumMod val="75000"/>
                  </a:schemeClr>
                </a:solidFill>
              </a:rPr>
              <a:t>benadering</a:t>
            </a:r>
          </a:p>
          <a:p>
            <a:pPr lvl="1">
              <a:defRPr/>
            </a:pPr>
            <a:endParaRPr lang="nl-NL" sz="1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nl-NL" sz="1400" dirty="0" smtClean="0"/>
              <a:t>Dorsale </a:t>
            </a:r>
            <a:r>
              <a:rPr lang="nl-NL" sz="1400" dirty="0"/>
              <a:t>(</a:t>
            </a:r>
            <a:r>
              <a:rPr lang="nl-NL" sz="1400" dirty="0" err="1" smtClean="0"/>
              <a:t>transiliace</a:t>
            </a:r>
            <a:r>
              <a:rPr lang="nl-NL" sz="1400" dirty="0" smtClean="0"/>
              <a:t>) benadering </a:t>
            </a:r>
            <a:endParaRPr lang="nl-NL" sz="1400" dirty="0" smtClean="0"/>
          </a:p>
          <a:p>
            <a:pPr lvl="1">
              <a:defRPr/>
            </a:pPr>
            <a:endParaRPr lang="nl-NL" sz="1400" dirty="0" smtClean="0"/>
          </a:p>
          <a:p>
            <a:pPr lvl="1">
              <a:defRPr/>
            </a:pPr>
            <a:r>
              <a:rPr lang="nl-NL" sz="1400" dirty="0" err="1" smtClean="0"/>
              <a:t>Osteotomie</a:t>
            </a:r>
            <a:r>
              <a:rPr lang="nl-NL" sz="1400" dirty="0" smtClean="0"/>
              <a:t> </a:t>
            </a:r>
            <a:r>
              <a:rPr lang="nl-NL" sz="1400" dirty="0" smtClean="0"/>
              <a:t>os </a:t>
            </a:r>
            <a:r>
              <a:rPr lang="nl-NL" sz="1400" dirty="0" err="1" smtClean="0"/>
              <a:t>ilium</a:t>
            </a:r>
            <a:endParaRPr lang="nl-NL" sz="1400" dirty="0" smtClean="0"/>
          </a:p>
          <a:p>
            <a:pPr lvl="1">
              <a:defRPr/>
            </a:pPr>
            <a:r>
              <a:rPr lang="nl-NL" sz="1400" dirty="0" err="1" smtClean="0"/>
              <a:t>Nettoyage</a:t>
            </a:r>
            <a:r>
              <a:rPr lang="nl-NL" sz="1400" dirty="0" smtClean="0"/>
              <a:t> </a:t>
            </a:r>
            <a:r>
              <a:rPr lang="nl-NL" sz="1400" dirty="0" err="1" smtClean="0"/>
              <a:t>sacrum</a:t>
            </a:r>
            <a:r>
              <a:rPr lang="nl-NL" sz="1400" dirty="0" smtClean="0"/>
              <a:t>/SI</a:t>
            </a:r>
          </a:p>
          <a:p>
            <a:pPr lvl="1">
              <a:defRPr/>
            </a:pPr>
            <a:r>
              <a:rPr lang="nl-NL" sz="1400" dirty="0" err="1" smtClean="0"/>
              <a:t>Spongiosaplastiek</a:t>
            </a:r>
            <a:r>
              <a:rPr lang="nl-NL" sz="1400" dirty="0" smtClean="0"/>
              <a:t> </a:t>
            </a:r>
            <a:endParaRPr lang="nl-NL" sz="1400" dirty="0" smtClean="0"/>
          </a:p>
          <a:p>
            <a:pPr lvl="1">
              <a:buFont typeface="Symbol" pitchFamily="18" charset="2"/>
              <a:buNone/>
              <a:defRPr/>
            </a:pPr>
            <a:endParaRPr lang="nl-NL" sz="1400" dirty="0" smtClean="0"/>
          </a:p>
          <a:p>
            <a:pPr lvl="1">
              <a:defRPr/>
            </a:pPr>
            <a:r>
              <a:rPr lang="nl-NL" sz="1400" dirty="0" smtClean="0"/>
              <a:t>+ </a:t>
            </a:r>
            <a:r>
              <a:rPr lang="nl-NL" sz="1400" dirty="0" err="1" smtClean="0"/>
              <a:t>SI-schroef</a:t>
            </a:r>
            <a:r>
              <a:rPr lang="nl-NL" sz="1400" dirty="0" smtClean="0"/>
              <a:t> </a:t>
            </a:r>
            <a:r>
              <a:rPr lang="nl-NL" sz="1400" dirty="0" smtClean="0"/>
              <a:t>fixatie /compressie</a:t>
            </a:r>
            <a:endParaRPr lang="nl-NL" sz="1400" dirty="0"/>
          </a:p>
          <a:p>
            <a:pPr>
              <a:defRPr/>
            </a:pPr>
            <a:endParaRPr lang="nl-NL" sz="1800" dirty="0"/>
          </a:p>
        </p:txBody>
      </p:sp>
    </p:spTree>
  </p:cSld>
  <p:clrMapOvr>
    <a:masterClrMapping/>
  </p:clrMapOvr>
  <p:transition advTm="15968">
    <p:wipe dir="r"/>
  </p:transition>
</p:sld>
</file>

<file path=ppt/theme/theme1.xml><?xml version="1.0" encoding="utf-8"?>
<a:theme xmlns:a="http://schemas.openxmlformats.org/drawingml/2006/main" name="gebruikersraad regiefunctie SEH">
  <a:themeElements>
    <a:clrScheme name="MST 2">
      <a:dk1>
        <a:srgbClr val="77933C"/>
      </a:dk1>
      <a:lt1>
        <a:sysClr val="window" lastClr="FFFFFF"/>
      </a:lt1>
      <a:dk2>
        <a:srgbClr val="40404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ST-inhoud">
  <a:themeElements>
    <a:clrScheme name="MST 2">
      <a:dk1>
        <a:srgbClr val="77933C"/>
      </a:dk1>
      <a:lt1>
        <a:sysClr val="window" lastClr="FFFFFF"/>
      </a:lt1>
      <a:dk2>
        <a:srgbClr val="40404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gebruikersraad regiefunctie SEH</Template>
  <TotalTime>665</TotalTime>
  <Words>426</Words>
  <Application>Microsoft Office PowerPoint</Application>
  <PresentationFormat>Diavoorstelling (4:3)</PresentationFormat>
  <Paragraphs>236</Paragraphs>
  <Slides>22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gebruikersraad regiefunctie SEH</vt:lpstr>
      <vt:lpstr>MST-inhoud</vt:lpstr>
      <vt:lpstr>Bekken “instabiliteit”</vt:lpstr>
      <vt:lpstr>Inleiding</vt:lpstr>
      <vt:lpstr>Historie</vt:lpstr>
      <vt:lpstr>Bekken”instabiliteit”  / bekkenpijn</vt:lpstr>
      <vt:lpstr>SI syndroom</vt:lpstr>
      <vt:lpstr>Hypermobiliteit / EDS</vt:lpstr>
      <vt:lpstr>Operatieve technieken</vt:lpstr>
      <vt:lpstr>Operatie-technieken</vt:lpstr>
      <vt:lpstr>Arthrodese SI gewricht </vt:lpstr>
      <vt:lpstr>Dia 10</vt:lpstr>
      <vt:lpstr>Dia 11</vt:lpstr>
      <vt:lpstr>Dia 12</vt:lpstr>
      <vt:lpstr>Dia 13</vt:lpstr>
      <vt:lpstr>SI-arthrodese: i-Fuse procedure</vt:lpstr>
      <vt:lpstr>Vrouw, 44 jaar</vt:lpstr>
      <vt:lpstr>Dia 16</vt:lpstr>
      <vt:lpstr>Dia 17</vt:lpstr>
      <vt:lpstr>Dia 18</vt:lpstr>
      <vt:lpstr>Dia 19</vt:lpstr>
      <vt:lpstr>Resultaten</vt:lpstr>
      <vt:lpstr>Resultaten</vt:lpstr>
      <vt:lpstr>Samenvatting</vt:lpstr>
    </vt:vector>
  </TitlesOfParts>
  <Company>Medisch Spectrum Twente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 van Vugt</dc:creator>
  <cp:lastModifiedBy>A van Vugt</cp:lastModifiedBy>
  <cp:revision>15</cp:revision>
  <dcterms:created xsi:type="dcterms:W3CDTF">2016-02-22T14:56:42Z</dcterms:created>
  <dcterms:modified xsi:type="dcterms:W3CDTF">2016-03-03T13:52:35Z</dcterms:modified>
</cp:coreProperties>
</file>