
<file path=[Content_Types].xml><?xml version="1.0" encoding="utf-8"?>
<Types xmlns="http://schemas.openxmlformats.org/package/2006/content-types">
  <Default Extension="xml" ContentType="application/xml"/>
  <Default Extension="wmv" ContentType="video/x-ms-wmv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64"/>
  </p:notesMasterIdLst>
  <p:sldIdLst>
    <p:sldId id="256" r:id="rId3"/>
    <p:sldId id="258" r:id="rId4"/>
    <p:sldId id="272" r:id="rId5"/>
    <p:sldId id="327" r:id="rId6"/>
    <p:sldId id="322" r:id="rId7"/>
    <p:sldId id="324" r:id="rId8"/>
    <p:sldId id="325" r:id="rId9"/>
    <p:sldId id="326" r:id="rId10"/>
    <p:sldId id="319" r:id="rId11"/>
    <p:sldId id="328" r:id="rId12"/>
    <p:sldId id="257" r:id="rId13"/>
    <p:sldId id="262" r:id="rId14"/>
    <p:sldId id="264" r:id="rId15"/>
    <p:sldId id="266" r:id="rId16"/>
    <p:sldId id="268" r:id="rId17"/>
    <p:sldId id="269" r:id="rId18"/>
    <p:sldId id="270" r:id="rId19"/>
    <p:sldId id="271" r:id="rId20"/>
    <p:sldId id="273" r:id="rId21"/>
    <p:sldId id="283" r:id="rId22"/>
    <p:sldId id="284" r:id="rId23"/>
    <p:sldId id="285" r:id="rId24"/>
    <p:sldId id="286" r:id="rId25"/>
    <p:sldId id="301" r:id="rId26"/>
    <p:sldId id="293" r:id="rId27"/>
    <p:sldId id="295" r:id="rId28"/>
    <p:sldId id="292" r:id="rId29"/>
    <p:sldId id="294" r:id="rId30"/>
    <p:sldId id="296" r:id="rId31"/>
    <p:sldId id="298" r:id="rId32"/>
    <p:sldId id="348" r:id="rId33"/>
    <p:sldId id="297" r:id="rId34"/>
    <p:sldId id="299" r:id="rId35"/>
    <p:sldId id="302" r:id="rId36"/>
    <p:sldId id="318" r:id="rId37"/>
    <p:sldId id="304" r:id="rId38"/>
    <p:sldId id="305" r:id="rId39"/>
    <p:sldId id="306" r:id="rId40"/>
    <p:sldId id="307" r:id="rId41"/>
    <p:sldId id="308" r:id="rId42"/>
    <p:sldId id="346" r:id="rId43"/>
    <p:sldId id="347" r:id="rId44"/>
    <p:sldId id="336" r:id="rId45"/>
    <p:sldId id="310" r:id="rId46"/>
    <p:sldId id="331" r:id="rId47"/>
    <p:sldId id="312" r:id="rId48"/>
    <p:sldId id="313" r:id="rId49"/>
    <p:sldId id="314" r:id="rId50"/>
    <p:sldId id="329" r:id="rId51"/>
    <p:sldId id="315" r:id="rId52"/>
    <p:sldId id="349" r:id="rId53"/>
    <p:sldId id="330" r:id="rId54"/>
    <p:sldId id="316" r:id="rId55"/>
    <p:sldId id="317" r:id="rId56"/>
    <p:sldId id="339" r:id="rId57"/>
    <p:sldId id="341" r:id="rId58"/>
    <p:sldId id="340" r:id="rId59"/>
    <p:sldId id="342" r:id="rId60"/>
    <p:sldId id="343" r:id="rId61"/>
    <p:sldId id="344" r:id="rId62"/>
    <p:sldId id="345" r:id="rId6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162E1-6B82-4F2E-9A20-77846AA1C25A}">
          <p14:sldIdLst/>
        </p14:section>
        <p14:section name="Untitled Section" id="{368D3817-A014-4E74-AEEE-533BC488DFA8}">
          <p14:sldIdLst>
            <p14:sldId id="256"/>
            <p14:sldId id="258"/>
            <p14:sldId id="272"/>
            <p14:sldId id="327"/>
            <p14:sldId id="322"/>
            <p14:sldId id="324"/>
            <p14:sldId id="325"/>
            <p14:sldId id="326"/>
            <p14:sldId id="319"/>
            <p14:sldId id="328"/>
            <p14:sldId id="257"/>
            <p14:sldId id="262"/>
          </p14:sldIdLst>
        </p14:section>
        <p14:section name="Untitled Section" id="{89B2696F-DE8D-4A09-8BAF-2290188F7149}">
          <p14:sldIdLst>
            <p14:sldId id="264"/>
            <p14:sldId id="266"/>
            <p14:sldId id="268"/>
            <p14:sldId id="269"/>
            <p14:sldId id="270"/>
            <p14:sldId id="271"/>
            <p14:sldId id="273"/>
            <p14:sldId id="283"/>
            <p14:sldId id="284"/>
            <p14:sldId id="285"/>
            <p14:sldId id="286"/>
          </p14:sldIdLst>
        </p14:section>
        <p14:section name="Untitled Section" id="{EA6FF67E-79F1-419C-8C65-B5A6AFE2A473}">
          <p14:sldIdLst>
            <p14:sldId id="301"/>
            <p14:sldId id="293"/>
            <p14:sldId id="295"/>
            <p14:sldId id="292"/>
            <p14:sldId id="294"/>
            <p14:sldId id="296"/>
            <p14:sldId id="298"/>
            <p14:sldId id="348"/>
            <p14:sldId id="297"/>
            <p14:sldId id="299"/>
          </p14:sldIdLst>
        </p14:section>
        <p14:section name="Untitled Section" id="{4622A5B0-9087-41B1-B650-BB0F58307B76}">
          <p14:sldIdLst>
            <p14:sldId id="302"/>
            <p14:sldId id="318"/>
            <p14:sldId id="304"/>
            <p14:sldId id="305"/>
            <p14:sldId id="306"/>
            <p14:sldId id="307"/>
            <p14:sldId id="308"/>
            <p14:sldId id="346"/>
            <p14:sldId id="347"/>
            <p14:sldId id="336"/>
            <p14:sldId id="310"/>
          </p14:sldIdLst>
        </p14:section>
        <p14:section name="Untitled Section" id="{34E03AA0-FBC9-4942-93EE-D41DAAFE325C}">
          <p14:sldIdLst>
            <p14:sldId id="331"/>
            <p14:sldId id="312"/>
            <p14:sldId id="313"/>
            <p14:sldId id="314"/>
            <p14:sldId id="329"/>
            <p14:sldId id="315"/>
            <p14:sldId id="349"/>
            <p14:sldId id="330"/>
            <p14:sldId id="316"/>
            <p14:sldId id="317"/>
            <p14:sldId id="339"/>
            <p14:sldId id="341"/>
            <p14:sldId id="340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FF00"/>
    <a:srgbClr val="FF3399"/>
    <a:srgbClr val="FFCC99"/>
    <a:srgbClr val="E9FF19"/>
    <a:srgbClr val="DDDDDD"/>
    <a:srgbClr val="66CCFF"/>
    <a:srgbClr val="CCFF99"/>
    <a:srgbClr val="FFFFFF"/>
    <a:srgbClr val="088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4221" autoAdjust="0"/>
  </p:normalViewPr>
  <p:slideViewPr>
    <p:cSldViewPr>
      <p:cViewPr varScale="1">
        <p:scale>
          <a:sx n="127" d="100"/>
          <a:sy n="127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F1AED-0698-470D-B20A-843DBC74F670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036A-E51F-42A6-9F65-37658603055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46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036A-E51F-42A6-9F65-37658603055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4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5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4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1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1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9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5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8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ti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3000" r="24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3000" r="24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BDE8-FB42-4236-8C81-00040D1CC47B}" type="datetimeFigureOut">
              <a:rPr lang="nl-NL" smtClean="0"/>
              <a:pPr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D50B-B4CF-46FC-8DFA-9525FEC4273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3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b="1" dirty="0" err="1" smtClean="0"/>
              <a:t>Subacromiale</a:t>
            </a:r>
            <a:r>
              <a:rPr lang="nl-NL" b="1" dirty="0" smtClean="0"/>
              <a:t> pezen in het nauw 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3284984"/>
            <a:ext cx="7272808" cy="331236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Een biomechanische en klinische analyse van het 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Subacromiaal Impingement Syndroom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000" dirty="0" smtClean="0">
                <a:solidFill>
                  <a:schemeClr val="tx1"/>
                </a:solidFill>
              </a:rPr>
              <a:t>PB de Witte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AIOS </a:t>
            </a:r>
            <a:r>
              <a:rPr lang="en-US" sz="2000" dirty="0" err="1" smtClean="0">
                <a:solidFill>
                  <a:schemeClr val="tx1"/>
                </a:solidFill>
              </a:rPr>
              <a:t>Orthopedie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1335368"/>
            <a:ext cx="4343400" cy="518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Inklemming</a:t>
            </a:r>
            <a:r>
              <a:rPr lang="en-US" dirty="0" smtClean="0"/>
              <a:t>”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Acromion (1972)</a:t>
            </a:r>
          </a:p>
          <a:p>
            <a:r>
              <a:rPr lang="en-US" sz="2800" dirty="0" err="1" smtClean="0"/>
              <a:t>Intrinsiek</a:t>
            </a:r>
            <a:endParaRPr lang="en-US" sz="2800" dirty="0" smtClean="0"/>
          </a:p>
          <a:p>
            <a:pPr lvl="1"/>
            <a:r>
              <a:rPr lang="en-US" sz="2400" dirty="0" smtClean="0"/>
              <a:t>Bursitis, tendinitis</a:t>
            </a:r>
          </a:p>
          <a:p>
            <a:r>
              <a:rPr lang="en-US" sz="2800" dirty="0" err="1" smtClean="0"/>
              <a:t>Dynamisch</a:t>
            </a:r>
            <a:endParaRPr lang="en-US" sz="2800" dirty="0" smtClean="0"/>
          </a:p>
          <a:p>
            <a:pPr lvl="1"/>
            <a:r>
              <a:rPr lang="en-US" sz="2400" dirty="0" smtClean="0"/>
              <a:t>GH </a:t>
            </a:r>
            <a:r>
              <a:rPr lang="en-US" sz="2400" dirty="0" err="1" smtClean="0"/>
              <a:t>instabiliteit</a:t>
            </a:r>
            <a:r>
              <a:rPr lang="en-US" sz="2400" dirty="0" smtClean="0"/>
              <a:t>, </a:t>
            </a:r>
            <a:r>
              <a:rPr lang="en-US" sz="2400" dirty="0" err="1" smtClean="0"/>
              <a:t>dyskinesie</a:t>
            </a:r>
            <a:endParaRPr lang="en-US" sz="2400" dirty="0" smtClean="0"/>
          </a:p>
          <a:p>
            <a:r>
              <a:rPr lang="en-US" sz="2800" dirty="0"/>
              <a:t>AC </a:t>
            </a:r>
            <a:r>
              <a:rPr lang="en-US" sz="2800" dirty="0" err="1" smtClean="0"/>
              <a:t>osteophyten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452320" y="3356992"/>
            <a:ext cx="0" cy="1944216"/>
          </a:xfrm>
          <a:prstGeom prst="straightConnector1">
            <a:avLst/>
          </a:prstGeom>
          <a:ln w="69850">
            <a:solidFill>
              <a:srgbClr val="E9FF19"/>
            </a:solidFill>
            <a:tailEnd type="arrow"/>
          </a:ln>
          <a:effectLst>
            <a:outerShdw blurRad="50800" dist="38100" dir="8100000" sx="103000" sy="103000" algn="t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468244" y="1646250"/>
            <a:ext cx="1008112" cy="792088"/>
          </a:xfrm>
          <a:prstGeom prst="ellipse">
            <a:avLst/>
          </a:prstGeom>
          <a:noFill/>
          <a:ln w="50800">
            <a:solidFill>
              <a:srgbClr val="E9FF1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7812360" y="2042294"/>
            <a:ext cx="612068" cy="613172"/>
          </a:xfrm>
          <a:prstGeom prst="ellipse">
            <a:avLst/>
          </a:prstGeom>
          <a:noFill/>
          <a:ln w="50800">
            <a:solidFill>
              <a:srgbClr val="E9FF1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7200292" y="2348880"/>
            <a:ext cx="1224136" cy="504056"/>
          </a:xfrm>
          <a:prstGeom prst="ellipse">
            <a:avLst/>
          </a:prstGeom>
          <a:noFill/>
          <a:ln w="50800">
            <a:solidFill>
              <a:srgbClr val="E9FF1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4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21" y="692696"/>
            <a:ext cx="8054358" cy="545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 smtClean="0"/>
              <a:t>1A) 	Wat is SIS?</a:t>
            </a:r>
          </a:p>
          <a:p>
            <a:pPr>
              <a:buNone/>
            </a:pPr>
            <a:r>
              <a:rPr lang="nl-NL" dirty="0" smtClean="0"/>
              <a:t>1B) 	Tendinitis </a:t>
            </a:r>
            <a:r>
              <a:rPr lang="nl-NL" dirty="0" err="1" smtClean="0"/>
              <a:t>calcarea</a:t>
            </a:r>
            <a:r>
              <a:rPr lang="nl-NL" dirty="0" smtClean="0"/>
              <a:t>: een frequente oorzaak 	van SIS klachten</a:t>
            </a:r>
          </a:p>
          <a:p>
            <a:pPr>
              <a:buNone/>
            </a:pPr>
            <a:r>
              <a:rPr lang="nl-NL" dirty="0" smtClean="0"/>
              <a:t>2) 	</a:t>
            </a:r>
            <a:r>
              <a:rPr lang="nl-NL" dirty="0"/>
              <a:t>Lab studies naar onderliggende 	mechanismen bij SIS klachten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4400" dirty="0" err="1"/>
              <a:t>Communication</a:t>
            </a:r>
            <a:r>
              <a:rPr lang="nl-NL" sz="4400" dirty="0"/>
              <a:t> Breakdown</a:t>
            </a:r>
            <a:r>
              <a:rPr lang="nl-NL" sz="4400" dirty="0" smtClean="0"/>
              <a:t>: </a:t>
            </a:r>
          </a:p>
          <a:p>
            <a:pPr algn="ctr">
              <a:buNone/>
            </a:pPr>
            <a:r>
              <a:rPr lang="nl-NL" dirty="0" err="1" smtClean="0"/>
              <a:t>Clinicians</a:t>
            </a:r>
            <a:r>
              <a:rPr lang="nl-NL" dirty="0" smtClean="0"/>
              <a:t> </a:t>
            </a:r>
            <a:r>
              <a:rPr lang="nl-NL" dirty="0" err="1"/>
              <a:t>Disagree</a:t>
            </a:r>
            <a:r>
              <a:rPr lang="nl-NL" dirty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Subacromial</a:t>
            </a:r>
            <a:r>
              <a:rPr lang="nl-NL" dirty="0" smtClean="0"/>
              <a:t> </a:t>
            </a:r>
            <a:r>
              <a:rPr lang="nl-NL" dirty="0" err="1" smtClean="0"/>
              <a:t>Impingement</a:t>
            </a:r>
            <a:endParaRPr lang="nl-NL" dirty="0"/>
          </a:p>
          <a:p>
            <a:pPr algn="ctr">
              <a:buNone/>
            </a:pP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 algn="ctr">
              <a:buNone/>
            </a:pP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1600" i="1" dirty="0" smtClean="0"/>
              <a:t>Med</a:t>
            </a:r>
            <a:r>
              <a:rPr lang="en-US" sz="1600" i="1" dirty="0"/>
              <a:t>. Biol. Eng </a:t>
            </a:r>
            <a:r>
              <a:rPr lang="en-US" sz="1600" i="1" dirty="0" err="1"/>
              <a:t>Comput</a:t>
            </a:r>
            <a:r>
              <a:rPr lang="en-US" sz="1600" i="1" dirty="0"/>
              <a:t>. 2014 Mar;52(3):221-231</a:t>
            </a:r>
            <a:endParaRPr lang="nl-NL" sz="1600" dirty="0"/>
          </a:p>
        </p:txBody>
      </p:sp>
      <p:pic>
        <p:nvPicPr>
          <p:cNvPr id="4" name="Picture 4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817" y="3140968"/>
            <a:ext cx="2474366" cy="23987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Vragenlijststudie: 4 groepen deelnemers (n=96)</a:t>
            </a:r>
          </a:p>
          <a:p>
            <a:pPr lvl="1"/>
            <a:r>
              <a:rPr lang="nl-NL" sz="2400" dirty="0" smtClean="0"/>
              <a:t>NL &amp; VS;  orthopeden &amp; fysiotherapeuten</a:t>
            </a:r>
          </a:p>
          <a:p>
            <a:endParaRPr lang="nl-NL" sz="2800" dirty="0" smtClean="0"/>
          </a:p>
          <a:p>
            <a:r>
              <a:rPr lang="nl-NL" sz="2800" dirty="0" smtClean="0"/>
              <a:t>63 vragen in 8 categorieën:</a:t>
            </a:r>
          </a:p>
          <a:p>
            <a:pPr lvl="1"/>
            <a:r>
              <a:rPr lang="en-US" sz="2400" dirty="0" err="1" smtClean="0"/>
              <a:t>Etiologie</a:t>
            </a:r>
            <a:r>
              <a:rPr lang="en-US" sz="2400" dirty="0" smtClean="0"/>
              <a:t>, A/, LO/, AO/, </a:t>
            </a:r>
            <a:r>
              <a:rPr lang="en-US" sz="2400" dirty="0" err="1" smtClean="0"/>
              <a:t>behandeling</a:t>
            </a:r>
            <a:r>
              <a:rPr lang="en-US" sz="2400" dirty="0" smtClean="0"/>
              <a:t>, etc. </a:t>
            </a:r>
            <a:r>
              <a:rPr lang="en-US" sz="2400" dirty="0" err="1" smtClean="0"/>
              <a:t>uit</a:t>
            </a:r>
            <a:r>
              <a:rPr lang="en-US" sz="2400" dirty="0" smtClean="0"/>
              <a:t> </a:t>
            </a:r>
            <a:r>
              <a:rPr lang="en-US" sz="2400" dirty="0" err="1" smtClean="0"/>
              <a:t>literatuur</a:t>
            </a:r>
            <a:endParaRPr lang="en-US" sz="2400" dirty="0" smtClean="0"/>
          </a:p>
          <a:p>
            <a:pPr lvl="1"/>
            <a:r>
              <a:rPr lang="en-US" sz="2400" dirty="0" smtClean="0"/>
              <a:t>VAS 0-10: </a:t>
            </a:r>
            <a:r>
              <a:rPr lang="en-US" sz="2400" dirty="0" err="1" smtClean="0"/>
              <a:t>wél</a:t>
            </a:r>
            <a:r>
              <a:rPr lang="en-US" sz="2400" dirty="0" smtClean="0"/>
              <a:t>/</a:t>
            </a:r>
            <a:r>
              <a:rPr lang="en-US" sz="2400" dirty="0" err="1" smtClean="0"/>
              <a:t>geen</a:t>
            </a:r>
            <a:r>
              <a:rPr lang="en-US" sz="2400" dirty="0" smtClean="0"/>
              <a:t> SIS</a:t>
            </a:r>
          </a:p>
          <a:p>
            <a:pPr lvl="1">
              <a:buNone/>
            </a:pPr>
            <a:endParaRPr lang="nl-NL" sz="2400" dirty="0" smtClean="0"/>
          </a:p>
          <a:p>
            <a:r>
              <a:rPr lang="nl-NL" sz="2800" dirty="0" smtClean="0"/>
              <a:t>Cluster analyse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nl-NL" sz="900" dirty="0" smtClean="0"/>
          </a:p>
          <a:p>
            <a:pPr lvl="1">
              <a:buFont typeface="Times"/>
              <a:buNone/>
            </a:pPr>
            <a:endParaRPr lang="nl-NL" sz="1800" b="1" dirty="0" smtClean="0"/>
          </a:p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 </a:t>
            </a:r>
            <a:r>
              <a:rPr lang="nl-NL" dirty="0"/>
              <a:t>zijn we het allemaal over eens?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Passend bij </a:t>
            </a:r>
            <a:r>
              <a:rPr lang="nl-NL" sz="2400" dirty="0" smtClean="0"/>
              <a:t>SIS:</a:t>
            </a:r>
            <a:endParaRPr lang="nl-NL" sz="2400" dirty="0"/>
          </a:p>
          <a:p>
            <a:pPr lvl="1"/>
            <a:r>
              <a:rPr lang="en-US" sz="2000" dirty="0"/>
              <a:t>Shoulder pain in the Deltoid region </a:t>
            </a:r>
          </a:p>
          <a:p>
            <a:pPr lvl="1"/>
            <a:r>
              <a:rPr lang="en-US" sz="2000" dirty="0"/>
              <a:t>Worsening of symptoms with overhead activities </a:t>
            </a:r>
          </a:p>
          <a:p>
            <a:pPr lvl="1"/>
            <a:r>
              <a:rPr lang="en-US" sz="2000" dirty="0" smtClean="0"/>
              <a:t>Painful </a:t>
            </a:r>
            <a:r>
              <a:rPr lang="en-US" sz="2000" dirty="0"/>
              <a:t>arc </a:t>
            </a:r>
          </a:p>
          <a:p>
            <a:pPr lvl="1"/>
            <a:r>
              <a:rPr lang="en-US" sz="2000" dirty="0"/>
              <a:t>Positive Neer’s impingement test </a:t>
            </a:r>
          </a:p>
          <a:p>
            <a:pPr lvl="1"/>
            <a:r>
              <a:rPr lang="en-US" sz="2000" dirty="0"/>
              <a:t>Positive Hawkins sign</a:t>
            </a:r>
          </a:p>
          <a:p>
            <a:pPr lvl="1"/>
            <a:r>
              <a:rPr lang="en-US" sz="2000" dirty="0" smtClean="0"/>
              <a:t>Previous episode with similar symptoms </a:t>
            </a:r>
          </a:p>
          <a:p>
            <a:pPr lvl="1"/>
            <a:r>
              <a:rPr lang="nl-NL" sz="2000" dirty="0" err="1" smtClean="0"/>
              <a:t>Night</a:t>
            </a:r>
            <a:r>
              <a:rPr lang="nl-NL" sz="2000" dirty="0" smtClean="0"/>
              <a:t> </a:t>
            </a:r>
            <a:r>
              <a:rPr lang="nl-NL" sz="2000" dirty="0"/>
              <a:t>pain, pain </a:t>
            </a:r>
            <a:r>
              <a:rPr lang="nl-NL" sz="2000" dirty="0" err="1"/>
              <a:t>after</a:t>
            </a:r>
            <a:r>
              <a:rPr lang="nl-NL" sz="2000" dirty="0"/>
              <a:t> </a:t>
            </a:r>
            <a:r>
              <a:rPr lang="nl-NL" sz="2000" dirty="0" err="1"/>
              <a:t>activities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154633" name="Picture 9" descr="ANd9GcR3s_bzaCiU6oamsQGQB6O5Qz5hYOkVAdAOUKp5YL-oFDi8gs7U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38" y="4767411"/>
            <a:ext cx="1685925" cy="1685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 </a:t>
            </a:r>
            <a:r>
              <a:rPr lang="nl-NL" dirty="0"/>
              <a:t>zijn we het allemaal over eens?</a:t>
            </a:r>
            <a:endParaRPr 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Niet passend bij SIS: </a:t>
            </a:r>
          </a:p>
          <a:p>
            <a:pPr lvl="1"/>
            <a:r>
              <a:rPr lang="en-US" sz="2000" dirty="0"/>
              <a:t>Age &lt;35 years </a:t>
            </a:r>
            <a:endParaRPr lang="en-US" sz="2000" dirty="0" smtClean="0"/>
          </a:p>
          <a:p>
            <a:pPr lvl="1"/>
            <a:r>
              <a:rPr lang="en-US" sz="2000" dirty="0"/>
              <a:t>Global loss of passive RoM </a:t>
            </a:r>
          </a:p>
          <a:p>
            <a:pPr lvl="1"/>
            <a:r>
              <a:rPr lang="nl-NL" sz="2000" dirty="0" err="1" smtClean="0"/>
              <a:t>Numbness</a:t>
            </a:r>
            <a:r>
              <a:rPr lang="nl-NL" sz="2000" dirty="0" smtClean="0"/>
              <a:t>/</a:t>
            </a:r>
            <a:r>
              <a:rPr lang="nl-NL" sz="2000" dirty="0" err="1" smtClean="0"/>
              <a:t>tingling</a:t>
            </a:r>
            <a:r>
              <a:rPr lang="nl-NL" sz="2000" dirty="0" smtClean="0"/>
              <a:t> </a:t>
            </a:r>
            <a:r>
              <a:rPr lang="nl-NL" sz="2000" dirty="0"/>
              <a:t>in arm or </a:t>
            </a:r>
            <a:r>
              <a:rPr lang="nl-NL" sz="2000" dirty="0" err="1"/>
              <a:t>fingers</a:t>
            </a:r>
            <a:endParaRPr lang="en-US" sz="2000" dirty="0"/>
          </a:p>
          <a:p>
            <a:pPr lvl="1"/>
            <a:r>
              <a:rPr lang="en-US" sz="2000" dirty="0"/>
              <a:t>Shoulder muscle atrophy </a:t>
            </a:r>
          </a:p>
          <a:p>
            <a:pPr lvl="1"/>
            <a:r>
              <a:rPr lang="en-US" sz="2000" dirty="0"/>
              <a:t>Positive Apprehension test </a:t>
            </a:r>
          </a:p>
          <a:p>
            <a:pPr lvl="1"/>
            <a:r>
              <a:rPr lang="nl-NL" sz="2000" dirty="0" smtClean="0"/>
              <a:t>Neck </a:t>
            </a:r>
            <a:r>
              <a:rPr lang="nl-NL" sz="2000" dirty="0"/>
              <a:t>pain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55652" name="Picture 4" descr="ANd9GcS3_oRf2LQn50ea4hOLSU-bfHByJdrer4GPp94jFJbfbwFr1Lo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4795986"/>
            <a:ext cx="1657350" cy="1657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l-NL" dirty="0" smtClean="0"/>
              <a:t>Meerderheid items: zéér variabele antwoorden</a:t>
            </a:r>
          </a:p>
          <a:p>
            <a:r>
              <a:rPr lang="nl-NL" dirty="0" smtClean="0"/>
              <a:t>Significante verschillen in </a:t>
            </a:r>
            <a:r>
              <a:rPr lang="nl-NL" dirty="0" err="1" smtClean="0"/>
              <a:t>beantwoordingen</a:t>
            </a:r>
            <a:r>
              <a:rPr lang="nl-NL" dirty="0" smtClean="0"/>
              <a:t> tussen de 4 groepen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Samengevat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709120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Etiologie “SIS”:</a:t>
            </a:r>
          </a:p>
          <a:p>
            <a:pPr lvl="1"/>
            <a:r>
              <a:rPr lang="nl-NL" dirty="0" smtClean="0"/>
              <a:t>FT: </a:t>
            </a:r>
            <a:r>
              <a:rPr lang="nl-NL" dirty="0" err="1" smtClean="0"/>
              <a:t>bewegingsgerelateerd</a:t>
            </a:r>
            <a:r>
              <a:rPr lang="nl-NL" dirty="0" smtClean="0"/>
              <a:t> (</a:t>
            </a:r>
            <a:r>
              <a:rPr lang="nl-NL" dirty="0" err="1" smtClean="0"/>
              <a:t>scapuladyskinesie</a:t>
            </a:r>
            <a:r>
              <a:rPr lang="nl-NL" dirty="0" smtClean="0"/>
              <a:t>, GH </a:t>
            </a:r>
            <a:r>
              <a:rPr lang="nl-NL" dirty="0" err="1" smtClean="0"/>
              <a:t>instab</a:t>
            </a:r>
            <a:r>
              <a:rPr lang="nl-NL" dirty="0" smtClean="0"/>
              <a:t>.)</a:t>
            </a:r>
          </a:p>
          <a:p>
            <a:pPr lvl="1"/>
            <a:r>
              <a:rPr lang="nl-NL" dirty="0" smtClean="0"/>
              <a:t>OS: degeneratief/intrinsiek</a:t>
            </a:r>
          </a:p>
          <a:p>
            <a:pPr lvl="1"/>
            <a:r>
              <a:rPr lang="nl-NL" dirty="0" smtClean="0"/>
              <a:t>Haakvormig </a:t>
            </a:r>
            <a:r>
              <a:rPr lang="nl-NL" dirty="0" err="1" smtClean="0"/>
              <a:t>Acromion</a:t>
            </a:r>
            <a:r>
              <a:rPr lang="nl-NL" dirty="0" smtClean="0"/>
              <a:t>: </a:t>
            </a:r>
          </a:p>
          <a:p>
            <a:pPr lvl="2"/>
            <a:r>
              <a:rPr lang="nl-NL" dirty="0" smtClean="0"/>
              <a:t>30% OS: zéér belangrijk</a:t>
            </a:r>
          </a:p>
          <a:p>
            <a:pPr lvl="2"/>
            <a:r>
              <a:rPr lang="nl-NL" dirty="0" smtClean="0"/>
              <a:t>30% OS: totaal irrelevant</a:t>
            </a:r>
          </a:p>
          <a:p>
            <a:pPr marL="914400" lvl="2" indent="0">
              <a:buNone/>
            </a:pPr>
            <a:endParaRPr lang="nl-NL" dirty="0" smtClean="0"/>
          </a:p>
          <a:p>
            <a:r>
              <a:rPr lang="nl-NL" dirty="0" smtClean="0"/>
              <a:t>Behandeling:</a:t>
            </a:r>
          </a:p>
          <a:p>
            <a:pPr lvl="1"/>
            <a:r>
              <a:rPr lang="nl-NL" dirty="0" smtClean="0"/>
              <a:t>FT: fysiotherapie</a:t>
            </a:r>
          </a:p>
          <a:p>
            <a:pPr lvl="1"/>
            <a:r>
              <a:rPr lang="nl-NL" dirty="0" smtClean="0"/>
              <a:t>OS: </a:t>
            </a:r>
            <a:r>
              <a:rPr lang="nl-NL" dirty="0" err="1" smtClean="0"/>
              <a:t>NSAID’s</a:t>
            </a:r>
            <a:r>
              <a:rPr lang="nl-NL" dirty="0" smtClean="0"/>
              <a:t>, injecties en/of opereren (US)</a:t>
            </a:r>
          </a:p>
          <a:p>
            <a:pPr lvl="1"/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err="1" smtClean="0"/>
              <a:t>Orthopeden</a:t>
            </a:r>
            <a:r>
              <a:rPr lang="en-US" dirty="0" smtClean="0"/>
              <a:t> vs. </a:t>
            </a:r>
            <a:r>
              <a:rPr lang="en-US" dirty="0" err="1" smtClean="0"/>
              <a:t>fysiotherapeuten</a:t>
            </a:r>
            <a:r>
              <a:rPr lang="nl-NL" dirty="0" smtClean="0"/>
              <a:t>, NL vs. VS</a:t>
            </a:r>
          </a:p>
          <a:p>
            <a:pPr lvl="1"/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achtergronden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definities</a:t>
            </a:r>
            <a:r>
              <a:rPr lang="en-US" dirty="0" smtClean="0"/>
              <a:t> SIS + </a:t>
            </a:r>
            <a:r>
              <a:rPr lang="en-US" dirty="0" err="1" smtClean="0"/>
              <a:t>visies</a:t>
            </a:r>
            <a:r>
              <a:rPr lang="en-US" dirty="0" smtClean="0"/>
              <a:t> </a:t>
            </a:r>
            <a:r>
              <a:rPr lang="en-US" dirty="0" err="1" smtClean="0"/>
              <a:t>etiologie</a:t>
            </a:r>
            <a:r>
              <a:rPr lang="en-US" dirty="0" smtClean="0"/>
              <a:t>/</a:t>
            </a:r>
            <a:r>
              <a:rPr lang="en-US" dirty="0" err="1" smtClean="0"/>
              <a:t>behandeling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Acromion</a:t>
            </a:r>
          </a:p>
          <a:p>
            <a:pPr lvl="1"/>
            <a:r>
              <a:rPr lang="en-US" dirty="0" err="1" smtClean="0"/>
              <a:t>Wel</a:t>
            </a:r>
            <a:r>
              <a:rPr lang="en-US" dirty="0" smtClean="0"/>
              <a:t>/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? </a:t>
            </a:r>
            <a:r>
              <a:rPr lang="en-US" dirty="0" err="1" smtClean="0"/>
              <a:t>Discutabel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Acromionplastiek </a:t>
            </a:r>
            <a:r>
              <a:rPr lang="en-US" dirty="0" err="1" smtClean="0"/>
              <a:t>bij</a:t>
            </a:r>
            <a:r>
              <a:rPr lang="en-US" dirty="0" smtClean="0"/>
              <a:t> SIS </a:t>
            </a:r>
            <a:r>
              <a:rPr lang="en-US" dirty="0" err="1" smtClean="0"/>
              <a:t>klachten</a:t>
            </a:r>
            <a:r>
              <a:rPr lang="en-US" dirty="0" smtClean="0"/>
              <a:t>…?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Rotator </a:t>
            </a:r>
            <a:r>
              <a:rPr lang="nl-NL" dirty="0" err="1" smtClean="0"/>
              <a:t>Cuff</a:t>
            </a:r>
            <a:r>
              <a:rPr lang="nl-NL" dirty="0" smtClean="0"/>
              <a:t> 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nl-NL" dirty="0" smtClean="0"/>
              <a:t>Pijn bij abductie + krachtsverlies, t.g.v.:</a:t>
            </a:r>
          </a:p>
          <a:p>
            <a:pPr lvl="1">
              <a:lnSpc>
                <a:spcPct val="110000"/>
              </a:lnSpc>
            </a:pPr>
            <a:r>
              <a:rPr lang="nl-NL" dirty="0" err="1"/>
              <a:t>S</a:t>
            </a:r>
            <a:r>
              <a:rPr lang="nl-NL" dirty="0" err="1" smtClean="0"/>
              <a:t>ubacromiaal</a:t>
            </a:r>
            <a:r>
              <a:rPr lang="nl-NL" dirty="0" smtClean="0"/>
              <a:t> “</a:t>
            </a:r>
            <a:r>
              <a:rPr lang="nl-NL" dirty="0" err="1" smtClean="0"/>
              <a:t>impingement</a:t>
            </a:r>
            <a:r>
              <a:rPr lang="nl-NL" dirty="0" smtClean="0"/>
              <a:t>” syndroom (SIS)</a:t>
            </a:r>
          </a:p>
          <a:p>
            <a:pPr lvl="1">
              <a:lnSpc>
                <a:spcPct val="110000"/>
              </a:lnSpc>
            </a:pPr>
            <a:r>
              <a:rPr lang="nl-NL" dirty="0" smtClean="0"/>
              <a:t>Tendinitis/</a:t>
            </a:r>
            <a:r>
              <a:rPr lang="nl-NL" dirty="0" err="1" smtClean="0"/>
              <a:t>Tendinose</a:t>
            </a:r>
            <a:endParaRPr lang="nl-NL" dirty="0"/>
          </a:p>
          <a:p>
            <a:pPr lvl="1">
              <a:lnSpc>
                <a:spcPct val="110000"/>
              </a:lnSpc>
            </a:pPr>
            <a:r>
              <a:rPr lang="nl-NL" dirty="0"/>
              <a:t>Tendinitis </a:t>
            </a:r>
            <a:r>
              <a:rPr lang="nl-NL" dirty="0" err="1"/>
              <a:t>calcarea</a:t>
            </a:r>
            <a:endParaRPr lang="nl-NL" dirty="0"/>
          </a:p>
          <a:p>
            <a:pPr lvl="1">
              <a:lnSpc>
                <a:spcPct val="110000"/>
              </a:lnSpc>
            </a:pPr>
            <a:r>
              <a:rPr lang="nl-NL" dirty="0" smtClean="0"/>
              <a:t>Peesscheur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nl-NL" dirty="0" smtClean="0"/>
          </a:p>
          <a:p>
            <a:pPr marL="457200" lvl="1" indent="0">
              <a:lnSpc>
                <a:spcPct val="110000"/>
              </a:lnSpc>
              <a:buNone/>
            </a:pPr>
            <a:endParaRPr lang="nl-NL" sz="4000" dirty="0" smtClean="0"/>
          </a:p>
          <a:p>
            <a:pPr>
              <a:lnSpc>
                <a:spcPct val="110000"/>
              </a:lnSpc>
            </a:pPr>
            <a:r>
              <a:rPr lang="nl-NL" dirty="0" smtClean="0"/>
              <a:t>Ontstaansmechanismen…? </a:t>
            </a:r>
            <a:endParaRPr lang="nl-NL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nl-NL" dirty="0" smtClean="0">
                <a:sym typeface="Wingdings" pitchFamily="2" charset="2"/>
              </a:rPr>
              <a:t> Diagnostiek…? Behandeling…?</a:t>
            </a:r>
            <a:endParaRPr lang="en-US" dirty="0" smtClean="0">
              <a:sym typeface="Wingdings" pitchFamily="2" charset="2"/>
            </a:endParaRPr>
          </a:p>
          <a:p>
            <a:endParaRPr lang="nl-NL" dirty="0"/>
          </a:p>
        </p:txBody>
      </p:sp>
      <p:pic>
        <p:nvPicPr>
          <p:cNvPr id="4" name="Picture 5" descr="rotator_fig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2564904"/>
            <a:ext cx="38240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smtClean="0"/>
              <a:t>Heterogeneous MR arthrography</a:t>
            </a:r>
          </a:p>
          <a:p>
            <a:pPr algn="ctr">
              <a:buNone/>
            </a:pPr>
            <a:r>
              <a:rPr lang="en-US" sz="4400" dirty="0" smtClean="0"/>
              <a:t>findings in patients with SIS</a:t>
            </a:r>
          </a:p>
          <a:p>
            <a:pPr marL="0" indent="0" algn="ctr">
              <a:buNone/>
            </a:pPr>
            <a:r>
              <a:rPr lang="en-US" dirty="0" smtClean="0"/>
              <a:t>Diagnostic subgroups? </a:t>
            </a:r>
          </a:p>
          <a:p>
            <a:pPr algn="ctr">
              <a:buNone/>
            </a:pPr>
            <a:endParaRPr lang="nl-NL" sz="2000" i="1" dirty="0"/>
          </a:p>
          <a:p>
            <a:pPr algn="ctr">
              <a:buNone/>
            </a:pP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pt-BR" sz="1600" i="1" dirty="0" smtClean="0"/>
              <a:t>J. Electromyogr. Kinesiol., Epub ahead of print, 2015</a:t>
            </a:r>
            <a:endParaRPr lang="nl-NL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47 </a:t>
            </a:r>
            <a:r>
              <a:rPr lang="nl-NL" dirty="0" err="1" smtClean="0"/>
              <a:t>patienten</a:t>
            </a:r>
            <a:r>
              <a:rPr lang="nl-NL" dirty="0" smtClean="0"/>
              <a:t> met SIS </a:t>
            </a:r>
            <a:r>
              <a:rPr lang="nl-NL" dirty="0" err="1" smtClean="0"/>
              <a:t>o.b.v</a:t>
            </a:r>
            <a:r>
              <a:rPr lang="nl-NL" dirty="0" smtClean="0"/>
              <a:t>. A/, LO/ en X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 MRI </a:t>
            </a:r>
            <a:r>
              <a:rPr lang="nl-NL" dirty="0" err="1" smtClean="0">
                <a:sym typeface="Wingdings" pitchFamily="2" charset="2"/>
              </a:rPr>
              <a:t>arthrografie</a:t>
            </a:r>
            <a:endParaRPr lang="nl-NL" dirty="0" smtClean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MRI Scorelijst o.b.v. etiologische kenmerken: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 smtClean="0">
                <a:sym typeface="Wingdings" pitchFamily="2" charset="2"/>
              </a:rPr>
              <a:t>Andere pathologie?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 smtClean="0">
                <a:sym typeface="Wingdings" pitchFamily="2" charset="2"/>
              </a:rPr>
              <a:t>Extrinsiek/structureel (e.g. AC-</a:t>
            </a:r>
            <a:r>
              <a:rPr lang="nl-NL" sz="2400" dirty="0" err="1" smtClean="0">
                <a:sym typeface="Wingdings" pitchFamily="2" charset="2"/>
              </a:rPr>
              <a:t>osteophyt</a:t>
            </a:r>
            <a:r>
              <a:rPr lang="nl-NL" sz="2400" dirty="0" smtClean="0">
                <a:sym typeface="Wingdings" pitchFamily="2" charset="2"/>
              </a:rPr>
              <a:t>, acromion)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 smtClean="0">
                <a:sym typeface="Wingdings" pitchFamily="2" charset="2"/>
              </a:rPr>
              <a:t>Intrinsiek (e.g. tendinitis, bursitis)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 err="1" smtClean="0">
                <a:sym typeface="Wingdings" pitchFamily="2" charset="2"/>
              </a:rPr>
              <a:t>Bewegingsgerelateerd</a:t>
            </a:r>
            <a:r>
              <a:rPr lang="nl-NL" sz="2400" dirty="0" smtClean="0">
                <a:sym typeface="Wingdings" pitchFamily="2" charset="2"/>
              </a:rPr>
              <a:t> (e.g. GH instabiliteit)</a:t>
            </a:r>
          </a:p>
          <a:p>
            <a:pPr lvl="1">
              <a:buNone/>
            </a:pPr>
            <a:endParaRPr lang="nl-NL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17/47 </a:t>
            </a:r>
            <a:r>
              <a:rPr lang="nl-NL" dirty="0" err="1" smtClean="0"/>
              <a:t>pt</a:t>
            </a:r>
            <a:r>
              <a:rPr lang="nl-NL" dirty="0" smtClean="0"/>
              <a:t>. (36.2%) andere pathologie!</a:t>
            </a:r>
          </a:p>
          <a:p>
            <a:pPr lvl="1"/>
            <a:r>
              <a:rPr lang="nl-NL" dirty="0" smtClean="0"/>
              <a:t>RC#, SLAP laesie, </a:t>
            </a:r>
            <a:r>
              <a:rPr lang="nl-NL" dirty="0" err="1" smtClean="0"/>
              <a:t>labrum</a:t>
            </a:r>
            <a:r>
              <a:rPr lang="nl-NL" dirty="0" smtClean="0"/>
              <a:t> laesie, etc.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MRI overige 30 </a:t>
            </a:r>
            <a:r>
              <a:rPr lang="nl-NL" dirty="0" err="1" smtClean="0"/>
              <a:t>pt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97% Intrinsieke kenmerken (e.g. tendinitis, bursitis)</a:t>
            </a:r>
          </a:p>
          <a:p>
            <a:pPr lvl="1"/>
            <a:r>
              <a:rPr lang="nl-NL" dirty="0" smtClean="0"/>
              <a:t>1/3 m.n. Extrinsiek (e.g. haakvormig acromion)</a:t>
            </a:r>
          </a:p>
          <a:p>
            <a:pPr lvl="1"/>
            <a:r>
              <a:rPr lang="nl-NL" dirty="0" smtClean="0"/>
              <a:t>2/3 m.n. </a:t>
            </a:r>
            <a:r>
              <a:rPr lang="nl-NL" dirty="0" err="1" smtClean="0"/>
              <a:t>Bewegingsgerelateerd</a:t>
            </a:r>
            <a:r>
              <a:rPr lang="nl-NL" dirty="0" smtClean="0"/>
              <a:t> (e.g. kenmerken GH instabiliteit, i.c.m. type 1 acromion)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MRI bij SIS klachten: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 smtClean="0"/>
              <a:t>Vaak andere aandoening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Intrinsieke</a:t>
            </a:r>
            <a:r>
              <a:rPr lang="en-US" sz="2400" dirty="0" smtClean="0"/>
              <a:t> </a:t>
            </a:r>
            <a:r>
              <a:rPr lang="en-US" sz="2400" dirty="0" err="1" smtClean="0"/>
              <a:t>kenmerken</a:t>
            </a:r>
            <a:r>
              <a:rPr lang="en-US" sz="2400" dirty="0" smtClean="0"/>
              <a:t> </a:t>
            </a:r>
            <a:r>
              <a:rPr lang="en-US" sz="2400" dirty="0" err="1" smtClean="0"/>
              <a:t>i.c.m</a:t>
            </a:r>
            <a:r>
              <a:rPr lang="en-US" sz="2400" dirty="0" smtClean="0"/>
              <a:t>. </a:t>
            </a:r>
            <a:r>
              <a:rPr lang="en-US" sz="2400" dirty="0" err="1" smtClean="0"/>
              <a:t>extrinsieke</a:t>
            </a:r>
            <a:r>
              <a:rPr lang="en-US" sz="2400" dirty="0" smtClean="0"/>
              <a:t> of </a:t>
            </a:r>
            <a:r>
              <a:rPr lang="en-US" sz="2400" dirty="0" err="1" smtClean="0"/>
              <a:t>bewegingsgerelateerde</a:t>
            </a:r>
            <a:r>
              <a:rPr lang="en-US" sz="2400" dirty="0" smtClean="0"/>
              <a:t> </a:t>
            </a:r>
            <a:r>
              <a:rPr lang="en-US" sz="2400" dirty="0" err="1" smtClean="0"/>
              <a:t>kenmerken</a:t>
            </a:r>
            <a:endParaRPr lang="nl-NL" sz="24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800" dirty="0" smtClean="0">
                <a:sym typeface="Wingdings" panose="05000000000000000000" pitchFamily="2" charset="2"/>
              </a:rPr>
              <a:t> Klinische diagnose </a:t>
            </a:r>
            <a:r>
              <a:rPr lang="nl-NL" sz="2800" dirty="0" smtClean="0"/>
              <a:t>SIS: multifactorieel probleem</a:t>
            </a:r>
          </a:p>
          <a:p>
            <a:pPr>
              <a:buNone/>
            </a:pPr>
            <a:r>
              <a:rPr lang="nl-NL" sz="2800" dirty="0" smtClean="0">
                <a:sym typeface="Wingdings" pitchFamily="2" charset="2"/>
              </a:rPr>
              <a:t> </a:t>
            </a:r>
            <a:r>
              <a:rPr lang="nl-NL" sz="2800" dirty="0" err="1" smtClean="0"/>
              <a:t>Acromionplastiek</a:t>
            </a:r>
            <a:r>
              <a:rPr lang="nl-NL" sz="2800" dirty="0" smtClean="0"/>
              <a:t> niet zomaar geïndiceerd….</a:t>
            </a:r>
            <a:endParaRPr lang="nl-N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1A) 	Wat is SIS?</a:t>
            </a:r>
          </a:p>
          <a:p>
            <a:pPr>
              <a:buNone/>
            </a:pPr>
            <a:r>
              <a:rPr lang="nl-NL" b="1" dirty="0" smtClean="0"/>
              <a:t>1B) 	Tendinitis </a:t>
            </a:r>
            <a:r>
              <a:rPr lang="nl-NL" b="1" dirty="0" err="1" smtClean="0"/>
              <a:t>calcarea</a:t>
            </a:r>
            <a:r>
              <a:rPr lang="nl-NL" b="1" dirty="0" smtClean="0"/>
              <a:t>: een frequente oorzaak 	van SIS klachten</a:t>
            </a:r>
          </a:p>
          <a:p>
            <a:pPr>
              <a:buNone/>
            </a:pPr>
            <a:r>
              <a:rPr lang="nl-NL" dirty="0" smtClean="0"/>
              <a:t>2) 	</a:t>
            </a:r>
            <a:r>
              <a:rPr lang="nl-NL" dirty="0"/>
              <a:t>Lab studies naar onderliggende 	mechanismen bij SIS klachten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smtClean="0"/>
              <a:t>Radiological and clinical predictors of long-term outcome in rotator cuff </a:t>
            </a:r>
            <a:r>
              <a:rPr lang="en-US" sz="4400" dirty="0" err="1" smtClean="0"/>
              <a:t>calcific</a:t>
            </a:r>
            <a:r>
              <a:rPr lang="en-US" sz="4400" dirty="0" smtClean="0"/>
              <a:t> tendinitis</a:t>
            </a:r>
            <a:endParaRPr lang="en-US" dirty="0" smtClean="0"/>
          </a:p>
          <a:p>
            <a:pPr algn="ctr">
              <a:buNone/>
            </a:pPr>
            <a:endParaRPr lang="nl-NL" sz="2000" i="1" dirty="0"/>
          </a:p>
          <a:p>
            <a:pPr algn="ctr">
              <a:buNone/>
            </a:pP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fr-FR" sz="1600" i="1" dirty="0" smtClean="0"/>
              <a:t>JSES, </a:t>
            </a:r>
            <a:r>
              <a:rPr lang="fr-FR" sz="1600" i="1" dirty="0" err="1" smtClean="0"/>
              <a:t>submitted</a:t>
            </a:r>
            <a:r>
              <a:rPr lang="fr-FR" sz="1600" i="1" dirty="0" smtClean="0"/>
              <a:t>, 2015</a:t>
            </a:r>
            <a:endParaRPr lang="nl-NL" sz="1600" dirty="0"/>
          </a:p>
        </p:txBody>
      </p:sp>
      <p:pic>
        <p:nvPicPr>
          <p:cNvPr id="1026" name="Picture 2" descr="http://kneeandshoulderclinic.com.au/wp-content/uploads/CalcificTendonitis-pi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382405"/>
            <a:ext cx="2382352" cy="22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Tendinitis </a:t>
            </a:r>
            <a:r>
              <a:rPr lang="nl-NL" dirty="0" err="1" smtClean="0"/>
              <a:t>calcarea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727" y="2204864"/>
            <a:ext cx="317956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66056"/>
            <a:ext cx="3283313" cy="32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099136"/>
            <a:ext cx="3107082" cy="33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515" y="1844824"/>
            <a:ext cx="355239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Tendinitis </a:t>
            </a:r>
            <a:r>
              <a:rPr lang="nl-NL" dirty="0" err="1" smtClean="0"/>
              <a:t>calcarea</a:t>
            </a:r>
            <a:r>
              <a:rPr lang="nl-NL" dirty="0" smtClean="0"/>
              <a:t> (RCCT)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rmAutofit/>
          </a:bodyPr>
          <a:lstStyle/>
          <a:p>
            <a:r>
              <a:rPr lang="nl-NL" dirty="0" smtClean="0"/>
              <a:t>Zelfde klachten als SIS + calcificaties op X</a:t>
            </a:r>
          </a:p>
          <a:p>
            <a:pPr lvl="1"/>
            <a:r>
              <a:rPr lang="nl-NL" dirty="0" smtClean="0"/>
              <a:t>Oorzaak: SIS? </a:t>
            </a:r>
            <a:r>
              <a:rPr lang="nl-NL" dirty="0" err="1" smtClean="0"/>
              <a:t>Surmenage</a:t>
            </a:r>
            <a:r>
              <a:rPr lang="nl-NL" dirty="0" smtClean="0"/>
              <a:t>? Degeneratie?</a:t>
            </a:r>
          </a:p>
          <a:p>
            <a:pPr lvl="1"/>
            <a:r>
              <a:rPr lang="nl-NL" dirty="0" err="1" smtClean="0"/>
              <a:t>Self</a:t>
            </a:r>
            <a:r>
              <a:rPr lang="nl-NL" dirty="0" smtClean="0"/>
              <a:t> </a:t>
            </a:r>
            <a:r>
              <a:rPr lang="nl-NL" dirty="0" err="1" smtClean="0"/>
              <a:t>limiting</a:t>
            </a:r>
            <a:r>
              <a:rPr lang="nl-NL" dirty="0" smtClean="0"/>
              <a:t> (?)</a:t>
            </a:r>
          </a:p>
          <a:p>
            <a:pPr lvl="1"/>
            <a:r>
              <a:rPr lang="nl-NL" dirty="0" err="1" smtClean="0"/>
              <a:t>NSAIDs</a:t>
            </a:r>
            <a:r>
              <a:rPr lang="nl-NL" dirty="0" smtClean="0"/>
              <a:t>, injecties, barbotage, operatie? Afwachten?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342 </a:t>
            </a:r>
            <a:r>
              <a:rPr lang="nl-NL" dirty="0" err="1" smtClean="0"/>
              <a:t>pt</a:t>
            </a:r>
            <a:r>
              <a:rPr lang="nl-NL" dirty="0" smtClean="0"/>
              <a:t> </a:t>
            </a:r>
            <a:r>
              <a:rPr lang="nl-NL" dirty="0"/>
              <a:t>RCCT LUMC 1980-2009 </a:t>
            </a:r>
            <a:endParaRPr lang="nl-NL" dirty="0" smtClean="0"/>
          </a:p>
          <a:p>
            <a:pPr lvl="1"/>
            <a:r>
              <a:rPr lang="nl-NL" dirty="0" smtClean="0"/>
              <a:t>Radiologische/demografische baseline kenmerken</a:t>
            </a:r>
          </a:p>
          <a:p>
            <a:pPr lvl="1"/>
            <a:r>
              <a:rPr lang="nl-NL" dirty="0" smtClean="0"/>
              <a:t>Vragenlijsten 2-33j na diagnose</a:t>
            </a:r>
          </a:p>
          <a:p>
            <a:pPr lvl="1">
              <a:buNone/>
            </a:pP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Demografie</a:t>
            </a:r>
          </a:p>
          <a:p>
            <a:pPr lvl="1"/>
            <a:r>
              <a:rPr lang="nl-NL" dirty="0" smtClean="0"/>
              <a:t>60% vrouw, </a:t>
            </a:r>
            <a:r>
              <a:rPr lang="nl-NL" dirty="0"/>
              <a:t>49j, 66</a:t>
            </a:r>
            <a:r>
              <a:rPr lang="nl-NL" dirty="0" smtClean="0"/>
              <a:t>% dominante arm, 21% Li&amp;Re</a:t>
            </a:r>
          </a:p>
          <a:p>
            <a:pPr lvl="1"/>
            <a:r>
              <a:rPr lang="nl-NL" dirty="0" smtClean="0"/>
              <a:t>X: 19mm, Supraspinatus, 32% Gärtner 1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Follow-up vragenlijst</a:t>
            </a:r>
          </a:p>
          <a:p>
            <a:pPr lvl="1"/>
            <a:r>
              <a:rPr lang="nl-NL" dirty="0" smtClean="0"/>
              <a:t>Gem. 14j: 42% nog klachten (WORC &lt; 60 </a:t>
            </a:r>
            <a:r>
              <a:rPr lang="nl-NL" dirty="0"/>
              <a:t>)</a:t>
            </a:r>
            <a:r>
              <a:rPr lang="nl-NL" dirty="0" smtClean="0"/>
              <a:t>!!!</a:t>
            </a:r>
          </a:p>
          <a:p>
            <a:pPr lvl="1"/>
            <a:r>
              <a:rPr lang="nl-NL" dirty="0" smtClean="0"/>
              <a:t>Neg. associatie: vrouw, </a:t>
            </a:r>
            <a:r>
              <a:rPr lang="nl-NL" dirty="0" err="1" smtClean="0"/>
              <a:t>bdz</a:t>
            </a:r>
            <a:r>
              <a:rPr lang="nl-NL" dirty="0" smtClean="0"/>
              <a:t>., dominante arm, langere klachtenperiode bij presentatie, meer calcificaties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SIS Klachten t.g.v. tendinitis </a:t>
            </a:r>
            <a:r>
              <a:rPr lang="nl-NL" dirty="0" err="1" smtClean="0"/>
              <a:t>calcarea</a:t>
            </a:r>
            <a:r>
              <a:rPr lang="nl-NL" dirty="0" smtClean="0"/>
              <a:t> niet zo </a:t>
            </a:r>
            <a:r>
              <a:rPr lang="nl-NL" dirty="0" err="1" smtClean="0"/>
              <a:t>self-limiting</a:t>
            </a:r>
            <a:r>
              <a:rPr lang="nl-NL" dirty="0" smtClean="0"/>
              <a:t> als vaak verondersteld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Overwegen intensievere follow-up en/of </a:t>
            </a:r>
            <a:r>
              <a:rPr lang="nl-NL" dirty="0" err="1" smtClean="0"/>
              <a:t>invasievere</a:t>
            </a:r>
            <a:r>
              <a:rPr lang="nl-NL" dirty="0" smtClean="0"/>
              <a:t> behandeling als:</a:t>
            </a:r>
          </a:p>
          <a:p>
            <a:pPr lvl="1"/>
            <a:r>
              <a:rPr lang="nl-NL" dirty="0" smtClean="0"/>
              <a:t>Geen klinische / radiologische verbetering</a:t>
            </a:r>
          </a:p>
          <a:p>
            <a:pPr lvl="1"/>
            <a:r>
              <a:rPr lang="nl-NL" dirty="0" smtClean="0"/>
              <a:t>1 of meer neg. prognostische factoren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Acromion &amp; Supraspinatus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Neer, 1972:</a:t>
            </a:r>
          </a:p>
          <a:p>
            <a:pPr lvl="1"/>
            <a:r>
              <a:rPr lang="en-US" dirty="0" smtClean="0"/>
              <a:t>“impingement </a:t>
            </a:r>
            <a:r>
              <a:rPr lang="en-US" dirty="0" err="1" smtClean="0"/>
              <a:t>syndroom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Inklemming</a:t>
            </a:r>
            <a:r>
              <a:rPr lang="en-US" dirty="0" smtClean="0"/>
              <a:t> </a:t>
            </a:r>
            <a:r>
              <a:rPr lang="en-US" dirty="0" err="1" smtClean="0"/>
              <a:t>t.h.v</a:t>
            </a:r>
            <a:r>
              <a:rPr lang="en-US" dirty="0" smtClean="0"/>
              <a:t>. acromion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Zelfde</a:t>
            </a:r>
            <a:r>
              <a:rPr lang="en-US" dirty="0" smtClean="0"/>
              <a:t> spectrum (?):</a:t>
            </a:r>
          </a:p>
          <a:p>
            <a:pPr lvl="1"/>
            <a:r>
              <a:rPr lang="en-US" dirty="0" smtClean="0"/>
              <a:t>Tendinitis </a:t>
            </a:r>
            <a:r>
              <a:rPr lang="en-US" dirty="0" err="1"/>
              <a:t>calcarea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Cuff </a:t>
            </a:r>
            <a:r>
              <a:rPr lang="en-US" dirty="0" err="1" smtClean="0"/>
              <a:t>scheuren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nl-NL" dirty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864" y="1531244"/>
            <a:ext cx="3469624" cy="2617836"/>
          </a:xfrm>
          <a:prstGeom prst="rect">
            <a:avLst/>
          </a:prstGeom>
          <a:noFill/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613117" y="2205574"/>
            <a:ext cx="938540" cy="640591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6" name="Picture 8" descr="96b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4" b="10430"/>
          <a:stretch/>
        </p:blipFill>
        <p:spPr bwMode="auto">
          <a:xfrm>
            <a:off x="5580112" y="4509120"/>
            <a:ext cx="3350462" cy="1961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700" dirty="0" smtClean="0"/>
              <a:t>Ultrasound-guided</a:t>
            </a:r>
          </a:p>
          <a:p>
            <a:pPr algn="ctr">
              <a:buNone/>
            </a:pPr>
            <a:r>
              <a:rPr lang="en-US" sz="5700" dirty="0" smtClean="0"/>
              <a:t>needling and </a:t>
            </a:r>
            <a:r>
              <a:rPr lang="en-US" sz="5700" dirty="0" err="1" smtClean="0"/>
              <a:t>lavage</a:t>
            </a:r>
            <a:r>
              <a:rPr lang="en-US" sz="5700" dirty="0" smtClean="0"/>
              <a:t> vs.</a:t>
            </a:r>
          </a:p>
          <a:p>
            <a:pPr algn="ctr">
              <a:buNone/>
            </a:pPr>
            <a:r>
              <a:rPr lang="en-US" sz="5700" dirty="0" err="1" smtClean="0"/>
              <a:t>subacromial</a:t>
            </a:r>
            <a:r>
              <a:rPr lang="en-US" sz="5700" dirty="0" smtClean="0"/>
              <a:t> corticosteroids</a:t>
            </a:r>
          </a:p>
          <a:p>
            <a:pPr algn="ctr">
              <a:buNone/>
            </a:pPr>
            <a:r>
              <a:rPr lang="en-US" sz="4100" dirty="0" smtClean="0"/>
              <a:t>- A Randomized Controlled Trial -</a:t>
            </a:r>
            <a:endParaRPr lang="nl-NL" sz="4100" i="1" dirty="0"/>
          </a:p>
          <a:p>
            <a:pPr algn="ctr">
              <a:buNone/>
            </a:pP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fr-FR" sz="1600" i="1" dirty="0" smtClean="0"/>
              <a:t>Am J Sports Med. 2013 </a:t>
            </a:r>
            <a:r>
              <a:rPr lang="fr-FR" sz="1600" i="1" dirty="0" err="1" smtClean="0"/>
              <a:t>Jul</a:t>
            </a:r>
            <a:r>
              <a:rPr lang="fr-FR" sz="1600" i="1" dirty="0" smtClean="0"/>
              <a:t>;41(7):1665-73</a:t>
            </a:r>
            <a:endParaRPr lang="nl-NL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Barbotage / needling and lavage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www.eorthopod.com/sites/default/files/images/shoulder_calcific_intr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91683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Tendinitis </a:t>
            </a:r>
            <a:r>
              <a:rPr lang="nl-NL" dirty="0" err="1" smtClean="0"/>
              <a:t>calcarea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Dubbelgeblindeerde</a:t>
            </a:r>
            <a:r>
              <a:rPr lang="nl-NL" dirty="0" smtClean="0"/>
              <a:t> RCT (n=48 </a:t>
            </a:r>
            <a:r>
              <a:rPr lang="nl-NL" dirty="0" err="1" smtClean="0"/>
              <a:t>pt</a:t>
            </a:r>
            <a:r>
              <a:rPr lang="nl-NL" dirty="0" smtClean="0"/>
              <a:t>):</a:t>
            </a:r>
          </a:p>
          <a:p>
            <a:pPr lvl="1"/>
            <a:r>
              <a:rPr lang="nl-NL" dirty="0" smtClean="0"/>
              <a:t>A) </a:t>
            </a:r>
            <a:r>
              <a:rPr lang="nl-NL" dirty="0"/>
              <a:t>S</a:t>
            </a:r>
            <a:r>
              <a:rPr lang="nl-NL" dirty="0" smtClean="0"/>
              <a:t>ubacromiale injectie corticosteroïden (SAI)</a:t>
            </a:r>
          </a:p>
          <a:p>
            <a:pPr lvl="1"/>
            <a:r>
              <a:rPr lang="nl-NL" dirty="0" smtClean="0"/>
              <a:t>B) Barbotage + SAI</a:t>
            </a:r>
          </a:p>
          <a:p>
            <a:pPr lvl="1">
              <a:buNone/>
            </a:pPr>
            <a:endParaRPr lang="nl-NL" sz="1600" dirty="0" smtClean="0"/>
          </a:p>
          <a:p>
            <a:r>
              <a:rPr lang="nl-NL" dirty="0" smtClean="0"/>
              <a:t>1j follow-up: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1" y="4057029"/>
            <a:ext cx="9052043" cy="275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Beide </a:t>
            </a:r>
            <a:r>
              <a:rPr lang="nl-NL" dirty="0"/>
              <a:t>behandelingen </a:t>
            </a:r>
            <a:r>
              <a:rPr lang="nl-NL" dirty="0" smtClean="0"/>
              <a:t>verbetering na 1j</a:t>
            </a:r>
          </a:p>
          <a:p>
            <a:pPr lvl="1"/>
            <a:r>
              <a:rPr lang="nl-NL" dirty="0" smtClean="0"/>
              <a:t>Barbotage: klinisch en radiologisch significant beter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err="1" smtClean="0"/>
              <a:t>Barbotage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Goede optie bij </a:t>
            </a:r>
            <a:r>
              <a:rPr lang="nl-NL" dirty="0" err="1" smtClean="0"/>
              <a:t>pt</a:t>
            </a:r>
            <a:r>
              <a:rPr lang="nl-NL" dirty="0" smtClean="0"/>
              <a:t>. met persisterende klachten</a:t>
            </a:r>
          </a:p>
          <a:p>
            <a:pPr lvl="1"/>
            <a:r>
              <a:rPr lang="nl-NL" dirty="0" smtClean="0"/>
              <a:t>Lange termijn…?</a:t>
            </a:r>
          </a:p>
          <a:p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1A) 	Wat is SIS?</a:t>
            </a:r>
          </a:p>
          <a:p>
            <a:pPr>
              <a:buNone/>
            </a:pPr>
            <a:r>
              <a:rPr lang="nl-NL" dirty="0" smtClean="0"/>
              <a:t>1B) 	Tendinitis </a:t>
            </a:r>
            <a:r>
              <a:rPr lang="nl-NL" dirty="0" err="1" smtClean="0"/>
              <a:t>calcarea</a:t>
            </a:r>
            <a:r>
              <a:rPr lang="nl-NL" dirty="0" smtClean="0"/>
              <a:t>: een frequente oorzaak 	van SIS klachten</a:t>
            </a:r>
          </a:p>
          <a:p>
            <a:pPr>
              <a:buNone/>
            </a:pPr>
            <a:r>
              <a:rPr lang="nl-NL" b="1" dirty="0" smtClean="0"/>
              <a:t>2) 	Lab studies naar onderliggende 	mechanismen </a:t>
            </a:r>
            <a:r>
              <a:rPr lang="nl-NL" b="1" dirty="0"/>
              <a:t>bij SIS </a:t>
            </a:r>
            <a:r>
              <a:rPr lang="nl-NL" b="1" dirty="0" smtClean="0"/>
              <a:t>klachten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i.ytimg.com/vi/xfe6iM2et6Y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7766" y="-54611"/>
            <a:ext cx="9792293" cy="69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2 &amp; 9 t/m 11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100" dirty="0" err="1" smtClean="0"/>
              <a:t>Spieractivatiepatronen</a:t>
            </a:r>
            <a:r>
              <a:rPr lang="en-US" sz="4100" dirty="0" smtClean="0"/>
              <a:t> en </a:t>
            </a:r>
            <a:r>
              <a:rPr lang="en-US" sz="4100" dirty="0" err="1" smtClean="0"/>
              <a:t>humerus</a:t>
            </a:r>
            <a:r>
              <a:rPr lang="en-US" sz="4100" dirty="0" smtClean="0"/>
              <a:t> </a:t>
            </a:r>
            <a:r>
              <a:rPr lang="en-US" sz="4100" dirty="0" err="1" smtClean="0"/>
              <a:t>hoogstand</a:t>
            </a:r>
            <a:r>
              <a:rPr lang="en-US" sz="4100" dirty="0" smtClean="0"/>
              <a:t> </a:t>
            </a:r>
            <a:r>
              <a:rPr lang="en-US" sz="4100" dirty="0" err="1" smtClean="0"/>
              <a:t>bij</a:t>
            </a:r>
            <a:r>
              <a:rPr lang="en-US" sz="4100" dirty="0" smtClean="0"/>
              <a:t> </a:t>
            </a:r>
            <a:r>
              <a:rPr lang="en-US" sz="4100" dirty="0" err="1" smtClean="0"/>
              <a:t>gezonden</a:t>
            </a:r>
            <a:r>
              <a:rPr lang="en-US" sz="4100" dirty="0" smtClean="0"/>
              <a:t>, en pt. met “SIS” of cuff </a:t>
            </a:r>
            <a:r>
              <a:rPr lang="en-US" sz="4100" dirty="0" err="1" smtClean="0"/>
              <a:t>scheuren</a:t>
            </a: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r>
              <a:rPr lang="en-US" sz="1600" i="1" dirty="0"/>
              <a:t>Hum. Mov. Sci. 2012;31:461-471</a:t>
            </a:r>
          </a:p>
          <a:p>
            <a:pPr>
              <a:buNone/>
            </a:pPr>
            <a:r>
              <a:rPr lang="pt-BR" sz="1600" i="1" dirty="0" smtClean="0"/>
              <a:t>Hum</a:t>
            </a:r>
            <a:r>
              <a:rPr lang="pt-BR" sz="1600" i="1" dirty="0"/>
              <a:t>. Mov. Sci. </a:t>
            </a:r>
            <a:r>
              <a:rPr lang="pt-BR" sz="1600" i="1" dirty="0" smtClean="0"/>
              <a:t>2014;33:273-283</a:t>
            </a:r>
            <a:endParaRPr lang="nl-NL" sz="1600" dirty="0"/>
          </a:p>
          <a:p>
            <a:pPr>
              <a:buNone/>
            </a:pPr>
            <a:r>
              <a:rPr lang="en-US" sz="1600" i="1" dirty="0" err="1" smtClean="0"/>
              <a:t>Clin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Biomech</a:t>
            </a:r>
            <a:r>
              <a:rPr lang="en-US" sz="1600" i="1" dirty="0" smtClean="0"/>
              <a:t>. (Bristol, Avon). 2014 Jan;29(1):26-32</a:t>
            </a:r>
          </a:p>
          <a:p>
            <a:pPr>
              <a:buNone/>
            </a:pPr>
            <a:r>
              <a:rPr lang="en-US" sz="1600" i="1" dirty="0" smtClean="0"/>
              <a:t>Med. Biol. Eng </a:t>
            </a:r>
            <a:r>
              <a:rPr lang="en-US" sz="1600" i="1" dirty="0" err="1" smtClean="0"/>
              <a:t>Comput</a:t>
            </a:r>
            <a:r>
              <a:rPr lang="en-US" sz="1600" i="1" dirty="0" smtClean="0"/>
              <a:t>. 2014 Mar;52(3):241-2499</a:t>
            </a:r>
            <a:endParaRPr lang="nl-NL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Abductie: biomechanica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Supraspinatus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	</a:t>
            </a:r>
            <a:r>
              <a:rPr lang="nl-NL" dirty="0" err="1" smtClean="0">
                <a:solidFill>
                  <a:srgbClr val="FF0000"/>
                </a:solidFill>
              </a:rPr>
              <a:t>dysfunctie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40160"/>
            <a:ext cx="423077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8388424" y="292494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1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327346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79474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119434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4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Abductie: biomechanica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Supraspinatus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dysfunctie</a:t>
            </a:r>
            <a:endParaRPr lang="nl-NL" dirty="0" smtClean="0"/>
          </a:p>
          <a:p>
            <a:r>
              <a:rPr lang="nl-NL" dirty="0" err="1" smtClean="0">
                <a:solidFill>
                  <a:srgbClr val="FF0000"/>
                </a:solidFill>
              </a:rPr>
              <a:t>Deltoideus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	compensatie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40160"/>
            <a:ext cx="423077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8388424" y="292494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1</a:t>
            </a:r>
            <a:endParaRPr lang="nl-NL" sz="36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327346" y="1772816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2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79474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119434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4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Abductie: biomechanica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Supraspinatus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dysfunctie</a:t>
            </a:r>
            <a:endParaRPr lang="nl-NL" dirty="0" smtClean="0"/>
          </a:p>
          <a:p>
            <a:r>
              <a:rPr lang="nl-NL" dirty="0" err="1" smtClean="0"/>
              <a:t>Deltoideus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	compensatie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Cranialiserende</a:t>
            </a:r>
            <a:r>
              <a:rPr lang="nl-NL" dirty="0" smtClean="0">
                <a:solidFill>
                  <a:srgbClr val="FF0000"/>
                </a:solidFill>
              </a:rPr>
              <a:t> kracht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40160"/>
            <a:ext cx="394274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8388424" y="292494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1</a:t>
            </a:r>
            <a:endParaRPr lang="nl-NL" sz="36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327346" y="1772816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2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7380312" y="177281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3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12160" y="364502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3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119434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4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Answer! (?)</a:t>
            </a:r>
            <a:endParaRPr lang="nl-NL" dirty="0"/>
          </a:p>
        </p:txBody>
      </p:sp>
      <p:pic>
        <p:nvPicPr>
          <p:cNvPr id="4" name="Picture 10" descr="10357m45ebda3e-d506-4945-b344-9e1129faa69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92"/>
          <a:stretch/>
        </p:blipFill>
        <p:spPr bwMode="auto">
          <a:xfrm>
            <a:off x="236133" y="2322123"/>
            <a:ext cx="4191851" cy="3378094"/>
          </a:xfrm>
          <a:prstGeom prst="rect">
            <a:avLst/>
          </a:prstGeom>
          <a:noFill/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1" t="2195" r="6850" b="1907"/>
          <a:stretch/>
        </p:blipFill>
        <p:spPr bwMode="auto">
          <a:xfrm>
            <a:off x="4841041" y="2420888"/>
            <a:ext cx="4144201" cy="32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34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Abductie: biomechanica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dirty="0" err="1" smtClean="0"/>
              <a:t>Supraspinatus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dysfunctie</a:t>
            </a:r>
            <a:endParaRPr lang="nl-NL" dirty="0" smtClean="0"/>
          </a:p>
          <a:p>
            <a:r>
              <a:rPr lang="nl-NL" dirty="0" err="1" smtClean="0"/>
              <a:t>Deltoideus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	compensatie</a:t>
            </a:r>
          </a:p>
          <a:p>
            <a:r>
              <a:rPr lang="nl-NL" dirty="0" err="1" smtClean="0"/>
              <a:t>Cranialiserende</a:t>
            </a:r>
            <a:r>
              <a:rPr lang="nl-NL" dirty="0" smtClean="0"/>
              <a:t> kracht</a:t>
            </a:r>
          </a:p>
          <a:p>
            <a:r>
              <a:rPr lang="nl-NL" b="1" u="sng" dirty="0" err="1" smtClean="0">
                <a:solidFill>
                  <a:srgbClr val="FF0000"/>
                </a:solidFill>
              </a:rPr>
              <a:t>AD</a:t>
            </a:r>
            <a:r>
              <a:rPr lang="nl-NL" dirty="0" err="1" smtClean="0">
                <a:solidFill>
                  <a:srgbClr val="FF0000"/>
                </a:solidFill>
              </a:rPr>
              <a:t>ductoren</a:t>
            </a:r>
            <a:r>
              <a:rPr lang="nl-NL" dirty="0" smtClean="0">
                <a:solidFill>
                  <a:srgbClr val="FF0000"/>
                </a:solidFill>
              </a:rPr>
              <a:t> activatie</a:t>
            </a: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	tijdens </a:t>
            </a:r>
            <a:r>
              <a:rPr lang="nl-NL" b="1" u="sng" dirty="0" err="1" smtClean="0">
                <a:solidFill>
                  <a:srgbClr val="FF0000"/>
                </a:solidFill>
              </a:rPr>
              <a:t>AB</a:t>
            </a:r>
            <a:r>
              <a:rPr lang="nl-NL" dirty="0" err="1" smtClean="0">
                <a:solidFill>
                  <a:srgbClr val="FF0000"/>
                </a:solidFill>
              </a:rPr>
              <a:t>ductie</a:t>
            </a: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	=(co)</a:t>
            </a:r>
            <a:r>
              <a:rPr lang="nl-NL" dirty="0" err="1" smtClean="0">
                <a:solidFill>
                  <a:srgbClr val="FF0000"/>
                </a:solidFill>
              </a:rPr>
              <a:t>activatie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40160"/>
            <a:ext cx="394274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8388424" y="292494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1</a:t>
            </a:r>
            <a:endParaRPr lang="nl-NL" sz="36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327346" y="1772816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2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7380312" y="177281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3</a:t>
            </a:r>
            <a:endParaRPr lang="nl-NL" sz="36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012160" y="364502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3</a:t>
            </a:r>
            <a:endParaRPr lang="nl-NL" sz="36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7119434" y="544522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4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filmpjeFo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432048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345" y="260648"/>
            <a:ext cx="316647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20570"/>
            <a:ext cx="2808312" cy="349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9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:\Documenten\Congressen\Nerass2015\oude presentaties\3d-mod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993" y="1268760"/>
            <a:ext cx="4226106" cy="4392488"/>
          </a:xfrm>
          <a:prstGeom prst="rect">
            <a:avLst/>
          </a:prstGeom>
          <a:noFill/>
        </p:spPr>
      </p:pic>
      <p:pic>
        <p:nvPicPr>
          <p:cNvPr id="5" name="Picture 14" descr="P2 exoa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69653"/>
            <a:ext cx="3219450" cy="4319587"/>
          </a:xfrm>
          <a:prstGeom prst="rect">
            <a:avLst/>
          </a:prstGeom>
          <a:noFill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476375" y="2493615"/>
            <a:ext cx="1152525" cy="10810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PIJL-LINKS 6"/>
          <p:cNvSpPr/>
          <p:nvPr/>
        </p:nvSpPr>
        <p:spPr bwMode="auto">
          <a:xfrm>
            <a:off x="827088" y="5012978"/>
            <a:ext cx="720725" cy="28733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765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Labstudies</a:t>
            </a:r>
            <a:r>
              <a:rPr lang="nl-NL" dirty="0" smtClean="0"/>
              <a:t>: gezonden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Groter</a:t>
            </a:r>
            <a:r>
              <a:rPr lang="en-US" dirty="0" smtClean="0"/>
              <a:t> </a:t>
            </a:r>
            <a:r>
              <a:rPr lang="en-US" dirty="0" err="1" smtClean="0"/>
              <a:t>abductie</a:t>
            </a:r>
            <a:r>
              <a:rPr lang="en-US" dirty="0" smtClean="0"/>
              <a:t> moment: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Toename</a:t>
            </a:r>
            <a:r>
              <a:rPr lang="en-US" dirty="0" smtClean="0">
                <a:sym typeface="Wingdings" pitchFamily="2" charset="2"/>
              </a:rPr>
              <a:t> Deltoideus </a:t>
            </a:r>
            <a:r>
              <a:rPr lang="en-US" dirty="0" err="1" smtClean="0">
                <a:sym typeface="Wingdings" pitchFamily="2" charset="2"/>
              </a:rPr>
              <a:t>activiteit</a:t>
            </a:r>
            <a:r>
              <a:rPr lang="en-US" dirty="0" smtClean="0">
                <a:sym typeface="Wingdings" pitchFamily="2" charset="2"/>
              </a:rPr>
              <a:t> (EMG)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duidelijke</a:t>
            </a:r>
            <a:r>
              <a:rPr lang="en-US" dirty="0" smtClean="0"/>
              <a:t> </a:t>
            </a:r>
            <a:r>
              <a:rPr lang="en-US" dirty="0" err="1" smtClean="0"/>
              <a:t>toename</a:t>
            </a:r>
            <a:r>
              <a:rPr lang="en-US" dirty="0" smtClean="0"/>
              <a:t> Supraspinatus, </a:t>
            </a:r>
            <a:r>
              <a:rPr lang="en-US" dirty="0" err="1" smtClean="0"/>
              <a:t>zéér</a:t>
            </a:r>
            <a:r>
              <a:rPr lang="en-US" dirty="0" smtClean="0"/>
              <a:t> </a:t>
            </a:r>
            <a:r>
              <a:rPr lang="en-US" dirty="0" err="1" smtClean="0"/>
              <a:t>variabele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!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/>
              <a:t> Meer Deltoideus </a:t>
            </a:r>
            <a:r>
              <a:rPr lang="en-US" dirty="0" smtClean="0">
                <a:sym typeface="Wingdings" panose="05000000000000000000" pitchFamily="2" charset="2"/>
              </a:rPr>
              <a:t> minder Supraspinatus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v.v.</a:t>
            </a:r>
            <a:endParaRPr lang="en-US" dirty="0" smtClean="0"/>
          </a:p>
          <a:p>
            <a:pPr>
              <a:buFont typeface="Wingdings" pitchFamily="2" charset="2"/>
              <a:buChar char="à"/>
            </a:pPr>
            <a:endParaRPr lang="en-US" sz="2600" dirty="0" smtClean="0"/>
          </a:p>
          <a:p>
            <a:r>
              <a:rPr lang="en-US" dirty="0" smtClean="0"/>
              <a:t>Deltoideus: </a:t>
            </a:r>
            <a:r>
              <a:rPr lang="en-US" dirty="0" err="1" smtClean="0"/>
              <a:t>primaire</a:t>
            </a:r>
            <a:r>
              <a:rPr lang="en-US" dirty="0" smtClean="0"/>
              <a:t> abductor (</a:t>
            </a:r>
            <a:r>
              <a:rPr lang="en-US" dirty="0" err="1" smtClean="0"/>
              <a:t>momentgenerator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endParaRPr lang="en-US" sz="2600" dirty="0" smtClean="0"/>
          </a:p>
          <a:p>
            <a:r>
              <a:rPr lang="en-US" dirty="0" smtClean="0"/>
              <a:t>Supraspinatus </a:t>
            </a:r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abductie</a:t>
            </a:r>
            <a:r>
              <a:rPr lang="en-US" dirty="0" smtClean="0"/>
              <a:t>:</a:t>
            </a:r>
          </a:p>
          <a:p>
            <a:pPr lvl="1">
              <a:buFontTx/>
              <a:buChar char="•"/>
            </a:pPr>
            <a:r>
              <a:rPr lang="en-US" dirty="0" err="1"/>
              <a:t>Deels</a:t>
            </a:r>
            <a:r>
              <a:rPr lang="en-US" dirty="0"/>
              <a:t> </a:t>
            </a:r>
            <a:r>
              <a:rPr lang="en-US" dirty="0" err="1"/>
              <a:t>momentgenerator</a:t>
            </a:r>
            <a:r>
              <a:rPr lang="en-US" dirty="0"/>
              <a:t>? </a:t>
            </a:r>
            <a:r>
              <a:rPr lang="en-US" dirty="0" err="1"/>
              <a:t>Uitwisselbaarheid</a:t>
            </a:r>
            <a:r>
              <a:rPr lang="en-US" dirty="0"/>
              <a:t> met Deltoideus?</a:t>
            </a:r>
          </a:p>
          <a:p>
            <a:pPr lvl="1">
              <a:buFontTx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Individueel</a:t>
            </a:r>
            <a:r>
              <a:rPr lang="en-US" dirty="0" smtClean="0"/>
              <a:t>) </a:t>
            </a:r>
            <a:r>
              <a:rPr lang="en-US" dirty="0" err="1" smtClean="0"/>
              <a:t>variabele</a:t>
            </a:r>
            <a:r>
              <a:rPr lang="en-US" dirty="0" smtClean="0"/>
              <a:t> </a:t>
            </a:r>
            <a:r>
              <a:rPr lang="en-US" dirty="0" err="1" smtClean="0"/>
              <a:t>bijdrage</a:t>
            </a:r>
            <a:r>
              <a:rPr lang="en-US" dirty="0" smtClean="0"/>
              <a:t> </a:t>
            </a:r>
            <a:r>
              <a:rPr lang="en-US" dirty="0" err="1" smtClean="0"/>
              <a:t>abductie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Verklaring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heterogeniteit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symptomen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bij</a:t>
            </a:r>
            <a:r>
              <a:rPr lang="en-US" dirty="0" smtClean="0">
                <a:sym typeface="Wingdings" pitchFamily="2" charset="2"/>
              </a:rPr>
              <a:t> Supraspinatus </a:t>
            </a:r>
            <a:r>
              <a:rPr lang="en-US" dirty="0" err="1" smtClean="0">
                <a:sym typeface="Wingdings" pitchFamily="2" charset="2"/>
              </a:rPr>
              <a:t>problemen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2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Labstudies</a:t>
            </a:r>
            <a:r>
              <a:rPr lang="nl-NL" dirty="0" smtClean="0"/>
              <a:t>: RC# en SIS </a:t>
            </a:r>
            <a:r>
              <a:rPr lang="nl-NL" dirty="0" err="1" smtClean="0"/>
              <a:t>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nl-NL" dirty="0" smtClean="0"/>
              <a:t>Abductie-onderzoek:</a:t>
            </a:r>
          </a:p>
          <a:p>
            <a:pPr lvl="1"/>
            <a:r>
              <a:rPr lang="nl-NL" dirty="0" smtClean="0"/>
              <a:t>EMG: Meer Deltoideus activiteit t.o.v. gezonden</a:t>
            </a:r>
          </a:p>
          <a:p>
            <a:pPr lvl="2"/>
            <a:r>
              <a:rPr lang="nl-NL" dirty="0" smtClean="0"/>
              <a:t>Toegenomen </a:t>
            </a:r>
            <a:r>
              <a:rPr lang="nl-NL" dirty="0" err="1" smtClean="0"/>
              <a:t>craniaal</a:t>
            </a:r>
            <a:r>
              <a:rPr lang="nl-NL" dirty="0" smtClean="0"/>
              <a:t> gerichte kracht</a:t>
            </a:r>
          </a:p>
          <a:p>
            <a:pPr lvl="1"/>
            <a:r>
              <a:rPr lang="nl-NL" dirty="0" smtClean="0"/>
              <a:t>X: Meer </a:t>
            </a:r>
            <a:r>
              <a:rPr lang="nl-NL" dirty="0" err="1" smtClean="0"/>
              <a:t>cranialisatie</a:t>
            </a:r>
            <a:r>
              <a:rPr lang="nl-NL" dirty="0" smtClean="0"/>
              <a:t> humerus </a:t>
            </a:r>
          </a:p>
          <a:p>
            <a:pPr lvl="2"/>
            <a:r>
              <a:rPr lang="nl-NL" dirty="0" smtClean="0"/>
              <a:t>Nauwere subacromiale ruimte</a:t>
            </a:r>
          </a:p>
          <a:p>
            <a:pPr lvl="1"/>
            <a:r>
              <a:rPr lang="nl-NL" dirty="0" smtClean="0"/>
              <a:t>EMG: Activatie caudaal gerichte </a:t>
            </a:r>
            <a:r>
              <a:rPr lang="nl-NL" b="1" u="sng" dirty="0" err="1" smtClean="0"/>
              <a:t>AD</a:t>
            </a:r>
            <a:r>
              <a:rPr lang="nl-NL" dirty="0" err="1" smtClean="0"/>
              <a:t>ductoren</a:t>
            </a:r>
            <a:r>
              <a:rPr lang="nl-NL" dirty="0" smtClean="0"/>
              <a:t> tijdens </a:t>
            </a:r>
            <a:r>
              <a:rPr lang="nl-NL" b="1" u="sng" dirty="0" err="1" smtClean="0"/>
              <a:t>AB</a:t>
            </a:r>
            <a:r>
              <a:rPr lang="nl-NL" dirty="0" err="1" smtClean="0"/>
              <a:t>ductie</a:t>
            </a:r>
            <a:r>
              <a:rPr lang="nl-NL" dirty="0" smtClean="0"/>
              <a:t> bij </a:t>
            </a:r>
            <a:r>
              <a:rPr lang="nl-NL" dirty="0" err="1" smtClean="0"/>
              <a:t>pt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en-US" b="1" u="sng" dirty="0" smtClean="0"/>
              <a:t>MAAR…: </a:t>
            </a:r>
            <a:r>
              <a:rPr lang="en-US" b="1" u="sng" dirty="0" err="1"/>
              <a:t>w</a:t>
            </a:r>
            <a:r>
              <a:rPr lang="en-US" b="1" u="sng" dirty="0" err="1" smtClean="0"/>
              <a:t>isselend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beeld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bij</a:t>
            </a:r>
            <a:r>
              <a:rPr lang="en-US" b="1" u="sng" dirty="0" smtClean="0"/>
              <a:t> “SIS” pt.</a:t>
            </a:r>
            <a:r>
              <a:rPr lang="en-US" b="1" dirty="0" smtClean="0"/>
              <a:t>!</a:t>
            </a:r>
            <a:endParaRPr lang="nl-NL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phdcomics.com/comics/archive/phd012113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0891" y="116632"/>
            <a:ext cx="4982218" cy="66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-19000" r="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Samengevat: Wat is SIS?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Fysio/</a:t>
            </a:r>
            <a:r>
              <a:rPr lang="nl-NL" dirty="0" err="1" smtClean="0"/>
              <a:t>Ortho</a:t>
            </a:r>
            <a:r>
              <a:rPr lang="nl-NL" dirty="0" smtClean="0"/>
              <a:t>, VS/NL</a:t>
            </a:r>
          </a:p>
          <a:p>
            <a:pPr lvl="1"/>
            <a:r>
              <a:rPr lang="nl-NL" dirty="0" smtClean="0"/>
              <a:t>Verschillende visies over SIS en rol acromion</a:t>
            </a:r>
          </a:p>
          <a:p>
            <a:pPr marL="457200" lvl="1" indent="0">
              <a:buNone/>
            </a:pPr>
            <a:endParaRPr lang="nl-NL" sz="2400" dirty="0" smtClean="0"/>
          </a:p>
          <a:p>
            <a:r>
              <a:rPr lang="nl-NL" dirty="0" smtClean="0"/>
              <a:t>Acromionplastiek </a:t>
            </a:r>
            <a:r>
              <a:rPr lang="nl-NL" dirty="0"/>
              <a:t>en </a:t>
            </a:r>
            <a:r>
              <a:rPr lang="nl-NL" dirty="0" err="1"/>
              <a:t>bursectomie</a:t>
            </a:r>
            <a:r>
              <a:rPr lang="nl-NL" dirty="0"/>
              <a:t> </a:t>
            </a:r>
            <a:r>
              <a:rPr lang="nl-NL" dirty="0" smtClean="0"/>
              <a:t>vergelijkbaar</a:t>
            </a:r>
          </a:p>
          <a:p>
            <a:pPr lvl="1"/>
            <a:r>
              <a:rPr lang="en-US" dirty="0" err="1" smtClean="0"/>
              <a:t>Succespercentage</a:t>
            </a:r>
            <a:r>
              <a:rPr lang="en-US" dirty="0" smtClean="0"/>
              <a:t> </a:t>
            </a:r>
            <a:r>
              <a:rPr lang="en-US" dirty="0" err="1" smtClean="0"/>
              <a:t>literatuur</a:t>
            </a:r>
            <a:r>
              <a:rPr lang="en-US" dirty="0" smtClean="0"/>
              <a:t>: 48-90% (</a:t>
            </a:r>
            <a:r>
              <a:rPr lang="en-US" dirty="0" err="1" smtClean="0"/>
              <a:t>heterogene</a:t>
            </a:r>
            <a:r>
              <a:rPr lang="en-US" dirty="0" smtClean="0"/>
              <a:t> </a:t>
            </a:r>
            <a:r>
              <a:rPr lang="en-US" dirty="0" err="1" smtClean="0"/>
              <a:t>patiëntengroepen</a:t>
            </a:r>
            <a:r>
              <a:rPr lang="en-US" dirty="0" smtClean="0"/>
              <a:t>?)</a:t>
            </a:r>
          </a:p>
          <a:p>
            <a:pPr marL="457200" lvl="1" indent="0">
              <a:buNone/>
            </a:pPr>
            <a:endParaRPr lang="nl-NL" sz="2400" dirty="0"/>
          </a:p>
          <a:p>
            <a:r>
              <a:rPr lang="nl-NL" dirty="0" smtClean="0"/>
              <a:t>MRI bij SIS: 1/3 andere aandoening, verschillende onderliggende mechanismen</a:t>
            </a:r>
          </a:p>
          <a:p>
            <a:pPr lvl="1"/>
            <a:r>
              <a:rPr lang="en-US" dirty="0" err="1" smtClean="0"/>
              <a:t>Extrinsiek</a:t>
            </a:r>
            <a:r>
              <a:rPr lang="en-US" dirty="0" smtClean="0"/>
              <a:t>, </a:t>
            </a:r>
            <a:r>
              <a:rPr lang="en-US" dirty="0" err="1" smtClean="0"/>
              <a:t>intrinsiek</a:t>
            </a:r>
            <a:r>
              <a:rPr lang="en-US" dirty="0" smtClean="0"/>
              <a:t>, </a:t>
            </a:r>
            <a:r>
              <a:rPr lang="en-US" dirty="0" err="1" smtClean="0"/>
              <a:t>bewegingsgerelateerd</a:t>
            </a:r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Samengevat: tendinitis </a:t>
            </a:r>
            <a:r>
              <a:rPr lang="nl-NL" dirty="0" err="1" smtClean="0"/>
              <a:t>calcarea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nl-NL" dirty="0" smtClean="0"/>
              <a:t>Lange termijn: persisterende klachten! </a:t>
            </a:r>
          </a:p>
          <a:p>
            <a:r>
              <a:rPr lang="nl-NL" dirty="0" smtClean="0"/>
              <a:t>Slechtere uitkomst: </a:t>
            </a:r>
          </a:p>
          <a:p>
            <a:pPr lvl="1"/>
            <a:r>
              <a:rPr lang="nl-NL" dirty="0" smtClean="0"/>
              <a:t>vrouw, dominant, </a:t>
            </a:r>
            <a:r>
              <a:rPr lang="nl-NL" dirty="0" err="1" smtClean="0"/>
              <a:t>bdz</a:t>
            </a:r>
            <a:r>
              <a:rPr lang="nl-NL" dirty="0" smtClean="0"/>
              <a:t>., langere klachtenperiode, meer calcificaties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Barbotage vs. injectie:</a:t>
            </a:r>
          </a:p>
          <a:p>
            <a:pPr lvl="1"/>
            <a:r>
              <a:rPr lang="nl-NL" dirty="0" err="1" smtClean="0"/>
              <a:t>Barbotage</a:t>
            </a:r>
            <a:r>
              <a:rPr lang="nl-NL" dirty="0" smtClean="0"/>
              <a:t> superieur, goede resultaten na 1 jaar</a:t>
            </a:r>
          </a:p>
          <a:p>
            <a:pPr lvl="1"/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3000" r="24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Samengevat: </a:t>
            </a:r>
            <a:r>
              <a:rPr lang="nl-NL" dirty="0" err="1" smtClean="0"/>
              <a:t>labstudies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8112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sz="3200" dirty="0"/>
              <a:t>Nieuwe meetopstellingen, makkelijk toepasbaar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dirty="0" smtClean="0"/>
              <a:t>Supraspinatus </a:t>
            </a:r>
            <a:r>
              <a:rPr lang="nl-NL" dirty="0"/>
              <a:t>bij gezonde pp</a:t>
            </a:r>
            <a:r>
              <a:rPr lang="nl-NL" dirty="0" smtClean="0"/>
              <a:t>. (EMG)</a:t>
            </a:r>
            <a:endParaRPr lang="nl-NL" dirty="0"/>
          </a:p>
          <a:p>
            <a:pPr lvl="1"/>
            <a:r>
              <a:rPr lang="en-US" dirty="0" err="1"/>
              <a:t>Variabele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abductie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Biomechanica bij SIS en RC# (X+EMG)</a:t>
            </a:r>
          </a:p>
          <a:p>
            <a:pPr lvl="1"/>
            <a:r>
              <a:rPr lang="nl-NL" dirty="0" smtClean="0"/>
              <a:t>Toegenomen activiteit </a:t>
            </a:r>
            <a:r>
              <a:rPr lang="nl-NL" dirty="0"/>
              <a:t>D</a:t>
            </a:r>
            <a:r>
              <a:rPr lang="nl-NL" dirty="0" smtClean="0"/>
              <a:t>eltoideus t.o.v. gezond</a:t>
            </a:r>
          </a:p>
          <a:p>
            <a:pPr lvl="1"/>
            <a:r>
              <a:rPr lang="nl-NL" dirty="0" smtClean="0"/>
              <a:t>Toegenomen </a:t>
            </a:r>
            <a:r>
              <a:rPr lang="nl-NL" dirty="0" err="1" smtClean="0"/>
              <a:t>cranialisatie</a:t>
            </a:r>
            <a:r>
              <a:rPr lang="nl-NL" dirty="0" smtClean="0"/>
              <a:t> </a:t>
            </a:r>
            <a:r>
              <a:rPr lang="nl-NL" dirty="0" err="1" smtClean="0"/>
              <a:t>humeruskop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Toegenomen activiteit caudaal gerichte adductoren</a:t>
            </a:r>
          </a:p>
          <a:p>
            <a:pPr lvl="1"/>
            <a:r>
              <a:rPr lang="en-US" dirty="0" smtClean="0"/>
              <a:t>Maar: </a:t>
            </a:r>
            <a:r>
              <a:rPr lang="en-US" dirty="0" err="1" smtClean="0"/>
              <a:t>wisselend</a:t>
            </a:r>
            <a:r>
              <a:rPr lang="en-US" dirty="0" smtClean="0"/>
              <a:t> patroon </a:t>
            </a:r>
            <a:r>
              <a:rPr lang="en-US" dirty="0" err="1" smtClean="0"/>
              <a:t>bij</a:t>
            </a:r>
            <a:r>
              <a:rPr lang="en-US" dirty="0" smtClean="0"/>
              <a:t> SIS </a:t>
            </a:r>
            <a:r>
              <a:rPr lang="en-US" dirty="0" err="1" smtClean="0"/>
              <a:t>pt</a:t>
            </a:r>
            <a:r>
              <a:rPr lang="en-US" dirty="0" smtClean="0"/>
              <a:t>…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en-US" sz="6600" dirty="0"/>
              <a:t>Subacromiale </a:t>
            </a:r>
            <a:r>
              <a:rPr lang="en-US" sz="6600" dirty="0" err="1"/>
              <a:t>pezen</a:t>
            </a:r>
            <a:r>
              <a:rPr lang="en-US" sz="6600" dirty="0"/>
              <a:t> in het </a:t>
            </a:r>
            <a:r>
              <a:rPr lang="en-US" sz="6600" dirty="0" err="1"/>
              <a:t>nauw</a:t>
            </a:r>
            <a:r>
              <a:rPr lang="en-US" sz="6600" dirty="0" smtClean="0"/>
              <a:t>?</a:t>
            </a:r>
            <a:endParaRPr lang="nl-N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Soms</a:t>
            </a:r>
            <a:r>
              <a:rPr lang="en-US" dirty="0" smtClean="0"/>
              <a:t>, maar </a:t>
            </a:r>
            <a:r>
              <a:rPr lang="en-US" dirty="0" err="1" smtClean="0"/>
              <a:t>klachten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per </a:t>
            </a:r>
            <a:r>
              <a:rPr lang="en-US" dirty="0" err="1" smtClean="0"/>
              <a:t>definitie</a:t>
            </a:r>
            <a:r>
              <a:rPr lang="en-US" dirty="0" smtClean="0"/>
              <a:t> </a:t>
            </a:r>
            <a:r>
              <a:rPr lang="en-US" dirty="0" err="1" smtClean="0"/>
              <a:t>t.g.v</a:t>
            </a:r>
            <a:r>
              <a:rPr lang="en-US" dirty="0" smtClean="0"/>
              <a:t>. supraspinatus of door </a:t>
            </a:r>
            <a:r>
              <a:rPr lang="en-US" dirty="0" err="1" smtClean="0"/>
              <a:t>haakvormig</a:t>
            </a:r>
            <a:r>
              <a:rPr lang="en-US" dirty="0" smtClean="0"/>
              <a:t> acromion…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0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smtClean="0"/>
              <a:t>Bursectomy vs. acromionplasty</a:t>
            </a:r>
          </a:p>
          <a:p>
            <a:pPr algn="ctr">
              <a:buNone/>
            </a:pPr>
            <a:r>
              <a:rPr lang="en-US" sz="4400" dirty="0" smtClean="0"/>
              <a:t>in patients with SIS</a:t>
            </a:r>
          </a:p>
          <a:p>
            <a:pPr algn="ctr">
              <a:buNone/>
            </a:pPr>
            <a:r>
              <a:rPr lang="en-US" dirty="0" smtClean="0"/>
              <a:t>- A prospective randomized study - </a:t>
            </a:r>
          </a:p>
          <a:p>
            <a:pPr algn="ctr">
              <a:buNone/>
            </a:pPr>
            <a:endParaRPr lang="nl-NL" sz="2000" i="1" dirty="0"/>
          </a:p>
          <a:p>
            <a:pPr algn="ctr">
              <a:buNone/>
            </a:pP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fr-FR" sz="1600" i="1" dirty="0" smtClean="0"/>
              <a:t>J. </a:t>
            </a:r>
            <a:r>
              <a:rPr lang="fr-FR" sz="1600" i="1" dirty="0" err="1" smtClean="0"/>
              <a:t>Bone</a:t>
            </a:r>
            <a:r>
              <a:rPr lang="fr-FR" sz="1600" i="1" dirty="0" smtClean="0"/>
              <a:t> Joint </a:t>
            </a:r>
            <a:r>
              <a:rPr lang="fr-FR" sz="1600" i="1" dirty="0" err="1" smtClean="0"/>
              <a:t>Surg</a:t>
            </a:r>
            <a:r>
              <a:rPr lang="fr-FR" sz="1600" i="1" dirty="0" smtClean="0"/>
              <a:t>. Br. 2009 Apr;91(4):504-10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2241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nl-NL" dirty="0"/>
              <a:t>SIS is verwarrende </a:t>
            </a:r>
            <a:r>
              <a:rPr lang="nl-NL" dirty="0" smtClean="0"/>
              <a:t>term &amp; niet altijd sprake van “inklemming” </a:t>
            </a:r>
            <a:r>
              <a:rPr lang="nl-NL" dirty="0">
                <a:sym typeface="Wingdings" pitchFamily="2" charset="2"/>
              </a:rPr>
              <a:t> niet </a:t>
            </a:r>
            <a:r>
              <a:rPr lang="nl-NL" dirty="0" smtClean="0">
                <a:sym typeface="Wingdings" pitchFamily="2" charset="2"/>
              </a:rPr>
              <a:t>gebruiken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NOV: Subacromiaal </a:t>
            </a:r>
            <a:r>
              <a:rPr lang="en-US" dirty="0" err="1" smtClean="0">
                <a:sym typeface="Wingdings" pitchFamily="2" charset="2"/>
              </a:rPr>
              <a:t>pijnsyndroom</a:t>
            </a:r>
            <a:r>
              <a:rPr lang="en-US" dirty="0" smtClean="0">
                <a:sym typeface="Wingdings" pitchFamily="2" charset="2"/>
              </a:rPr>
              <a:t> SAPS</a:t>
            </a:r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SIS-klachten: div. onderliggende oorzaken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Andere aandoening, </a:t>
            </a:r>
            <a:r>
              <a:rPr lang="nl-NL" dirty="0" err="1" smtClean="0">
                <a:sym typeface="Wingdings" pitchFamily="2" charset="2"/>
              </a:rPr>
              <a:t>bewegingsgerelateerd</a:t>
            </a:r>
            <a:r>
              <a:rPr lang="nl-NL" dirty="0" smtClean="0">
                <a:sym typeface="Wingdings" pitchFamily="2" charset="2"/>
              </a:rPr>
              <a:t> 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Rol acromion/acromionplastiek onduidelijk</a:t>
            </a:r>
          </a:p>
          <a:p>
            <a:r>
              <a:rPr lang="nl-NL" dirty="0" smtClean="0"/>
              <a:t>“Bezint eer ge begint”, m.n. bij OK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anv</a:t>
            </a:r>
            <a:r>
              <a:rPr lang="en-US" dirty="0" smtClean="0"/>
              <a:t>.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onderliggende</a:t>
            </a:r>
            <a:r>
              <a:rPr lang="en-US" dirty="0" smtClean="0"/>
              <a:t> </a:t>
            </a:r>
            <a:r>
              <a:rPr lang="en-US" dirty="0" err="1" smtClean="0"/>
              <a:t>oorzaak</a:t>
            </a:r>
            <a:endParaRPr lang="nl-NL" dirty="0" smtClean="0"/>
          </a:p>
        </p:txBody>
      </p:sp>
      <p:sp>
        <p:nvSpPr>
          <p:cNvPr id="4" name="AutoShape 2" descr="data:image/jpeg;base64,/9j/4AAQSkZJRgABAQAAAQABAAD/2wCEAAkGBxQSEhUUEBQUFRUXFRcWGBcYGBQcGhghGhQXGh8gGxkdHCwgHB8lHRgVITEhJyktLi4vGyAzODMsNygtLisBCgoKDg0OGxAQGy0kICQyLCwsLzQuLDQsLCwsNCwsLCwsLCwtLCwsLCwsLCwsLCwsLCwsLCwsLCwsLCwsLDQsLP/AABEIAOEA4QMBIgACEQEDEQH/xAAbAAEAAgMBAQAAAAAAAAAAAAAABQYBBAcDAv/EAE8QAAIBAwICBwQFBwkECQUAAAECAwAEERIhBTEGBxMiQVFhFDJxgSNCUpGxYnKCkqGywSUzNUNTc6Kz0RUXk8IkNERFg6PS4eIWZHWE0//EABgBAAMBAQAAAAAAAAAAAAAAAAABAwIE/8QAJxEAAgIABQQCAwEBAAAAAAAAAAECEQMSITFRIkFh8BMyI3GB8TP/2gAMAwEAAhEDEQA/AOwce4xHaQtNMSEUgHAJPeIA2HxqoN1t2AJH0xx5Rnf9tbHXC5HDnx9uMf4qqlhb2bW0CNa27AxJ9JpUSsdAJbtAM6icmrYeHFxt2SlJ5qRYV627NiAqTkk4ACbk+QGd6+f971l9mb9Qf61R+CdnYXUqRlWbVGYnYLq0tjYE8iCwBxzxWxxvo3DJcSz3MpgV5O7HEgOOQLMx2GSGbGN/PJrfwwvuY+SdF1tOtS2lYJFDcux5BUBO3z2HrX1xDrPggfRPBcRsVDAMqbg5wdmPPBqk2XAXs2ZLdvaBcFezkiXJZVzqBGcKVBzgnf5VH9JpvariC10OhiQq7OpVyCdR2YZwOQJ5knw5tYMG9Ng+SVeToUXWvat7kVy2OemPOPuNfB63bP8As5+eMaRn7s5qv2TGIFLZVVY9veZSTgHbAO+CO8fE1p9OLVLmGK4OmORXEcj4C6lZCylzj3gVIyfOj4YWDnOtC3w9bNq3uxXLY56Y84+40l617Zffgul/Ojx+Jqh8P4ooCw2wzj6luGldviQuBnmSc/KrHxfgl7dwr7fcRWNuuO4zBnbfbXuATywMn76UsOEXqNSm0Sn++Cz/ALOf9Vf/AFV9R9b1kxwEnJ8ggJ+4Gozg3RGyQfR2s96f7SYdlD/jwCPgGqTPF4oDoWXhVmRtojUTSD0wmjH3VhrD7JjWfu0SFv0/EhHZ2V82eR7HGfvNb6dJpTy4de/MQj8ZKgjx/X7k3Epf7mz0ofgzR/8ANQ3kxPdt+MNz3MkSeHlqHPb76zl8G78k+3SWUf8Ad9790P8A/StS46bdnu9jfAf3WfwNaCzzA7wcXX/xIm/ZqNZXijKe9PxOL+9tQ6j4lYv40lHwFnlL1sWqnDxXCn8tVX8TXmeuCyzjRP8Aqr/6q3BxcTdwzcOus/1cqmFz6aWLA/q1F8X6L2LZNxYTW35dsNcY+AjG3xKCtpYfdMw8/Zok7TrOt5d44LtxnGViyPvBr7uesmCMapbe8RftNCQPvzVX4b0OmhUvwy8iu4S2TEx0kHYHDAlQ3LmBy3ryuekLWrlZ2uIGPOOVHZG9ApBRh6rWvjg/qGaSWpZP97lj5T/qf+9fS9bVgdvps/mD/Wub2llbXly0kShIlALxqCqFjy0rzRdiSvny2NWoLGqaTaxNCAM/QxlRk4GSBqXw73rzrbwYLkypzfBPHrZsfKb9Qfjqr6frWs1xqS5XPLMRGfhvXLuk3DY7S5hkjXVBI2sRvg40sutCT72NQxnmCM1ary69pjnS6WTs2iMkDSRsuGVNuyLAd7O2BzDUnhQ3BTnqWVOtmyPJZ9zgdwb/ALa2LvrMtIiBKlyhK6gGiIyCSM8/Suc8B6LyQabvtI5GiYdpChy8WsaQ2TsSCwOB5bbitjphL7XcWcDtvFCRLJqB1EkEqHzuw045+Jo+KGakHyTq2XqPrVsCcZm+cZ+6p7oz0mhvhIYA47NgrBxg7jPLNUTgYs4wxkgt+yCMSzRoT3VOG1MCSfxzXr1IyFxdO3vFo88vsmsTw4qLaNRnK0mdRpSlQLFG64l/k9sf2sX71c74Is9uNE8cdxGN+xWQCTHPC7b+eAc+VdE65D/Jrf3sX74rlHRfikrSxxtKwRfdG2+nkucZH47bV14CvDZzYjSmTrcU7LRJEianXUTIoctnwOr3dB2AHhz3Jrx4hfxXULvbhYpYyDLEu6kctar9UgggqNsYPOsXphlyv0igEllLZZGycshPvBveIO+WOM+FctuBNBcLIJEMQLZbLKQCNJDDSTnvKNIBJqiS37ibZucI6UNHbOQ5jaO4UpjxLRTAkfDC7etWy24sl0LZ55EWVopVEsq5xmVezxpIO4WQ5PhnwxVE4j0fiC5idnSPJlwH195gExG6grncasEbc87Hf6G8EnupfcbG2FORhQR7xI7q7KM8zjAB8HJR3Er2Ls0edUsDR5Qqs0bNjLhQuqF8HXqGjukA/Ol3wLtY0PEWNtAXDLAveuJ2AIAwBtgE4VcnvZOMVIW2iBpXheOScMzT3swxbwE+8IxkZbGBpB8BqPhX1wqznunLWZeNG2kv7gZnkHlbocCNOZBwBy2POudzfYrlRlrtLKJVjCcOjbZUCrLeS/BNwCee+s/CvSw4ddzMHt7dbbP/AGi9YzXHxWPJVM+WQB5VaeAdFre0y0al5W9+eQ65X+Ln8BgVN1JyRtRKmvQWOXvX80923k7lI/8AhR6Vx6HIqe4dwa3gAEEMUYH2UUfwrepWczZpJClKUhjFKUoA17ywilGJY0cHwZQfxFRDdFIk3tXmtm843Yp/wn1R/wCGp+lO2KikcR4FMDrnhju8f1sB9nul+GkhX/WX4VqCZ5laI6L9BnXa3CrFdoN+RwFcjkCcZxnUa6FWlxPhMVwAJkBK7qw2dD5q43U/A00xUcutOjcKNJJwzWTgCaykOJo8ZwV1nJ+BOCDs2wz6R32ZDGqlXKshjKsoXUhB16hgDGWO/htnarLxzgsigdr2lxGm6Tx4W8g9Qw2lUeQGccw1RV5eIyqOIMHjbuQ8QiXAGdgk676GzzyNJz4GrLEffUm1RW+ORwmOBld3SCQnX2ex1Kqq27ZAyqndcEkb+dYk6SyFHErMVjdpFViT38BBz8tbH0xW10n4beWTMCBpKaQ67rKmMHA8dtO3PYHfmIK3sopU7VzIAckoMe8MA6WP1dxzBOWAANdEUq5Ituyd4RfiKHtJGfTIfcHNzsCD5qMj448s5luEcXS7mjtZT3JCVCY93mdvLAHPIxjPM7VQ2M15HEkKqqRmRSWOnTpwx1k+ABz4eO1TduYrRTFbSmeUjE0uAFwR/NxZGog8mfO42FEvG40+SY6PW8N+3ZS9qyqSmUdQAV5NpA3zjO+edWzqu4aLaW9iDhwkkYDDxyhO/rvg+tUPpJYwS2AvIo0hmjmWGQLssgYZyANs8jt4Zz6W3qMP0VyPAOn7pqWJrBs1F9aR1ClKVyHSUfri/o1/7yP9+qJwrg8MSqjW3bvgFm2DaiM/RsT3SDyI9M1euuT+jm/vYv3q5Xwa4vLheyikVFTCmVwcqPABhkk48hn1HOuvBX4/6c2I6mafSBEIBfJyqsTGVDbjI1qR3iNu8MZ8hWjwy/I1K0ruMK2sgkRaG1LnUdwTkFRjntk1cv8A6XC2rB5llERU7xkEKXwxDa8kKDncEVAcJ6JSXNysI1CMkkggqGxzIwB3RtltgOQ3IBtmVGadlm6N8MmuJVkOxXLZbOhELBtbkhWK5QFUY748gSJ+54inZN2bvFaM+lpl/wCscQfGCkIG4XYjWPAYUAb1830kbRtGGb2GFgkzL79/KO6IYt/cBGkgYHJRsDVo6N9H21i6vAO206Yoh/N2yeCoOWrAGpvPIG1cs5Xqy0UaXAuihlCPfRpHEmOxsVwYoQORk8JJPiMDFXVVxsKzSot2USoVmsUpDM0rFKAM0rFKAM0rFKAM0rFKAFKVmgDFV7jXR0NrkttCyOPpI2GYbgeIlTlqI2Eg3G3MbVYaU06E1ZzK1j7BHjEcktqp+ns3701luSHhPOSPmRjkFyp8Kr3SPgrQuJoVjuoZsGF8hVJLBxyGNQ0DbbVpzzyK6zxnhPalZYmEdxHns5PA55o4+sjY3HhzGDVQkCIspeMrblsXdtne2kJyJ4j4Rn3jjz1AAhhVYTp2TlE5bxPiQEARu/Gzv2zxvpcSHTksvLcKFC7jSh3JO0dw6Bc607RgTg53OxGeW/luV/0qT4/0SuLK60j6SKTDo4x9ICcj01A4+8eeKk+EW6FA8kIB7VE7qsFYtvkrqGCB3iBsRnautNJWiDVskrpEZIreRCYNImCQk5ycqTI2kEsN8YGMeFXPqx4Stq95Cr9ooeMq3IlWjyMjwO9Ui/4DcKWurKXtGVe/CyKCEHLQi91lHkMEetW3qev5LgXc0zBneSPJAAGyYGANgMbfKoYn0ZSNZ0dGxSlK5ToKN1yrnhrf3sXy71UHo2SLHVEutgHbGM8mxyHPA3roHXEP5NfH9pH+9XLeh880McsgIEYDOE7wZtK98oQMDAxnOxJArrwf+f8ATmm/yfwtchRIpHJcOqFhICxZuQKsg2KsDjAAxUo9ksebWELBJLGJLqRQF9nt1zgZG2t8MMeGpjyAqC6OcRMwe8mjK21vuq5y1xNyRAORwSNt8sV8qslhwpppPZZTqZit1xBxnDM3uQA/ZGkZX7IH2qzib0bjqSPRPhKymO5KaIIl0WUOMBExjtWH23AGM7gepNXKsKuBgbCs1zt2VSoUpSkMUpSgBSlKAFKUoAUpSgBSlKAFKUoAUpSgAahuO8NYkTwAGZARpOMTIecbZ235g+Bx4E5maGhA0czNtFKqWmcW83fsnPOGRMl7dhzUDScA+GoDcCoeRR2zQh5MxIodSzlgzltS6ic6RpHukA5zuMVcOlHBlDsMlIblly427C4XeKUHw1EKh8zp8zVO6WCR404jGAtzbn2a9jwdypxq89PIgnwYHw36MNkZaElEhtryIRrobsw0iAkqCWAXxOCy5yAalerS3SO44ikYwi3GAByHvcvwqj2PSKaca4gIjq09qx16WI2wMD0GTnBI2q2dTFu6C7WXOvtE1ZJJJ0k5J8c5zmt4iqLMxdyR0qlKVyHQUnriP8mSY/tI8+g1iqTdQCO1mKjKi2WJB6t3fvYsPuq79cH9GS4+3F/mCqX0WvUu7mMKCtpZRCd9XN3jTCs/oCCQPSurCdYdnPP7k7a2yW0cUTLmLh0QuJVH9ZcSgsi+pGtmx5slXTotwtoIcy4M0rGWZh4uwGfkoAUeiiqxwK3aV7eOTOpy3ELn4s2IUPwBH/Dq/ioTZWKM1ilKwbFKUoAUpWaAMUrNKAMUrNKAMUrNKAMUrNKAMUrNKAMUrNKAMUrNKANXiNks0Txye64wfMeRHkQcEfCqEpxN/wBIAK3H8nXg5AyAYikx4dorYz+Uvy6Oap/Szh2ZSBst3EYCfsyxgvAw9c6x8lrcH2MyRznhnDzA11Zt/ORTZGcjIOkq34VfermUNNe48HiHzCGqr0zuCvsXFEUFyOwnU8tS5yrfNZF+QqX6l7gye2OfrShv1tR/jXRPXDsjF1OjpdKUrkOgpXW+38myeskQ/wDMFU/q/wCFfyew5Ne3SQ+pjTdx8NIl++rh1wD+TJPz4/3xUfwk+z29qdJHs/DZLl1Jz35FXG/ntIPnV4v8deSMl12WPokoka5ufCWYxp6JB9EAPTUrn5mrFUb0btOytYUPMRrq9SRkn5kmpKovcqthShqMvOJntOwgAeXALZ92IHkX9T4KNz6DehKwbJJmA3JxWnLxWFVLGRdIBJbcqAOeWGwrz9iRQZLhu0IGWd8aVA8l91QPhnzJqmw8dS/lMsxKWUJ+ijwc3LhtnYDmgIGlc4JO/KtRhZmUqLhZcTNwNVuFMeSBIx2ODg4Ub/fit6DXvr0nyKgj9hJ/Gq/0P4bLG11PMNBuZu1WLIPZqECjVjbUQoJxVlpSpOkONtGaVjNM1k0ZpWjbyTmaQOqLCAojIJLscbkjGAPCt2gDNK1727SGNpJWCIgLMx5ACo/o9xCW4UzOnZRNjsUOe0K/afwXV4L4DnzwHWlivWiYpWKZpDM0r4eQAZJAA8TsK+gaAM0rGaZoAzSsZrNACofpXbF7aQp78eJk/OiIcD56cfOpisMuRg0ITOccWshPbX8CjKsqX0HprXUcfpo/61a3Uafo7n1eP901L8C+jmtlbkPa7Fh+Y/aR/wCBD99R3UzamL2yM/UlCfq6h/Cui/xtfohXWmdLpWKVznQU7rYTVw51H1pIV++VR/GtHjCZ9rH2vYbMfAsCf82pvp/BrtVU+Nxb/wCelRV6mZJR58Vtf8KQ/wClVi+le8E39vfJeQKUpUihocfv/Z7aefGeyieTHnpUn+FaPQyz7O0RmOqSUdtK/wBpn7x38gMKPIAVNyRhgQwBBBBB3BB5gitKLg8SoI1UiMbCPU+gDy05938nl6Vq+mjNa2UbrA4x26Mn0nsKOqzvGDqncsNMMXmM41Ny8OdTnGuLxQcMz2Rj7SDsorZgNRZk0qmgfEZ9Ksk1jGydmyIY9u5pGnY5GB4YIBrxh4PCriQRqXGwdssw+DMSR8q3nVJVsZyu2yjWHE7u2hseHRANdNBrkd+92SBvs5GpgCFGTjatviHGJ7RsRlriadkhgiZgUVgGZnkcADURklV2AUfGrdd8IgkcSSRIzqCocgagDzGfL0qA6WcTgjhUpBHOyvpgBUaTI2wEe3eO5zp2xnJFNSUnsJppbkNd8TuDKlrFcl7lhruZxtFbpyIjXkWJyFzk5FbHEeLzT3IsreV4Y4VVribnLggaVBIPffngDPz2qa6I9GhboZJ8PcyntJW8FY/VQcgq50j4eFS8XCIFleZYoxK+NUgUamwMDJ+FDnFPb/QUW0VHpDxiaS5is7Yusndlk04ykYPJ25anxjHgCSckivm+4rNNfLBFMVEDK90ye6M7rCgxl2bByT8gKusFlGjO6Iis5y7AAFjjGWPM7V5wcLhSR5UijWRzl3CqGY4xktjJpZ48Dyvkorzf7SvZBNkWVswXswTmaYbgEA7hd9gOdXe6ult7d5XDBY0LkFsnYZxk19WXB4IWZ4Yo0ZyWZlUAsTzJPrW1PCrqUdQysCCpAIIPgQedKUk2uBxi1+yi2V9d3kHbyP7MsuDCqfUQkEN4tLIRyGyjPI19cO4/cXryvGOytYmMaksFaVl2JeT6qDfZRqJ8at9hwqGAAQxogAwMDkPIeQ9K+LXglvGxaOGNSWLHCjmeZxyyfOm5x10/Qsj5Kjx+4EdpBBc6rmR2RYlbuNPIpDBm+xGp3332++z9HO0EQEr9ow3Z+Skk5Kp4lF5Ann5mtu84ZDMyNNFHIyHKF1VipPkTyr2mnWNcsQoG3/sP9Ky5WqGo07Knxfj00t3JaWxWGOEKbm5bBKalDBYwdtZBByQceVRfDePs7SXQkmFjAraFJ+kuWQHU7Z5RjI8hkD1Fe3SAe1XRtbWJIpJVDXM+kdqkeABnbusw7q5OceAxVvseCwRQ9ika9np0FSM5GMYOeY9Ko3GKWhim2VKxvry8g7eR/ZllwYVTmiEghsbtLIw5DZRnkavUDEqMgg45HGfnjbNa1hwmGAAQxogAwNIGw8h5D0rdqUpJvQpFVuKUpWTRSL4aJ5Sf6u/tpR8JYUiP7zVt9FLXsr3iIx70sbj9KPP45ry6RLiS5/8A0m+6cj+AqV4auL2725rbtn9Fx/y1W+n3wTrq98k3SlKkUK31gXBjtNQOPp7fO2dvaI9qjbw4kk//AClsf1o4f9a9+tWXRw9m+zNbn7p0rS43INdyc+63D7r5CTBP/l1WP1XvBN/b3yXylKVIoKUpQAryu7lYkZ5CFRVLMTyAAr1rQ43wtbmIxOWUEq2VxkFWDDmCDuBsaa8iZpS3IaMzXOY4eaxb6mzy1gblj4RjzGcnlr8I4U8swu7tdLKNNvDtiBSObY2MreJGcDYVMx2A1B3Jkcci2O7+aAMD48626eathZeRUZxHiZDiGEB5mGrB92NftyHwHkOZPpkjT6V9IPZlWOIB7iXIiQ8hjm7nwRc5J8eQrV4LwIlCJGYq51zOdnuWP2vFIwMALzwBy3y1HS2Jy1pGzwh3lnMiOxgRGj1E7TOWBLKvIIoGARzJPlk2CvlFAAAAAGwA5CvrNZbs0lRmledxKEVmOcKCxwCTsM7Dxrw4bedtGsmh01DOlxhh8R4fCkM26VitLi/FIraIyzNpUYHIkknkFUblidgBQtQMcT4iItCqNcsh0xoPEgZJJ8FA3J/E4FRnEZWjwEAnvHHcB9yPw1EfUQefvNy38NgcN7aSO6PaQyiIxlPozhWYNg7EBsgbg1JWtmsedI3Y5ZjuzH1PjWtEZps0OjvBBaocsZJZG1zSn3pGPj6ADYDwAFS9KUm7dsaVClKUhilKUAVDpAcyXPwsl+fbt/rW3w+4J4pdJkaRb25I8clpf4YrS4udTzD7V5aRj9ARuf8AmrPBZdXGb/H1YLZf3z/Gq9vfBPv75LfSlKkUKV1wjPC5cn68X+atRdo5uorcjGbrhTxNv/WRBSPnl3+6pbrf/oub8+H/ADkqm9Ab4+wxSeNnfKGxj+bmARs+g1k/o1eK/HfkjJ9deDrHA7ztreGT7cat96jP7c1u1X+iDaFntt8287qPzZD2yfILIB8qsFRe5VClKUhilKUAKiuk3HY7K3eeUEheSjmxPID4mpWonjXR+K7aIz6mERLKme6WIwGYeJHh4U41euwpXWhRrNniim4peFBPImqNZMkIOccUSZBYkkd7z5A86nl6ZkdhAYgbySNXkjyVSEFckyMRkDcbAEnIFS6dGoS6PLmUx7pr04U/a0gAFvyjk18jo0gupbpJJEeZUWQDQQdC4GnUpK7eVVc4vf3wTUZLY1kv7uSKZVCJMS3YMysoC6R35FOSuW1AA7nHIb188I4ldYQXAhCoMSyBmfWQuO6dKjUW8BnHLnX3xhoI0cksUjUtINRCA89Uj+8zcsLk8xt4j46N2T3Fghui+uWJgDnDRq+dOPJtBXfnS0q6HrdHlwbpQ91NI0aKtpGTGJDkvNJ5RgbYG+Tvy+7HDulUk11NHGitFGunKnftM7gv7ulRjUeQJxuak+EdG47a3EEbvhUKK+V1KDn3cDAO+c4yfGln0YghtWtYQyI6lWYE6zqG5L8yfWhuGvv9CpEVwbpY0puZZOzFrFskoDDWy6tenJ76rj3tvHwrR6PiW/kjvrhgkYYi1hZCcjkZSur3yAcHfA3qbbodB7GbTMmgx9nqyNQXyG2Bnx238alOF8LWBVUFmKqEDNjOAMADAAA9ABQ5RSeX1AoydWb9KUqRQUpSgBSlKAFYJrNRvSG6MdvIy++V0J6u/cQfrMtAMr/Dx2sttn681zeH4DMcf7JEPyqI6u73t+KcTkB2JVf1XZR+FSz3C263U3NbW3W2TyyEDt95aMH82qd1Cj6S6J3JSPJPidT1dLokyN9SR2OlKVAsU3rcj1cMlG27w8/75KqfRvgiQXEkKv2lrewmAnkySBTpDDzIL4bkfjVq632xwyU+UkJH/GSqSJjpZoiO9Gs8Z8AyaSP2hD99dOGm8OvexGVZy4dH79lmglk2aVWsrj0mgLaDjwDKJMeeVq9VzUyLclZYWCx8SjDI39ldQr3cepCEH1j9TV56P8T9pgWQjS26yJ4o6nDKfgQahIpFklSlKyaFKVigDNKUoA+JHCgliAAMknkKjO2M4LZMcGM591pB55+on7T6Dn98esGmjVFIx2iM6kkB1VslSfI4G3jy8azccO7bacgp/ZD3D+f9semAPQ01Rl2V1bP/AGi6d3Rw+FgyLjHtLqchsf2QOCPtEZ5c7mKwq4r6pylY0qFKUrIxSlKAFKUoAUpSgBSlKAMVXOkV4vaqGPct0a7l9NIIjHzbW36FT9zOsaM7kKqgsxPIADJqmxqZ2USd0zMLycH6kMZzDG3lnAyD5SVqJmRD9L4ZjYw2cYHb3TGaZiQAgLGSQk+CgsF+G1Z6reGLbXt5HGwkURw4cAjOdR5eG+agpuKtdm4mztNJ2Sd4kBRtt5DG+3Mrmp/qzlDcQviPCOFfu1Z/bV2msNklTkmdLpSlcxcpfXB/Rcv58P8AnJXM+jHA5GgYTztEjKyxoqBmAcDLBtQ0g7YG/ntXUOtoqOGTFjsGiPx+lTaqkltrjDg9xdJwM7hhkHbwGPwrqwX0f0hNddnpwDgjRwNZNOrxStqtZgCrQzqNShk+qTpLDcg6W88VOdHuN6ZBOw7NJnEF0m30F0uF1H8mQaFz+YfGq4bpAV1kmPVlmU4IZQSmk8tQO+N+RqWurlW13XdkjYLBxCNeWnB0XCKPEZGeewI5pWJrU1HY6VWarnRniLA+zTtrdVDQy+FxF4MDyLgaQ3qQeRqxVBqiiZmsVmsUDM0pSgBSlKAFKUoAUpSgBSlKAFKUoAUpSgBWDWai+O8UMKqsa65pDoiTzOObeSKNyflzIFAEd0ivUdjE5+hhAmuSPIbxx/FmAJHkMfWqJ4p2y2sgwvtl8GGDjEKacd7O2mJGGTyLN45r2sbZDnW+q3t3Ms0rD/rE45k+aRnHL6wUD3KgeM8VEkxcnvspR1yMRJlXQbZwdu8TtkgeFUirdImytxdGpreArDdQvIGLqoR8AlCpCMdid8jIAzUr1FIRNdhwdWiPOeedT5z869o4CxLKchVJYZ2xyGPXJH7akurHT7bfaTuFhBHrg5ron9GTS6kdKpSlcR0FN62/6Ln2zkxDH/jJVA6MQXUUaxzoVUKCrKwLqNgFaNTqJ3AAGT4EV0DrZlK8NlZeYeEj0xMhqpcG4lHMoMMq9qSpVObtsdShRurDOc8hjmOddWG6h/SMqzm1f3FxAp7NGzp986MxjPuhdRkUHIOdPMb+FU+36XTWdyry4kDnTIXABZT7yswGGHiMjY+WWFbnSOxOo9pcW8bD6jSOWGfAlUMYP6Xxqu2mt/o7kieDDL2gIDIQrMupxzA0k57xxkeOK2kmuTLep0cGONIljkK2kj6rO43JsZT/AFUgz/NknSASBjKnwq88B4yZS0M6iO5jHfTwYeDxn6yNtv4HY7iuTcA6SIsbRTQkwdlGjI39fGVYKdG+lwqHBJy3JjsCLEHEQj7WVzbK3/RL4Z7S2Y7dlc53KjcZbI2AbfBqEoNaMqnwdQpUBwjjxMgt7sCOf6hB+inGM6om8fVTuPUb1P1JqjZmlKUAKUpQApSlAClKUAKUpQApSlACsUqK4zxtYCqKplnf+bhTGpvyj9lB4sdvidqAPbjHFUt01MCzMdMca7vI3gqjxPryA3O1VZI5ZJXBce0OuLiZT3LOLn2UZ/tCMEnY/WOMKKxAk0kzYdWucFZbgbw2a+McGRhpPMkeGWxgKYTpJ0kghQ21rreKM5kVGXXcMxxjUdyCzgs4OScAczjai9kYb5Ibpl03icx2dki9goAGc4Yqdu5jcDGoZO53I232uB8SmkUI0OsgqFkjhGY99ydIwFwMFCctnlVMuJlBaeCLVNI7FtS4jiAABVlzlMMQCuSCCuCQSKkeDW05IMlxFqznSZUUnfkoJ38sELXRkSjRO3ZaeJSyxoVgiaRtQHZgGNVJGR2moKAcfOvvqUikWe9E6ssvcLhhg5JbwrYlLBSLhghVO6rkB2JZd1OSGQDVyJ96vbqwvhLeXhUhlEcKhvMAv4+O5NKTuDBLqR0ulKVyHQUvrgP8lzZ+3D/nJXMOrlzH7QACsjKgU4IOklteknzwldW605+z4e8gAJSWBgCARtOh3B2qhX3F1ulUuySoxBx2uiRCSPcI3Ujy25V14V5KOeaWeyN4j0fEmTcvojVlzjJZjjOkLzJxvuQACN6hbe8ti3stnA5aR2DOzrqIMbKVRdIAA3bJPMHwq43luWhjC6zpAHeyWLDIfVk7tr18z93MRcHBo7NWu3ASSUNFbpg6svs8mD4BSQNvH1ql8iaIibi8aqdUyu+gIDFC6ldS9nrl1+8VRmwq+Jrc6O9LLyCU6ytyjYDZXaePlqyBuygAcsjkc1DcP4AXFy0mTgoFIz9dzt8QoJx6VP8AB+HMVjiXSHCK65DalDllzjI3xpGCMZAOfAtxT3Emy9ewr2bJbx9vbDDPZPgSwZ3D2zk40jmBnHPS2Rit/g/HpI01IzXtqNi4GLmDHMSxEBnx6ANtyPOq7c3bu6ZkljEH0cZi7MPhO4SWZSW1aTkbDGNjW7e8QhVo5rlzBI50JfRDSCR9S5T3fHODlSASCtcrg0Vsv/DOJxXCCSCRZF8x4ehHMH0O9bea55dwMCJpEYE8r7h+TqGNjNAM6h+uPhUnw3pDcadQ7G/iHOW1ZRIPzoSTuPHDZ9Kxl4NWXGlQdj0stZGCGURSH+qmBik/UfBPyqbVgeRzSaaGnZmlKUhilKUAKVjNRXEuklrAcSzxhvBAwZz8EXLH7qKCyVrzuLhY1LyMFVRksxAA+JNVm66STMhaKEW8Y5z3h7JQPMRnvH9LTUPbwm6bUqvfOCCJp1Mdmh2OYov6zHMEBvzhWsvJmyYvekTyozWpWKAe9eTDCAePZIcFz5McL5aq0bLh+pHZWkgt27011KQLm5GPAneKM/AHnhV2J+p7iGKZVnk9tveaxDSEiwM6uzyVhAH12y34VD8S4pM8qyGZX0HKw9jmAEHOQS4Zm8A5G3MAVpRb2E3yQvTvpa0WLaxj0W6IBoKMBISV0grs2N842JzVYh4rr1LdSRGfILBgVi0sqjs2dRhWXs4iCMgbjmDVk42rSS+0EDEpV48sQUM2hSMYwxHeAbIxvVLueAZhuHHvrIp0/V3k0HHoNQ39fWumEUkSbdm/eXsSFxeKzJc9oxaE4CkdmvcLe/pKAnOxJ9K9eHdH4v52yk1rpGpT3Wxn3iCcEY5kHbO4Azj24ZwcXlsLZivtEZ7aNc4LKQBKoPiRpDVK9HbHsyNI0hQFwQR48t/n+HnlgY6SE/7OkS4wdBBjJ+q2sDAPkULbelbvUGRrusfYj/eevOJws7MuuQ5bS0rKVRAxC9mhyRsOeN+easfV1xFbi+u3UJ3YoULIFAfDPucbE7kZ9BWJt5GCSzpnRaUpXHR0FN63v6Ln/Oi/zkqh8M4YI4kij2XSDI42aQkcg3MZ35chgDnXYON8KS6haGUZVsH4EHIPyIFUK46qCV0rfzhdxp0rjB8NsbV04WJFRpkZxea0VJLqSS5cWr6ViQa8aW7R87DDgrsAAWxnbxrPSLiqRylb0zTO8Ubo4EfdGWBQKCAo1IzDbfVvyFW3hPVY1sWMF37wAIeFSpxyOAw3FavEOqJp3Mk16Wc+PZKBsMAAatgPKt/JCzOWdEHw2bVFEyqRGX1AKTrJwULvjYtgacYKjUc58PKCU23EpEkkZ+1SKSN2xn7SqcbDmw2H1fWrVwvqxmt9or7u5zpaEFfuLVrcT6onuZHlnvMu5BOIgBsAAANWwAAGKPkhYZZUtD7voI9ZkhlKqzFjE0eWUk5IV8gac5O+SM7eGIvjLh1S2MaSln9oaNnZTpQafAg5OrbJA7vhUsnVdcKuheIvp/M3+/VmtQdTTa9ftp15zq0HV8c685pKcORtS4Pjgd9b220RltT5LI/P+6mZkb4j5Gt7pBxuG3kjN/bFTIAYr21yjEflDIYEZ3XLD41sHq6uiuk8RbHmIlz9+a1rzquuJUEcvEXkQEHS6EgH0y21Zbw27sfXWiJGzuo7tcQ3lreqf6q6jQPv4alAP3oTWTwjsTkWd3AftWdxqjHwjZxgfoVXT1Jf/dDHrF/8qlLLq5vYcCHikigDAGliB8AXxWWo9pDTl3RvpxB029vu19LizBA/SES5++h6SuvPiVj4+/C6nl/eVvWfBOJx/wDeKOPy7cH9oYGpJbXiA/7Ran428n8Jqxp7/hqivp0pYjfifDwfyYnP4y14vxaeQnHEiV8PZ7JmP3kMKn4I+Khu/JYMvkI51P39oa8ryDi7bRzWKevZTMf2vinfvqCiIj4W8p78fEbr1nlWCL5ojAn4aTUhDwaSFM6rOwQczCis3/EkULn9E1GXvR7jcnPiMSj8iPT+Aqu3/VDdzNrnvI5Gz7zrIT8snamknvIy21sjcueO2InWOBZOI3ZZRG0z9oud8lRnQuBnkAflUpxfizhCl1clW3DJAVjRfNe1I1tjl3cVDcJ6rL21ftLe8hR8FdQjbIB54zmt6Pq/4iHLteWzufrPCSfvBBrdYd7iTn3RBcGihguC0MTqJ43gEjyMSzuVYYDb4IRhnxJHOpVLVnIAkijA94uHJHqoGzH0OPia1+JdVF5cEGa8hbHIdm4A+AB/bW5D1d8RUYF9EfDvRsx+8nNbc4ciSfBDdO7mNYo4YCST2ccROzMUYEt6bn9tbM0bpJ2ZbtX7FklLBUVwxUMvdXbJAIbmCnxrE3U9dMxdr2Nn8yj525b6tqnb3oVxGUYN3aoSACVhk1HbGclyAT5gCjPDRWCUrbaKLacSt9Q7FpUuS6rF3cNGxfSO97uBnffcZGDk1J9JOIXCkSOy9msqrLpQIzoSMsGB2OMg6cele6dS9wCCLuIEcsRvtjlvq51O8R6AXtxEY5bm2GcanWGQFseY7TAJ5kgU3iQu7MqM6IOS3VsEgSROACpGQBgBSh5hdhsOXMYxUj1OWPYXN7EDkAR4PoSxGfWscO6rLuHCpfqEG+kRE/sLGrh0L6JCx1sz9pJJgM+CMgEkbZxnc1nExI5WkzUYu02iz0rNK5S4rFKUAKUpQANKUoAUpSgBWKUoAzSlKAFKUpAKUpT7gxSlKAFKUoAUpSgAKUpQApSlAGKzSlAGKUpTGf/Z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xQSEhUUEBQUFRUXFRcWGBcYGBQcGhghGhQXGh8gGxkdHCwgHB8lHRgVITEhJyktLi4vGyAzODMsNygtLisBCgoKDg0OGxAQGy0kICQyLCwsLzQuLDQsLCwsNCwsLCwsLCwtLCwsLCwsLCwsLCwsLCwsLCwsLCwsLCwsLDQsLP/AABEIAOEA4QMBIgACEQEDEQH/xAAbAAEAAgMBAQAAAAAAAAAAAAAABQYBBAcDAv/EAE8QAAIBAwICBwQFBwkECQUAAAECAwAEERIhBTEGBxMiQVFhFDJxgSNCUpGxYnKCkqGywSUzNUNTc6Kz0RUXk8IkNERFg6PS4eIWZHWE0//EABgBAAMBAQAAAAAAAAAAAAAAAAABAwIE/8QAJxEAAgIABQQCAwEBAAAAAAAAAAECEQMSITFRIkFh8BMyI3GB8TP/2gAMAwEAAhEDEQA/AOwce4xHaQtNMSEUgHAJPeIA2HxqoN1t2AJH0xx5Rnf9tbHXC5HDnx9uMf4qqlhb2bW0CNa27AxJ9JpUSsdAJbtAM6icmrYeHFxt2SlJ5qRYV627NiAqTkk4ACbk+QGd6+f971l9mb9Qf61R+CdnYXUqRlWbVGYnYLq0tjYE8iCwBxzxWxxvo3DJcSz3MpgV5O7HEgOOQLMx2GSGbGN/PJrfwwvuY+SdF1tOtS2lYJFDcux5BUBO3z2HrX1xDrPggfRPBcRsVDAMqbg5wdmPPBqk2XAXs2ZLdvaBcFezkiXJZVzqBGcKVBzgnf5VH9JpvariC10OhiQq7OpVyCdR2YZwOQJ5knw5tYMG9Ng+SVeToUXWvat7kVy2OemPOPuNfB63bP8As5+eMaRn7s5qv2TGIFLZVVY9veZSTgHbAO+CO8fE1p9OLVLmGK4OmORXEcj4C6lZCylzj3gVIyfOj4YWDnOtC3w9bNq3uxXLY56Y84+40l617Zffgul/Ojx+Jqh8P4ooCw2wzj6luGldviQuBnmSc/KrHxfgl7dwr7fcRWNuuO4zBnbfbXuATywMn76UsOEXqNSm0Sn++Cz/ALOf9Vf/AFV9R9b1kxwEnJ8ggJ+4Gozg3RGyQfR2s96f7SYdlD/jwCPgGqTPF4oDoWXhVmRtojUTSD0wmjH3VhrD7JjWfu0SFv0/EhHZ2V82eR7HGfvNb6dJpTy4de/MQj8ZKgjx/X7k3Epf7mz0ofgzR/8ANQ3kxPdt+MNz3MkSeHlqHPb76zl8G78k+3SWUf8Ad9790P8A/StS46bdnu9jfAf3WfwNaCzzA7wcXX/xIm/ZqNZXijKe9PxOL+9tQ6j4lYv40lHwFnlL1sWqnDxXCn8tVX8TXmeuCyzjRP8Aqr/6q3BxcTdwzcOus/1cqmFz6aWLA/q1F8X6L2LZNxYTW35dsNcY+AjG3xKCtpYfdMw8/Zok7TrOt5d44LtxnGViyPvBr7uesmCMapbe8RftNCQPvzVX4b0OmhUvwy8iu4S2TEx0kHYHDAlQ3LmBy3ryuekLWrlZ2uIGPOOVHZG9ApBRh6rWvjg/qGaSWpZP97lj5T/qf+9fS9bVgdvps/mD/Wub2llbXly0kShIlALxqCqFjy0rzRdiSvny2NWoLGqaTaxNCAM/QxlRk4GSBqXw73rzrbwYLkypzfBPHrZsfKb9Qfjqr6frWs1xqS5XPLMRGfhvXLuk3DY7S5hkjXVBI2sRvg40sutCT72NQxnmCM1ary69pjnS6WTs2iMkDSRsuGVNuyLAd7O2BzDUnhQ3BTnqWVOtmyPJZ9zgdwb/ALa2LvrMtIiBKlyhK6gGiIyCSM8/Suc8B6LyQabvtI5GiYdpChy8WsaQ2TsSCwOB5bbitjphL7XcWcDtvFCRLJqB1EkEqHzuw045+Jo+KGakHyTq2XqPrVsCcZm+cZ+6p7oz0mhvhIYA47NgrBxg7jPLNUTgYs4wxkgt+yCMSzRoT3VOG1MCSfxzXr1IyFxdO3vFo88vsmsTw4qLaNRnK0mdRpSlQLFG64l/k9sf2sX71c74Is9uNE8cdxGN+xWQCTHPC7b+eAc+VdE65D/Jrf3sX74rlHRfikrSxxtKwRfdG2+nkucZH47bV14CvDZzYjSmTrcU7LRJEianXUTIoctnwOr3dB2AHhz3Jrx4hfxXULvbhYpYyDLEu6kctar9UgggqNsYPOsXphlyv0igEllLZZGycshPvBveIO+WOM+FctuBNBcLIJEMQLZbLKQCNJDDSTnvKNIBJqiS37ibZucI6UNHbOQ5jaO4UpjxLRTAkfDC7etWy24sl0LZ55EWVopVEsq5xmVezxpIO4WQ5PhnwxVE4j0fiC5idnSPJlwH195gExG6grncasEbc87Hf6G8EnupfcbG2FORhQR7xI7q7KM8zjAB8HJR3Er2Ls0edUsDR5Qqs0bNjLhQuqF8HXqGjukA/Ol3wLtY0PEWNtAXDLAveuJ2AIAwBtgE4VcnvZOMVIW2iBpXheOScMzT3swxbwE+8IxkZbGBpB8BqPhX1wqznunLWZeNG2kv7gZnkHlbocCNOZBwBy2POudzfYrlRlrtLKJVjCcOjbZUCrLeS/BNwCee+s/CvSw4ddzMHt7dbbP/AGi9YzXHxWPJVM+WQB5VaeAdFre0y0al5W9+eQ65X+Ln8BgVN1JyRtRKmvQWOXvX80923k7lI/8AhR6Vx6HIqe4dwa3gAEEMUYH2UUfwrepWczZpJClKUhjFKUoA17ywilGJY0cHwZQfxFRDdFIk3tXmtm843Yp/wn1R/wCGp+lO2KikcR4FMDrnhju8f1sB9nul+GkhX/WX4VqCZ5laI6L9BnXa3CrFdoN+RwFcjkCcZxnUa6FWlxPhMVwAJkBK7qw2dD5q43U/A00xUcutOjcKNJJwzWTgCaykOJo8ZwV1nJ+BOCDs2wz6R32ZDGqlXKshjKsoXUhB16hgDGWO/htnarLxzgsigdr2lxGm6Tx4W8g9Qw2lUeQGccw1RV5eIyqOIMHjbuQ8QiXAGdgk676GzzyNJz4GrLEffUm1RW+ORwmOBld3SCQnX2ex1Kqq27ZAyqndcEkb+dYk6SyFHErMVjdpFViT38BBz8tbH0xW10n4beWTMCBpKaQ67rKmMHA8dtO3PYHfmIK3sopU7VzIAckoMe8MA6WP1dxzBOWAANdEUq5Ituyd4RfiKHtJGfTIfcHNzsCD5qMj448s5luEcXS7mjtZT3JCVCY93mdvLAHPIxjPM7VQ2M15HEkKqqRmRSWOnTpwx1k+ABz4eO1TduYrRTFbSmeUjE0uAFwR/NxZGog8mfO42FEvG40+SY6PW8N+3ZS9qyqSmUdQAV5NpA3zjO+edWzqu4aLaW9iDhwkkYDDxyhO/rvg+tUPpJYwS2AvIo0hmjmWGQLssgYZyANs8jt4Zz6W3qMP0VyPAOn7pqWJrBs1F9aR1ClKVyHSUfri/o1/7yP9+qJwrg8MSqjW3bvgFm2DaiM/RsT3SDyI9M1euuT+jm/vYv3q5Xwa4vLheyikVFTCmVwcqPABhkk48hn1HOuvBX4/6c2I6mafSBEIBfJyqsTGVDbjI1qR3iNu8MZ8hWjwy/I1K0ruMK2sgkRaG1LnUdwTkFRjntk1cv8A6XC2rB5llERU7xkEKXwxDa8kKDncEVAcJ6JSXNysI1CMkkggqGxzIwB3RtltgOQ3IBtmVGadlm6N8MmuJVkOxXLZbOhELBtbkhWK5QFUY748gSJ+54inZN2bvFaM+lpl/wCscQfGCkIG4XYjWPAYUAb1830kbRtGGb2GFgkzL79/KO6IYt/cBGkgYHJRsDVo6N9H21i6vAO206Yoh/N2yeCoOWrAGpvPIG1cs5Xqy0UaXAuihlCPfRpHEmOxsVwYoQORk8JJPiMDFXVVxsKzSot2USoVmsUpDM0rFKAM0rFKAM0rFKAM0rFKAFKVmgDFV7jXR0NrkttCyOPpI2GYbgeIlTlqI2Eg3G3MbVYaU06E1ZzK1j7BHjEcktqp+ns3701luSHhPOSPmRjkFyp8Kr3SPgrQuJoVjuoZsGF8hVJLBxyGNQ0DbbVpzzyK6zxnhPalZYmEdxHns5PA55o4+sjY3HhzGDVQkCIspeMrblsXdtne2kJyJ4j4Rn3jjz1AAhhVYTp2TlE5bxPiQEARu/Gzv2zxvpcSHTksvLcKFC7jSh3JO0dw6Bc607RgTg53OxGeW/luV/0qT4/0SuLK60j6SKTDo4x9ICcj01A4+8eeKk+EW6FA8kIB7VE7qsFYtvkrqGCB3iBsRnautNJWiDVskrpEZIreRCYNImCQk5ycqTI2kEsN8YGMeFXPqx4Stq95Cr9ooeMq3IlWjyMjwO9Ui/4DcKWurKXtGVe/CyKCEHLQi91lHkMEetW3qev5LgXc0zBneSPJAAGyYGANgMbfKoYn0ZSNZ0dGxSlK5ToKN1yrnhrf3sXy71UHo2SLHVEutgHbGM8mxyHPA3roHXEP5NfH9pH+9XLeh880McsgIEYDOE7wZtK98oQMDAxnOxJArrwf+f8ATmm/yfwtchRIpHJcOqFhICxZuQKsg2KsDjAAxUo9ksebWELBJLGJLqRQF9nt1zgZG2t8MMeGpjyAqC6OcRMwe8mjK21vuq5y1xNyRAORwSNt8sV8qslhwpppPZZTqZit1xBxnDM3uQA/ZGkZX7IH2qzib0bjqSPRPhKymO5KaIIl0WUOMBExjtWH23AGM7gepNXKsKuBgbCs1zt2VSoUpSkMUpSgBSlKAFKUoAUpSgBSlKAFKUoAUpSgAahuO8NYkTwAGZARpOMTIecbZ235g+Bx4E5maGhA0czNtFKqWmcW83fsnPOGRMl7dhzUDScA+GoDcCoeRR2zQh5MxIodSzlgzltS6ic6RpHukA5zuMVcOlHBlDsMlIblly427C4XeKUHw1EKh8zp8zVO6WCR404jGAtzbn2a9jwdypxq89PIgnwYHw36MNkZaElEhtryIRrobsw0iAkqCWAXxOCy5yAalerS3SO44ikYwi3GAByHvcvwqj2PSKaca4gIjq09qx16WI2wMD0GTnBI2q2dTFu6C7WXOvtE1ZJJJ0k5J8c5zmt4iqLMxdyR0qlKVyHQUnriP8mSY/tI8+g1iqTdQCO1mKjKi2WJB6t3fvYsPuq79cH9GS4+3F/mCqX0WvUu7mMKCtpZRCd9XN3jTCs/oCCQPSurCdYdnPP7k7a2yW0cUTLmLh0QuJVH9ZcSgsi+pGtmx5slXTotwtoIcy4M0rGWZh4uwGfkoAUeiiqxwK3aV7eOTOpy3ELn4s2IUPwBH/Dq/ioTZWKM1ilKwbFKUoAUpWaAMUrNKAMUrNKAMUrNKAMUrNKAMUrNKAMUrNKAMUrNKANXiNks0Txye64wfMeRHkQcEfCqEpxN/wBIAK3H8nXg5AyAYikx4dorYz+Uvy6Oap/Szh2ZSBst3EYCfsyxgvAw9c6x8lrcH2MyRznhnDzA11Zt/ORTZGcjIOkq34VfermUNNe48HiHzCGqr0zuCvsXFEUFyOwnU8tS5yrfNZF+QqX6l7gye2OfrShv1tR/jXRPXDsjF1OjpdKUrkOgpXW+38myeskQ/wDMFU/q/wCFfyew5Ne3SQ+pjTdx8NIl++rh1wD+TJPz4/3xUfwk+z29qdJHs/DZLl1Jz35FXG/ntIPnV4v8deSMl12WPokoka5ufCWYxp6JB9EAPTUrn5mrFUb0btOytYUPMRrq9SRkn5kmpKovcqthShqMvOJntOwgAeXALZ92IHkX9T4KNz6DehKwbJJmA3JxWnLxWFVLGRdIBJbcqAOeWGwrz9iRQZLhu0IGWd8aVA8l91QPhnzJqmw8dS/lMsxKWUJ+ijwc3LhtnYDmgIGlc4JO/KtRhZmUqLhZcTNwNVuFMeSBIx2ODg4Ub/fit6DXvr0nyKgj9hJ/Gq/0P4bLG11PMNBuZu1WLIPZqECjVjbUQoJxVlpSpOkONtGaVjNM1k0ZpWjbyTmaQOqLCAojIJLscbkjGAPCt2gDNK1727SGNpJWCIgLMx5ACo/o9xCW4UzOnZRNjsUOe0K/afwXV4L4DnzwHWlivWiYpWKZpDM0r4eQAZJAA8TsK+gaAM0rGaZoAzSsZrNACofpXbF7aQp78eJk/OiIcD56cfOpisMuRg0ITOccWshPbX8CjKsqX0HprXUcfpo/61a3Uafo7n1eP901L8C+jmtlbkPa7Fh+Y/aR/wCBD99R3UzamL2yM/UlCfq6h/Cui/xtfohXWmdLpWKVznQU7rYTVw51H1pIV++VR/GtHjCZ9rH2vYbMfAsCf82pvp/BrtVU+Nxb/wCelRV6mZJR58Vtf8KQ/wClVi+le8E39vfJeQKUpUihocfv/Z7aefGeyieTHnpUn+FaPQyz7O0RmOqSUdtK/wBpn7x38gMKPIAVNyRhgQwBBBBB3BB5gitKLg8SoI1UiMbCPU+gDy05938nl6Vq+mjNa2UbrA4x26Mn0nsKOqzvGDqncsNMMXmM41Ny8OdTnGuLxQcMz2Rj7SDsorZgNRZk0qmgfEZ9Ksk1jGydmyIY9u5pGnY5GB4YIBrxh4PCriQRqXGwdssw+DMSR8q3nVJVsZyu2yjWHE7u2hseHRANdNBrkd+92SBvs5GpgCFGTjatviHGJ7RsRlriadkhgiZgUVgGZnkcADURklV2AUfGrdd8IgkcSSRIzqCocgagDzGfL0qA6WcTgjhUpBHOyvpgBUaTI2wEe3eO5zp2xnJFNSUnsJppbkNd8TuDKlrFcl7lhruZxtFbpyIjXkWJyFzk5FbHEeLzT3IsreV4Y4VVribnLggaVBIPffngDPz2qa6I9GhboZJ8PcyntJW8FY/VQcgq50j4eFS8XCIFleZYoxK+NUgUamwMDJ+FDnFPb/QUW0VHpDxiaS5is7Yusndlk04ykYPJ25anxjHgCSckivm+4rNNfLBFMVEDK90ye6M7rCgxl2bByT8gKusFlGjO6Iis5y7AAFjjGWPM7V5wcLhSR5UijWRzl3CqGY4xktjJpZ48Dyvkorzf7SvZBNkWVswXswTmaYbgEA7hd9gOdXe6ult7d5XDBY0LkFsnYZxk19WXB4IWZ4Yo0ZyWZlUAsTzJPrW1PCrqUdQysCCpAIIPgQedKUk2uBxi1+yi2V9d3kHbyP7MsuDCqfUQkEN4tLIRyGyjPI19cO4/cXryvGOytYmMaksFaVl2JeT6qDfZRqJ8at9hwqGAAQxogAwMDkPIeQ9K+LXglvGxaOGNSWLHCjmeZxyyfOm5x10/Qsj5Kjx+4EdpBBc6rmR2RYlbuNPIpDBm+xGp3332++z9HO0EQEr9ow3Z+Skk5Kp4lF5Ann5mtu84ZDMyNNFHIyHKF1VipPkTyr2mnWNcsQoG3/sP9Ky5WqGo07Knxfj00t3JaWxWGOEKbm5bBKalDBYwdtZBByQceVRfDePs7SXQkmFjAraFJ+kuWQHU7Z5RjI8hkD1Fe3SAe1XRtbWJIpJVDXM+kdqkeABnbusw7q5OceAxVvseCwRQ9ika9np0FSM5GMYOeY9Ko3GKWhim2VKxvry8g7eR/ZllwYVTmiEghsbtLIw5DZRnkavUDEqMgg45HGfnjbNa1hwmGAAQxogAwNIGw8h5D0rdqUpJvQpFVuKUpWTRSL4aJ5Sf6u/tpR8JYUiP7zVt9FLXsr3iIx70sbj9KPP45ry6RLiS5/8A0m+6cj+AqV4auL2725rbtn9Fx/y1W+n3wTrq98k3SlKkUK31gXBjtNQOPp7fO2dvaI9qjbw4kk//AClsf1o4f9a9+tWXRw9m+zNbn7p0rS43INdyc+63D7r5CTBP/l1WP1XvBN/b3yXylKVIoKUpQAryu7lYkZ5CFRVLMTyAAr1rQ43wtbmIxOWUEq2VxkFWDDmCDuBsaa8iZpS3IaMzXOY4eaxb6mzy1gblj4RjzGcnlr8I4U8swu7tdLKNNvDtiBSObY2MreJGcDYVMx2A1B3Jkcci2O7+aAMD48626eathZeRUZxHiZDiGEB5mGrB92NftyHwHkOZPpkjT6V9IPZlWOIB7iXIiQ8hjm7nwRc5J8eQrV4LwIlCJGYq51zOdnuWP2vFIwMALzwBy3y1HS2Jy1pGzwh3lnMiOxgRGj1E7TOWBLKvIIoGARzJPlk2CvlFAAAAAGwA5CvrNZbs0lRmledxKEVmOcKCxwCTsM7Dxrw4bedtGsmh01DOlxhh8R4fCkM26VitLi/FIraIyzNpUYHIkknkFUblidgBQtQMcT4iItCqNcsh0xoPEgZJJ8FA3J/E4FRnEZWjwEAnvHHcB9yPw1EfUQefvNy38NgcN7aSO6PaQyiIxlPozhWYNg7EBsgbg1JWtmsedI3Y5ZjuzH1PjWtEZps0OjvBBaocsZJZG1zSn3pGPj6ADYDwAFS9KUm7dsaVClKUhilKUAVDpAcyXPwsl+fbt/rW3w+4J4pdJkaRb25I8clpf4YrS4udTzD7V5aRj9ARuf8AmrPBZdXGb/H1YLZf3z/Gq9vfBPv75LfSlKkUKV1wjPC5cn68X+atRdo5uorcjGbrhTxNv/WRBSPnl3+6pbrf/oub8+H/ADkqm9Ab4+wxSeNnfKGxj+bmARs+g1k/o1eK/HfkjJ9deDrHA7ztreGT7cat96jP7c1u1X+iDaFntt8287qPzZD2yfILIB8qsFRe5VClKUhilKUAKiuk3HY7K3eeUEheSjmxPID4mpWonjXR+K7aIz6mERLKme6WIwGYeJHh4U41euwpXWhRrNniim4peFBPImqNZMkIOccUSZBYkkd7z5A86nl6ZkdhAYgbySNXkjyVSEFckyMRkDcbAEnIFS6dGoS6PLmUx7pr04U/a0gAFvyjk18jo0gupbpJJEeZUWQDQQdC4GnUpK7eVVc4vf3wTUZLY1kv7uSKZVCJMS3YMysoC6R35FOSuW1AA7nHIb188I4ldYQXAhCoMSyBmfWQuO6dKjUW8BnHLnX3xhoI0cksUjUtINRCA89Uj+8zcsLk8xt4j46N2T3Fghui+uWJgDnDRq+dOPJtBXfnS0q6HrdHlwbpQ91NI0aKtpGTGJDkvNJ5RgbYG+Tvy+7HDulUk11NHGitFGunKnftM7gv7ulRjUeQJxuak+EdG47a3EEbvhUKK+V1KDn3cDAO+c4yfGln0YghtWtYQyI6lWYE6zqG5L8yfWhuGvv9CpEVwbpY0puZZOzFrFskoDDWy6tenJ76rj3tvHwrR6PiW/kjvrhgkYYi1hZCcjkZSur3yAcHfA3qbbodB7GbTMmgx9nqyNQXyG2Bnx238alOF8LWBVUFmKqEDNjOAMADAAA9ABQ5RSeX1AoydWb9KUqRQUpSgBSlKAFYJrNRvSG6MdvIy++V0J6u/cQfrMtAMr/Dx2sttn681zeH4DMcf7JEPyqI6u73t+KcTkB2JVf1XZR+FSz3C263U3NbW3W2TyyEDt95aMH82qd1Cj6S6J3JSPJPidT1dLokyN9SR2OlKVAsU3rcj1cMlG27w8/75KqfRvgiQXEkKv2lrewmAnkySBTpDDzIL4bkfjVq632xwyU+UkJH/GSqSJjpZoiO9Gs8Z8AyaSP2hD99dOGm8OvexGVZy4dH79lmglk2aVWsrj0mgLaDjwDKJMeeVq9VzUyLclZYWCx8SjDI39ldQr3cepCEH1j9TV56P8T9pgWQjS26yJ4o6nDKfgQahIpFklSlKyaFKVigDNKUoA+JHCgliAAMknkKjO2M4LZMcGM591pB55+on7T6Dn98esGmjVFIx2iM6kkB1VslSfI4G3jy8azccO7bacgp/ZD3D+f9semAPQ01Rl2V1bP/AGi6d3Rw+FgyLjHtLqchsf2QOCPtEZ5c7mKwq4r6pylY0qFKUrIxSlKAFKUoAUpSgBSlKAMVXOkV4vaqGPct0a7l9NIIjHzbW36FT9zOsaM7kKqgsxPIADJqmxqZ2USd0zMLycH6kMZzDG3lnAyD5SVqJmRD9L4ZjYw2cYHb3TGaZiQAgLGSQk+CgsF+G1Z6reGLbXt5HGwkURw4cAjOdR5eG+agpuKtdm4mztNJ2Sd4kBRtt5DG+3Mrmp/qzlDcQviPCOFfu1Z/bV2msNklTkmdLpSlcxcpfXB/Rcv58P8AnJXM+jHA5GgYTztEjKyxoqBmAcDLBtQ0g7YG/ntXUOtoqOGTFjsGiPx+lTaqkltrjDg9xdJwM7hhkHbwGPwrqwX0f0hNddnpwDgjRwNZNOrxStqtZgCrQzqNShk+qTpLDcg6W88VOdHuN6ZBOw7NJnEF0m30F0uF1H8mQaFz+YfGq4bpAV1kmPVlmU4IZQSmk8tQO+N+RqWurlW13XdkjYLBxCNeWnB0XCKPEZGeewI5pWJrU1HY6VWarnRniLA+zTtrdVDQy+FxF4MDyLgaQ3qQeRqxVBqiiZmsVmsUDM0pSgBSlKAFKUoAUpSgBSlKAFKUoAUpSgBWDWai+O8UMKqsa65pDoiTzOObeSKNyflzIFAEd0ivUdjE5+hhAmuSPIbxx/FmAJHkMfWqJ4p2y2sgwvtl8GGDjEKacd7O2mJGGTyLN45r2sbZDnW+q3t3Ms0rD/rE45k+aRnHL6wUD3KgeM8VEkxcnvspR1yMRJlXQbZwdu8TtkgeFUirdImytxdGpreArDdQvIGLqoR8AlCpCMdid8jIAzUr1FIRNdhwdWiPOeedT5z869o4CxLKchVJYZ2xyGPXJH7akurHT7bfaTuFhBHrg5ron9GTS6kdKpSlcR0FN62/6Ln2zkxDH/jJVA6MQXUUaxzoVUKCrKwLqNgFaNTqJ3AAGT4EV0DrZlK8NlZeYeEj0xMhqpcG4lHMoMMq9qSpVObtsdShRurDOc8hjmOddWG6h/SMqzm1f3FxAp7NGzp986MxjPuhdRkUHIOdPMb+FU+36XTWdyry4kDnTIXABZT7yswGGHiMjY+WWFbnSOxOo9pcW8bD6jSOWGfAlUMYP6Xxqu2mt/o7kieDDL2gIDIQrMupxzA0k57xxkeOK2kmuTLep0cGONIljkK2kj6rO43JsZT/AFUgz/NknSASBjKnwq88B4yZS0M6iO5jHfTwYeDxn6yNtv4HY7iuTcA6SIsbRTQkwdlGjI39fGVYKdG+lwqHBJy3JjsCLEHEQj7WVzbK3/RL4Z7S2Y7dlc53KjcZbI2AbfBqEoNaMqnwdQpUBwjjxMgt7sCOf6hB+inGM6om8fVTuPUb1P1JqjZmlKUAKUpQApSlAClKUAKUpQApSlACsUqK4zxtYCqKplnf+bhTGpvyj9lB4sdvidqAPbjHFUt01MCzMdMca7vI3gqjxPryA3O1VZI5ZJXBce0OuLiZT3LOLn2UZ/tCMEnY/WOMKKxAk0kzYdWucFZbgbw2a+McGRhpPMkeGWxgKYTpJ0kghQ21rreKM5kVGXXcMxxjUdyCzgs4OScAczjai9kYb5Ibpl03icx2dki9goAGc4Yqdu5jcDGoZO53I232uB8SmkUI0OsgqFkjhGY99ydIwFwMFCctnlVMuJlBaeCLVNI7FtS4jiAABVlzlMMQCuSCCuCQSKkeDW05IMlxFqznSZUUnfkoJ38sELXRkSjRO3ZaeJSyxoVgiaRtQHZgGNVJGR2moKAcfOvvqUikWe9E6ssvcLhhg5JbwrYlLBSLhghVO6rkB2JZd1OSGQDVyJ96vbqwvhLeXhUhlEcKhvMAv4+O5NKTuDBLqR0ulKVyHQUvrgP8lzZ+3D/nJXMOrlzH7QACsjKgU4IOklteknzwldW605+z4e8gAJSWBgCARtOh3B2qhX3F1ulUuySoxBx2uiRCSPcI3Ujy25V14V5KOeaWeyN4j0fEmTcvojVlzjJZjjOkLzJxvuQACN6hbe8ti3stnA5aR2DOzrqIMbKVRdIAA3bJPMHwq43luWhjC6zpAHeyWLDIfVk7tr18z93MRcHBo7NWu3ASSUNFbpg6svs8mD4BSQNvH1ql8iaIibi8aqdUyu+gIDFC6ldS9nrl1+8VRmwq+Jrc6O9LLyCU6ytyjYDZXaePlqyBuygAcsjkc1DcP4AXFy0mTgoFIz9dzt8QoJx6VP8AB+HMVjiXSHCK65DalDllzjI3xpGCMZAOfAtxT3Emy9ewr2bJbx9vbDDPZPgSwZ3D2zk40jmBnHPS2Rit/g/HpI01IzXtqNi4GLmDHMSxEBnx6ANtyPOq7c3bu6ZkljEH0cZi7MPhO4SWZSW1aTkbDGNjW7e8QhVo5rlzBI50JfRDSCR9S5T3fHODlSASCtcrg0Vsv/DOJxXCCSCRZF8x4ehHMH0O9bea55dwMCJpEYE8r7h+TqGNjNAM6h+uPhUnw3pDcadQ7G/iHOW1ZRIPzoSTuPHDZ9Kxl4NWXGlQdj0stZGCGURSH+qmBik/UfBPyqbVgeRzSaaGnZmlKUhilKUAKVjNRXEuklrAcSzxhvBAwZz8EXLH7qKCyVrzuLhY1LyMFVRksxAA+JNVm66STMhaKEW8Y5z3h7JQPMRnvH9LTUPbwm6bUqvfOCCJp1Mdmh2OYov6zHMEBvzhWsvJmyYvekTyozWpWKAe9eTDCAePZIcFz5McL5aq0bLh+pHZWkgt27011KQLm5GPAneKM/AHnhV2J+p7iGKZVnk9tveaxDSEiwM6uzyVhAH12y34VD8S4pM8qyGZX0HKw9jmAEHOQS4Zm8A5G3MAVpRb2E3yQvTvpa0WLaxj0W6IBoKMBISV0grs2N842JzVYh4rr1LdSRGfILBgVi0sqjs2dRhWXs4iCMgbjmDVk42rSS+0EDEpV48sQUM2hSMYwxHeAbIxvVLueAZhuHHvrIp0/V3k0HHoNQ39fWumEUkSbdm/eXsSFxeKzJc9oxaE4CkdmvcLe/pKAnOxJ9K9eHdH4v52yk1rpGpT3Wxn3iCcEY5kHbO4Azj24ZwcXlsLZivtEZ7aNc4LKQBKoPiRpDVK9HbHsyNI0hQFwQR48t/n+HnlgY6SE/7OkS4wdBBjJ+q2sDAPkULbelbvUGRrusfYj/eevOJws7MuuQ5bS0rKVRAxC9mhyRsOeN+easfV1xFbi+u3UJ3YoULIFAfDPucbE7kZ9BWJt5GCSzpnRaUpXHR0FN63v6Ln/Oi/zkqh8M4YI4kij2XSDI42aQkcg3MZ35chgDnXYON8KS6haGUZVsH4EHIPyIFUK46qCV0rfzhdxp0rjB8NsbV04WJFRpkZxea0VJLqSS5cWr6ViQa8aW7R87DDgrsAAWxnbxrPSLiqRylb0zTO8Ubo4EfdGWBQKCAo1IzDbfVvyFW3hPVY1sWMF37wAIeFSpxyOAw3FavEOqJp3Mk16Wc+PZKBsMAAatgPKt/JCzOWdEHw2bVFEyqRGX1AKTrJwULvjYtgacYKjUc58PKCU23EpEkkZ+1SKSN2xn7SqcbDmw2H1fWrVwvqxmt9or7u5zpaEFfuLVrcT6onuZHlnvMu5BOIgBsAAANWwAAGKPkhYZZUtD7voI9ZkhlKqzFjE0eWUk5IV8gac5O+SM7eGIvjLh1S2MaSln9oaNnZTpQafAg5OrbJA7vhUsnVdcKuheIvp/M3+/VmtQdTTa9ftp15zq0HV8c685pKcORtS4Pjgd9b220RltT5LI/P+6mZkb4j5Gt7pBxuG3kjN/bFTIAYr21yjEflDIYEZ3XLD41sHq6uiuk8RbHmIlz9+a1rzquuJUEcvEXkQEHS6EgH0y21Zbw27sfXWiJGzuo7tcQ3lreqf6q6jQPv4alAP3oTWTwjsTkWd3AftWdxqjHwjZxgfoVXT1Jf/dDHrF/8qlLLq5vYcCHikigDAGliB8AXxWWo9pDTl3RvpxB029vu19LizBA/SES5++h6SuvPiVj4+/C6nl/eVvWfBOJx/wDeKOPy7cH9oYGpJbXiA/7Ran428n8Jqxp7/hqivp0pYjfifDwfyYnP4y14vxaeQnHEiV8PZ7JmP3kMKn4I+Khu/JYMvkI51P39oa8ryDi7bRzWKevZTMf2vinfvqCiIj4W8p78fEbr1nlWCL5ojAn4aTUhDwaSFM6rOwQczCis3/EkULn9E1GXvR7jcnPiMSj8iPT+Aqu3/VDdzNrnvI5Gz7zrIT8snamknvIy21sjcueO2InWOBZOI3ZZRG0z9oud8lRnQuBnkAflUpxfizhCl1clW3DJAVjRfNe1I1tjl3cVDcJ6rL21ftLe8hR8FdQjbIB54zmt6Pq/4iHLteWzufrPCSfvBBrdYd7iTn3RBcGihguC0MTqJ43gEjyMSzuVYYDb4IRhnxJHOpVLVnIAkijA94uHJHqoGzH0OPia1+JdVF5cEGa8hbHIdm4A+AB/bW5D1d8RUYF9EfDvRsx+8nNbc4ciSfBDdO7mNYo4YCST2ccROzMUYEt6bn9tbM0bpJ2ZbtX7FklLBUVwxUMvdXbJAIbmCnxrE3U9dMxdr2Nn8yj525b6tqnb3oVxGUYN3aoSACVhk1HbGclyAT5gCjPDRWCUrbaKLacSt9Q7FpUuS6rF3cNGxfSO97uBnffcZGDk1J9JOIXCkSOy9msqrLpQIzoSMsGB2OMg6cele6dS9wCCLuIEcsRvtjlvq51O8R6AXtxEY5bm2GcanWGQFseY7TAJ5kgU3iQu7MqM6IOS3VsEgSROACpGQBgBSh5hdhsOXMYxUj1OWPYXN7EDkAR4PoSxGfWscO6rLuHCpfqEG+kRE/sLGrh0L6JCx1sz9pJJgM+CMgEkbZxnc1nExI5WkzUYu02iz0rNK5S4rFKUAKUpQANKUoAUpSgBWKUoAzSlKAFKUpAKUpT7gxSlKAFKUoAUpSgAKUpQApSlAGKzSlAGKUpTGf/Z"/>
          <p:cNvSpPr>
            <a:spLocks noChangeAspect="1" noChangeArrowheads="1"/>
          </p:cNvSpPr>
          <p:nvPr/>
        </p:nvSpPr>
        <p:spPr bwMode="auto">
          <a:xfrm>
            <a:off x="307975" y="-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s://www.intrapreneur.nl/wp-content/uploads/2015/09/tegel-300x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5058542"/>
            <a:ext cx="1630034" cy="16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Dr. Neer, 1972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“Acromionplasty may offer better relief of chronic pain in </a:t>
            </a:r>
            <a:r>
              <a:rPr lang="en-US" b="1" i="1" u="sng" dirty="0" smtClean="0"/>
              <a:t>carefully selected patients </a:t>
            </a:r>
            <a:r>
              <a:rPr lang="en-US" i="1" dirty="0" smtClean="0"/>
              <a:t>with </a:t>
            </a:r>
            <a:r>
              <a:rPr lang="en-US" b="1" i="1" u="sng" dirty="0" smtClean="0"/>
              <a:t>mechanical impingement</a:t>
            </a:r>
            <a:r>
              <a:rPr lang="en-US" i="1" dirty="0" smtClean="0"/>
              <a:t>”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9453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www.basf-new-business.com/fileadmin/user_upload/Bilder/Home/fu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71" y="-21462"/>
            <a:ext cx="10185178" cy="6879462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034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Grotere </a:t>
            </a:r>
            <a:r>
              <a:rPr lang="nl-NL" dirty="0" err="1" smtClean="0"/>
              <a:t>pt</a:t>
            </a:r>
            <a:r>
              <a:rPr lang="nl-NL" dirty="0" smtClean="0"/>
              <a:t>. groep met o.a. lab-instrumenten 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</a:t>
            </a:r>
            <a:r>
              <a:rPr lang="nl-NL" dirty="0" smtClean="0">
                <a:sym typeface="Wingdings" pitchFamily="2" charset="2"/>
              </a:rPr>
              <a:t> identificeren subgroepen op </a:t>
            </a:r>
            <a:r>
              <a:rPr lang="nl-NL" dirty="0" err="1" smtClean="0">
                <a:sym typeface="Wingdings" pitchFamily="2" charset="2"/>
              </a:rPr>
              <a:t>pt</a:t>
            </a:r>
            <a:r>
              <a:rPr lang="nl-NL" dirty="0" smtClean="0">
                <a:sym typeface="Wingdings" pitchFamily="2" charset="2"/>
              </a:rPr>
              <a:t>. niveau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</a:t>
            </a:r>
            <a:r>
              <a:rPr lang="nl-NL" dirty="0" smtClean="0">
                <a:sym typeface="Wingdings" pitchFamily="2" charset="2"/>
              </a:rPr>
              <a:t> specifieke behandelmethoden:</a:t>
            </a:r>
            <a:endParaRPr lang="nl-NL" dirty="0" smtClean="0"/>
          </a:p>
          <a:p>
            <a:pPr marL="1828800" lvl="3" indent="-514350">
              <a:buFont typeface="+mj-lt"/>
              <a:buAutoNum type="arabicPeriod"/>
            </a:pPr>
            <a:r>
              <a:rPr lang="nl-NL" sz="2400" dirty="0" smtClean="0"/>
              <a:t>Andere pathologie (RC#, tendinitis </a:t>
            </a:r>
            <a:r>
              <a:rPr lang="nl-NL" sz="2400" dirty="0" err="1" smtClean="0"/>
              <a:t>calc</a:t>
            </a:r>
            <a:r>
              <a:rPr lang="nl-NL" sz="2400" dirty="0" smtClean="0"/>
              <a:t>. </a:t>
            </a:r>
            <a:r>
              <a:rPr lang="nl-NL" sz="2400" dirty="0"/>
              <a:t>e</a:t>
            </a:r>
            <a:r>
              <a:rPr lang="nl-NL" sz="2400" dirty="0" smtClean="0"/>
              <a:t>tc.)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400" dirty="0" smtClean="0"/>
              <a:t>Intrinsiek (tendinitis)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dirty="0" err="1" smtClean="0">
                <a:sym typeface="Wingdings" pitchFamily="2" charset="2"/>
              </a:rPr>
              <a:t>NSAID’s</a:t>
            </a:r>
            <a:r>
              <a:rPr lang="nl-NL" sz="2400" dirty="0" smtClean="0">
                <a:sym typeface="Wingdings" pitchFamily="2" charset="2"/>
              </a:rPr>
              <a:t>, injecties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400" dirty="0" err="1" smtClean="0">
                <a:sym typeface="Wingdings" pitchFamily="2" charset="2"/>
              </a:rPr>
              <a:t>Bewegingsgerelateerd</a:t>
            </a:r>
            <a:r>
              <a:rPr lang="nl-NL" sz="2400" dirty="0" smtClean="0">
                <a:sym typeface="Wingdings" pitchFamily="2" charset="2"/>
              </a:rPr>
              <a:t>  m.n. FT</a:t>
            </a:r>
          </a:p>
          <a:p>
            <a:pPr marL="1828800" lvl="3" indent="-514350">
              <a:buFont typeface="+mj-lt"/>
              <a:buAutoNum type="arabicPeriod"/>
            </a:pPr>
            <a:r>
              <a:rPr lang="nl-NL" sz="2400" dirty="0" smtClean="0">
                <a:sym typeface="Wingdings" pitchFamily="2" charset="2"/>
              </a:rPr>
              <a:t>Extrinsiek (acromion, </a:t>
            </a:r>
            <a:r>
              <a:rPr lang="nl-NL" sz="2400" dirty="0" err="1" smtClean="0">
                <a:sym typeface="Wingdings" pitchFamily="2" charset="2"/>
              </a:rPr>
              <a:t>osteophyt</a:t>
            </a:r>
            <a:r>
              <a:rPr lang="nl-NL" sz="2400" dirty="0" smtClean="0">
                <a:sym typeface="Wingdings" pitchFamily="2" charset="2"/>
              </a:rPr>
              <a:t>)  OK?</a:t>
            </a:r>
            <a:endParaRPr lang="nl-NL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faq_question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3" y="1052513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6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1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The </a:t>
            </a:r>
            <a:r>
              <a:rPr lang="en-US" sz="4400" dirty="0" err="1" smtClean="0"/>
              <a:t>Supraspinatus</a:t>
            </a:r>
            <a:r>
              <a:rPr lang="en-US" sz="4400" dirty="0" smtClean="0"/>
              <a:t> and the Deltoid</a:t>
            </a:r>
          </a:p>
          <a:p>
            <a:pPr algn="ctr">
              <a:buNone/>
            </a:pPr>
            <a:r>
              <a:rPr lang="en-US" dirty="0" smtClean="0"/>
              <a:t>Not just two arm elevators </a:t>
            </a: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 algn="ctr">
              <a:buNone/>
            </a:pPr>
            <a:endParaRPr lang="nl-NL" sz="2000" i="1" dirty="0" smtClean="0"/>
          </a:p>
          <a:p>
            <a:pPr algn="ctr"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nl-NL" sz="2000" i="1" dirty="0"/>
          </a:p>
          <a:p>
            <a:pPr>
              <a:buNone/>
            </a:pPr>
            <a:endParaRPr lang="nl-NL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pt-BR" sz="1600" i="1" dirty="0" smtClean="0"/>
              <a:t>Hum. Mov. Sci. 2014 Feb;33:273-283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7061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Deltoideus</a:t>
            </a:r>
            <a:r>
              <a:rPr lang="nl-NL" dirty="0" smtClean="0"/>
              <a:t> en </a:t>
            </a:r>
            <a:r>
              <a:rPr lang="nl-NL" dirty="0" err="1" smtClean="0"/>
              <a:t>Supraspinatus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Symptomen</a:t>
            </a:r>
            <a:r>
              <a:rPr lang="en-US" sz="2400" dirty="0" smtClean="0"/>
              <a:t> SS#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u="sng" dirty="0" err="1" smtClean="0">
                <a:sym typeface="Wingdings" pitchFamily="2" charset="2"/>
              </a:rPr>
              <a:t>Abductie</a:t>
            </a:r>
            <a:r>
              <a:rPr lang="en-US" sz="2400" dirty="0" smtClean="0">
                <a:sym typeface="Wingdings" pitchFamily="2" charset="2"/>
              </a:rPr>
              <a:t>: </a:t>
            </a:r>
            <a:r>
              <a:rPr lang="en-US" sz="2400" dirty="0" err="1" smtClean="0">
                <a:sym typeface="Wingdings" pitchFamily="2" charset="2"/>
              </a:rPr>
              <a:t>pijn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krachts</a:t>
            </a:r>
            <a:r>
              <a:rPr lang="en-US" sz="2400" dirty="0" smtClean="0">
                <a:sym typeface="Wingdings" pitchFamily="2" charset="2"/>
              </a:rPr>
              <a:t>/</a:t>
            </a:r>
            <a:r>
              <a:rPr lang="en-US" sz="2400" dirty="0" err="1" smtClean="0">
                <a:sym typeface="Wingdings" pitchFamily="2" charset="2"/>
              </a:rPr>
              <a:t>functieverlies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000" dirty="0" err="1" smtClean="0">
                <a:sym typeface="Wingdings" pitchFamily="2" charset="2"/>
              </a:rPr>
              <a:t>Zeer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variabel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en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vaak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asymptomatisch</a:t>
            </a:r>
            <a:endParaRPr lang="en-US" sz="2000" dirty="0" smtClean="0">
              <a:sym typeface="Wingdings" pitchFamily="2" charset="2"/>
            </a:endParaRPr>
          </a:p>
          <a:p>
            <a:endParaRPr lang="en-US" sz="1600" dirty="0" smtClean="0"/>
          </a:p>
          <a:p>
            <a:r>
              <a:rPr lang="en-US" sz="2400" dirty="0" err="1" smtClean="0"/>
              <a:t>Abductoren</a:t>
            </a:r>
            <a:r>
              <a:rPr lang="en-US" sz="2400" dirty="0" smtClean="0"/>
              <a:t>: Deltoideus &amp; Supraspinatus</a:t>
            </a:r>
          </a:p>
          <a:p>
            <a:endParaRPr lang="en-US" sz="1600" dirty="0" smtClean="0"/>
          </a:p>
          <a:p>
            <a:r>
              <a:rPr lang="en-US" sz="2400" dirty="0" smtClean="0"/>
              <a:t>Deltoideus: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spier</a:t>
            </a:r>
            <a:r>
              <a:rPr lang="en-US" sz="2400" dirty="0" smtClean="0"/>
              <a:t>,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momentsarm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      </a:t>
            </a:r>
            <a:r>
              <a:rPr lang="en-US" sz="2400" dirty="0" err="1" smtClean="0"/>
              <a:t>belangrijkste</a:t>
            </a:r>
            <a:r>
              <a:rPr lang="en-US" sz="2400" dirty="0" smtClean="0"/>
              <a:t> abductor, </a:t>
            </a:r>
            <a:r>
              <a:rPr lang="en-US" sz="2400" dirty="0" err="1" smtClean="0"/>
              <a:t>toch</a:t>
            </a:r>
            <a:r>
              <a:rPr lang="en-US" sz="2400" dirty="0" smtClean="0"/>
              <a:t>…?</a:t>
            </a:r>
          </a:p>
          <a:p>
            <a:endParaRPr lang="en-US" sz="1600" dirty="0" smtClean="0"/>
          </a:p>
          <a:p>
            <a:r>
              <a:rPr lang="en-US" sz="2400" dirty="0" smtClean="0"/>
              <a:t>Supraspinatus:</a:t>
            </a:r>
          </a:p>
          <a:p>
            <a:pPr lvl="1"/>
            <a:r>
              <a:rPr lang="en-US" sz="2000" dirty="0" smtClean="0"/>
              <a:t>Abductor </a:t>
            </a:r>
            <a:r>
              <a:rPr lang="en-US" sz="2000" dirty="0" err="1" smtClean="0"/>
              <a:t>en</a:t>
            </a:r>
            <a:r>
              <a:rPr lang="en-US" sz="2000" dirty="0" smtClean="0"/>
              <a:t>/of GH </a:t>
            </a:r>
            <a:r>
              <a:rPr lang="en-US" sz="2000" dirty="0" err="1" smtClean="0"/>
              <a:t>stabilisator</a:t>
            </a:r>
            <a:endParaRPr lang="en-US" sz="2000" dirty="0" smtClean="0"/>
          </a:p>
          <a:p>
            <a:pPr lvl="1"/>
            <a:r>
              <a:rPr lang="en-US" sz="2000" dirty="0" err="1" smtClean="0"/>
              <a:t>Individueel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variabele</a:t>
            </a:r>
            <a:r>
              <a:rPr lang="en-US" sz="2000" dirty="0" smtClean="0"/>
              <a:t> </a:t>
            </a:r>
            <a:r>
              <a:rPr lang="en-US" sz="2000" dirty="0" err="1" smtClean="0"/>
              <a:t>functie</a:t>
            </a:r>
            <a:r>
              <a:rPr lang="en-US" sz="2000" dirty="0" smtClean="0"/>
              <a:t>?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Font typeface="Times" pitchFamily="18" charset="0"/>
              <a:buNone/>
            </a:pPr>
            <a:endParaRPr lang="en-US" sz="1000" dirty="0" smtClean="0">
              <a:sym typeface="Wingdings" pitchFamily="2" charset="2"/>
            </a:endParaRPr>
          </a:p>
        </p:txBody>
      </p:sp>
      <p:pic>
        <p:nvPicPr>
          <p:cNvPr id="4" name="Picture 10" descr="bursa_subacromialis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46" y="4293096"/>
            <a:ext cx="443393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1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l-NL" dirty="0" smtClean="0"/>
              <a:t>RCT</a:t>
            </a:r>
          </a:p>
          <a:p>
            <a:r>
              <a:rPr lang="nl-NL" dirty="0" smtClean="0"/>
              <a:t>80 </a:t>
            </a:r>
            <a:r>
              <a:rPr lang="nl-NL" dirty="0" err="1" smtClean="0"/>
              <a:t>pt</a:t>
            </a:r>
            <a:r>
              <a:rPr lang="nl-NL" dirty="0" smtClean="0"/>
              <a:t>: persisterende SIS klachten en </a:t>
            </a:r>
            <a:r>
              <a:rPr lang="nl-NL" u="sng" dirty="0" smtClean="0"/>
              <a:t>X </a:t>
            </a:r>
            <a:r>
              <a:rPr lang="nl-NL" u="sng" dirty="0" err="1" smtClean="0"/>
              <a:t>gb</a:t>
            </a:r>
            <a:endParaRPr lang="nl-NL" u="sng" dirty="0"/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MRI, arthroscopie </a:t>
            </a:r>
            <a:endParaRPr lang="nl-NL" dirty="0">
              <a:sym typeface="Wingdings" pitchFamily="2" charset="2"/>
            </a:endParaRPr>
          </a:p>
          <a:p>
            <a:pPr lvl="1"/>
            <a:r>
              <a:rPr lang="nl-NL" dirty="0" smtClean="0"/>
              <a:t>23 Exclusies: andere aandoeningen MRI/scopie</a:t>
            </a:r>
          </a:p>
          <a:p>
            <a:pPr lvl="1"/>
            <a:r>
              <a:rPr lang="nl-NL" dirty="0" smtClean="0"/>
              <a:t>Groep A: </a:t>
            </a:r>
            <a:r>
              <a:rPr lang="nl-NL" dirty="0" err="1" smtClean="0"/>
              <a:t>bursectomie</a:t>
            </a:r>
            <a:endParaRPr lang="nl-NL" dirty="0" smtClean="0"/>
          </a:p>
          <a:p>
            <a:pPr lvl="1"/>
            <a:r>
              <a:rPr lang="nl-NL" dirty="0" smtClean="0"/>
              <a:t>Groep B: </a:t>
            </a:r>
            <a:r>
              <a:rPr lang="nl-NL" dirty="0" err="1" smtClean="0"/>
              <a:t>bursectomie</a:t>
            </a:r>
            <a:r>
              <a:rPr lang="nl-NL" dirty="0" smtClean="0"/>
              <a:t> + </a:t>
            </a:r>
            <a:r>
              <a:rPr lang="nl-NL" dirty="0" err="1" smtClean="0"/>
              <a:t>acromionplastiek</a:t>
            </a:r>
            <a:endParaRPr lang="nl-NL" dirty="0" smtClean="0"/>
          </a:p>
          <a:p>
            <a:r>
              <a:rPr lang="nl-NL" dirty="0" smtClean="0"/>
              <a:t>Follow-up: &gt;1j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04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Biomechanische</a:t>
            </a:r>
            <a:r>
              <a:rPr lang="en-US" dirty="0" smtClean="0"/>
              <a:t> </a:t>
            </a:r>
            <a:r>
              <a:rPr lang="en-US" dirty="0" err="1" smtClean="0"/>
              <a:t>studie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14 </a:t>
            </a:r>
            <a:r>
              <a:rPr lang="nl-NL" dirty="0" err="1" smtClean="0"/>
              <a:t>isometrische</a:t>
            </a:r>
            <a:r>
              <a:rPr lang="nl-NL" dirty="0" smtClean="0"/>
              <a:t> </a:t>
            </a:r>
            <a:r>
              <a:rPr lang="nl-NL" dirty="0" err="1" smtClean="0"/>
              <a:t>abductietaken</a:t>
            </a:r>
            <a:r>
              <a:rPr lang="nl-NL" dirty="0" smtClean="0"/>
              <a:t>, kracht F</a:t>
            </a:r>
          </a:p>
          <a:p>
            <a:pPr lvl="1"/>
            <a:r>
              <a:rPr lang="nl-NL" dirty="0" smtClean="0"/>
              <a:t>20 Gezonde proefpersonen</a:t>
            </a:r>
          </a:p>
          <a:p>
            <a:pPr lvl="1"/>
            <a:r>
              <a:rPr lang="nl-NL" dirty="0" smtClean="0"/>
              <a:t>Grote </a:t>
            </a:r>
            <a:r>
              <a:rPr lang="nl-NL" dirty="0" err="1" smtClean="0"/>
              <a:t>momentsarm</a:t>
            </a:r>
            <a:r>
              <a:rPr lang="nl-NL" dirty="0" smtClean="0"/>
              <a:t> &amp; kleine </a:t>
            </a:r>
            <a:r>
              <a:rPr lang="nl-NL" dirty="0" err="1" smtClean="0"/>
              <a:t>momentsarm</a:t>
            </a:r>
            <a:endParaRPr lang="nl-NL" dirty="0" smtClean="0"/>
          </a:p>
          <a:p>
            <a:pPr lvl="2"/>
            <a:r>
              <a:rPr lang="nl-NL" dirty="0" smtClean="0"/>
              <a:t>EMG: bijdrage </a:t>
            </a:r>
            <a:r>
              <a:rPr lang="nl-NL" dirty="0" err="1" smtClean="0"/>
              <a:t>Deltoideus</a:t>
            </a:r>
            <a:r>
              <a:rPr lang="nl-NL" dirty="0" smtClean="0"/>
              <a:t> en </a:t>
            </a:r>
            <a:r>
              <a:rPr lang="nl-NL" dirty="0" err="1" smtClean="0"/>
              <a:t>Supraspinatus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Picture 4" descr="2011-07-27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938374"/>
            <a:ext cx="3672408" cy="2597363"/>
          </a:xfrm>
          <a:prstGeom prst="rect">
            <a:avLst/>
          </a:prstGeom>
          <a:noFill/>
        </p:spPr>
      </p:pic>
      <p:pic>
        <p:nvPicPr>
          <p:cNvPr id="5" name="Picture 5" descr="small_larg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78" y="3938374"/>
            <a:ext cx="3233826" cy="2594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6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fig3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832475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4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/>
          <a:lstStyle/>
          <a:p>
            <a:r>
              <a:rPr lang="nl-NL" dirty="0" smtClean="0"/>
              <a:t>Géén effect behandeling A vs. B op uitkomst</a:t>
            </a:r>
          </a:p>
          <a:p>
            <a:r>
              <a:rPr lang="nl-NL" dirty="0" smtClean="0"/>
              <a:t>Wél effect:</a:t>
            </a:r>
          </a:p>
          <a:p>
            <a:pPr lvl="1"/>
            <a:r>
              <a:rPr lang="nl-NL" dirty="0" smtClean="0"/>
              <a:t>Lagere baseline score </a:t>
            </a:r>
            <a:r>
              <a:rPr lang="nl-NL" dirty="0" smtClean="0">
                <a:sym typeface="Wingdings" panose="05000000000000000000" pitchFamily="2" charset="2"/>
              </a:rPr>
              <a:t> slechtere uitkomst</a:t>
            </a:r>
            <a:endParaRPr lang="nl-NL" dirty="0" smtClean="0"/>
          </a:p>
          <a:p>
            <a:pPr lvl="1"/>
            <a:r>
              <a:rPr lang="nl-NL" dirty="0" smtClean="0"/>
              <a:t>Hoger type acromion </a:t>
            </a:r>
            <a:r>
              <a:rPr lang="nl-NL" dirty="0" smtClean="0">
                <a:sym typeface="Wingdings" pitchFamily="2" charset="2"/>
              </a:rPr>
              <a:t> slechtere uitkomst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7629386" cy="273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3131840" y="4582803"/>
            <a:ext cx="5256584" cy="214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131840" y="5733256"/>
            <a:ext cx="5256584" cy="214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8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SIS </a:t>
            </a:r>
            <a:r>
              <a:rPr lang="en-US" dirty="0" err="1" smtClean="0"/>
              <a:t>klachten</a:t>
            </a:r>
            <a:r>
              <a:rPr lang="en-US" dirty="0" smtClean="0"/>
              <a:t>: </a:t>
            </a:r>
            <a:r>
              <a:rPr lang="en-US" dirty="0" err="1" smtClean="0"/>
              <a:t>veel</a:t>
            </a:r>
            <a:r>
              <a:rPr lang="en-US" dirty="0" smtClean="0"/>
              <a:t> pt.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aandoening</a:t>
            </a:r>
            <a:endParaRPr lang="nl-NL" dirty="0" smtClean="0"/>
          </a:p>
          <a:p>
            <a:r>
              <a:rPr lang="nl-NL" dirty="0" smtClean="0"/>
              <a:t>Acromionplastiek vs. </a:t>
            </a:r>
            <a:r>
              <a:rPr lang="nl-NL" dirty="0" err="1" smtClean="0"/>
              <a:t>bursectomie</a:t>
            </a:r>
            <a:endParaRPr lang="nl-NL" dirty="0" smtClean="0"/>
          </a:p>
          <a:p>
            <a:pPr lvl="1"/>
            <a:r>
              <a:rPr lang="en-US" dirty="0" err="1" smtClean="0"/>
              <a:t>Vergelijkbare</a:t>
            </a:r>
            <a:r>
              <a:rPr lang="en-US" dirty="0" smtClean="0"/>
              <a:t> </a:t>
            </a:r>
            <a:r>
              <a:rPr lang="en-US" dirty="0" err="1" smtClean="0"/>
              <a:t>uitkomsten</a:t>
            </a:r>
            <a:endParaRPr lang="nl-NL" dirty="0" smtClean="0"/>
          </a:p>
          <a:p>
            <a:pPr lvl="1"/>
            <a:r>
              <a:rPr lang="nl-NL" dirty="0" smtClean="0"/>
              <a:t>Géén interactie-effect behandeling-acromion</a:t>
            </a:r>
          </a:p>
          <a:p>
            <a:pPr lvl="2"/>
            <a:r>
              <a:rPr lang="en-US" dirty="0" err="1" smtClean="0"/>
              <a:t>Haakvormig</a:t>
            </a:r>
            <a:r>
              <a:rPr lang="en-US" dirty="0" smtClean="0"/>
              <a:t> acromion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baat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acromionplastiek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Waarde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klinische</a:t>
            </a:r>
            <a:r>
              <a:rPr lang="en-US" dirty="0" smtClean="0">
                <a:sym typeface="Wingdings" panose="05000000000000000000" pitchFamily="2" charset="2"/>
              </a:rPr>
              <a:t> diagnose SIS…?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Acromionplastiek…?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5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Subacromiaal Impingement </a:t>
            </a:r>
            <a:r>
              <a:rPr lang="en-US" dirty="0" err="1"/>
              <a:t>S</a:t>
            </a:r>
            <a:r>
              <a:rPr lang="en-US" dirty="0" err="1" smtClean="0"/>
              <a:t>yndroom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Oorzaak</a:t>
            </a:r>
            <a:r>
              <a:rPr lang="en-US" dirty="0" smtClean="0"/>
              <a:t> SIS </a:t>
            </a:r>
            <a:r>
              <a:rPr lang="en-US" dirty="0" err="1" smtClean="0"/>
              <a:t>klachten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inklemming</a:t>
            </a:r>
            <a:r>
              <a:rPr lang="en-US" dirty="0"/>
              <a:t> </a:t>
            </a:r>
            <a:r>
              <a:rPr lang="en-US" dirty="0" smtClean="0"/>
              <a:t>Supraspinatus (1972)?</a:t>
            </a:r>
            <a:endParaRPr lang="en-US" dirty="0"/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Sindsdien</a:t>
            </a:r>
            <a:r>
              <a:rPr lang="en-US" dirty="0" smtClean="0">
                <a:sym typeface="Wingdings" panose="05000000000000000000" pitchFamily="2" charset="2"/>
              </a:rPr>
              <a:t> MRI/</a:t>
            </a:r>
            <a:r>
              <a:rPr lang="en-US" dirty="0" err="1" smtClean="0">
                <a:sym typeface="Wingdings" panose="05000000000000000000" pitchFamily="2" charset="2"/>
              </a:rPr>
              <a:t>scopie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andere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oorzaken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en-US" sz="1600" dirty="0" smtClean="0"/>
          </a:p>
          <a:p>
            <a:r>
              <a:rPr lang="en-US" dirty="0" smtClean="0"/>
              <a:t>Acromionplastiek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bursectomie</a:t>
            </a:r>
            <a:r>
              <a:rPr lang="en-US" dirty="0" smtClean="0"/>
              <a:t>, </a:t>
            </a:r>
            <a:r>
              <a:rPr lang="en-US" dirty="0" err="1" smtClean="0"/>
              <a:t>succespercentage</a:t>
            </a:r>
            <a:r>
              <a:rPr lang="en-US" dirty="0"/>
              <a:t>: 48-90%..... </a:t>
            </a:r>
          </a:p>
          <a:p>
            <a:pPr lvl="1"/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definities</a:t>
            </a:r>
            <a:r>
              <a:rPr lang="en-US" dirty="0"/>
              <a:t>/</a:t>
            </a:r>
            <a:r>
              <a:rPr lang="en-US" dirty="0" err="1"/>
              <a:t>inclusiecriteria</a:t>
            </a:r>
            <a:r>
              <a:rPr lang="en-US" dirty="0"/>
              <a:t> in trials</a:t>
            </a:r>
          </a:p>
          <a:p>
            <a:endParaRPr lang="en-US" sz="1600" dirty="0" smtClean="0"/>
          </a:p>
          <a:p>
            <a:r>
              <a:rPr lang="en-US" dirty="0" smtClean="0"/>
              <a:t>SIS is “</a:t>
            </a:r>
            <a:r>
              <a:rPr lang="en-US" dirty="0" err="1" smtClean="0"/>
              <a:t>Vergaarbakdiagnose</a:t>
            </a:r>
            <a:r>
              <a:rPr lang="en-US" dirty="0" smtClean="0"/>
              <a:t>”?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err="1" smtClean="0"/>
              <a:t>Goed</a:t>
            </a:r>
            <a:r>
              <a:rPr lang="en-US" dirty="0" smtClean="0"/>
              <a:t> plan: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Analyseren</a:t>
            </a:r>
            <a:r>
              <a:rPr lang="en-US" dirty="0" smtClean="0">
                <a:sym typeface="Wingdings" panose="05000000000000000000" pitchFamily="2" charset="2"/>
              </a:rPr>
              <a:t> van </a:t>
            </a:r>
            <a:r>
              <a:rPr lang="en-US" dirty="0" err="1" smtClean="0">
                <a:sym typeface="Wingdings" panose="05000000000000000000" pitchFamily="2" charset="2"/>
              </a:rPr>
              <a:t>onderliggende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mechanismen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bij</a:t>
            </a:r>
            <a:r>
              <a:rPr lang="en-US" dirty="0" smtClean="0">
                <a:sym typeface="Wingdings" panose="05000000000000000000" pitchFamily="2" charset="2"/>
              </a:rPr>
              <a:t> pt. met SIS </a:t>
            </a:r>
            <a:r>
              <a:rPr lang="en-US" dirty="0" err="1" smtClean="0">
                <a:sym typeface="Wingdings" panose="05000000000000000000" pitchFamily="2" charset="2"/>
              </a:rPr>
              <a:t>klachten</a:t>
            </a:r>
            <a:r>
              <a:rPr lang="en-US" dirty="0" smtClean="0">
                <a:sym typeface="Wingdings" panose="05000000000000000000" pitchFamily="2" charset="2"/>
              </a:rPr>
              <a:t>  X, MRI, lab  </a:t>
            </a:r>
            <a:r>
              <a:rPr lang="en-US" dirty="0" err="1" smtClean="0">
                <a:sym typeface="Wingdings" panose="05000000000000000000" pitchFamily="2" charset="2"/>
              </a:rPr>
              <a:t>diagnostische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subgroepen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9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1431</Words>
  <Application>Microsoft Macintosh PowerPoint</Application>
  <PresentationFormat>Diavoorstelling (4:3)</PresentationFormat>
  <Paragraphs>397</Paragraphs>
  <Slides>61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61</vt:i4>
      </vt:variant>
    </vt:vector>
  </HeadingPairs>
  <TitlesOfParts>
    <vt:vector size="67" baseType="lpstr">
      <vt:lpstr>Calibri</vt:lpstr>
      <vt:lpstr>Times</vt:lpstr>
      <vt:lpstr>Wingdings</vt:lpstr>
      <vt:lpstr>Arial</vt:lpstr>
      <vt:lpstr>Office-thema</vt:lpstr>
      <vt:lpstr>Office Theme</vt:lpstr>
      <vt:lpstr>Subacromiale pezen in het nauw </vt:lpstr>
      <vt:lpstr>Rotator Cuff aandoeningen</vt:lpstr>
      <vt:lpstr>Acromion &amp; Supraspinatus</vt:lpstr>
      <vt:lpstr>The Answer! (?)</vt:lpstr>
      <vt:lpstr>PowerPoint-presentatie</vt:lpstr>
      <vt:lpstr>Methoden</vt:lpstr>
      <vt:lpstr>Resultaten</vt:lpstr>
      <vt:lpstr>Conclusies</vt:lpstr>
      <vt:lpstr>Subacromiaal Impingement Syndroom</vt:lpstr>
      <vt:lpstr>“Inklemming”</vt:lpstr>
      <vt:lpstr>PowerPoint-presentatie</vt:lpstr>
      <vt:lpstr>Inhoud</vt:lpstr>
      <vt:lpstr>Hoofdstuk 2</vt:lpstr>
      <vt:lpstr>Methoden</vt:lpstr>
      <vt:lpstr>Waar zijn we het allemaal over eens?</vt:lpstr>
      <vt:lpstr>Waar zijn we het allemaal over eens?</vt:lpstr>
      <vt:lpstr>Maar…</vt:lpstr>
      <vt:lpstr>Samengevat</vt:lpstr>
      <vt:lpstr>Conclusies</vt:lpstr>
      <vt:lpstr>Hoofdstuk 4</vt:lpstr>
      <vt:lpstr>Methoden</vt:lpstr>
      <vt:lpstr>Resultaten</vt:lpstr>
      <vt:lpstr>Conclusies</vt:lpstr>
      <vt:lpstr>Inhoud</vt:lpstr>
      <vt:lpstr>Hoofdstuk 6</vt:lpstr>
      <vt:lpstr>Tendinitis calcarea</vt:lpstr>
      <vt:lpstr>Tendinitis calcarea (RCCT)</vt:lpstr>
      <vt:lpstr>Resultaten</vt:lpstr>
      <vt:lpstr>Conclusies</vt:lpstr>
      <vt:lpstr>Hoofdstuk 7</vt:lpstr>
      <vt:lpstr>Barbotage / needling and lavage</vt:lpstr>
      <vt:lpstr>Tendinitis calcarea</vt:lpstr>
      <vt:lpstr>Conclusies</vt:lpstr>
      <vt:lpstr>Inhoud</vt:lpstr>
      <vt:lpstr>PowerPoint-presentatie</vt:lpstr>
      <vt:lpstr>Hoofdstuk 2 &amp; 9 t/m 11</vt:lpstr>
      <vt:lpstr>Abductie: biomechanica</vt:lpstr>
      <vt:lpstr>Abductie: biomechanica</vt:lpstr>
      <vt:lpstr>Abductie: biomechanica</vt:lpstr>
      <vt:lpstr>Abductie: biomechanica</vt:lpstr>
      <vt:lpstr>PowerPoint-presentatie</vt:lpstr>
      <vt:lpstr>PowerPoint-presentatie</vt:lpstr>
      <vt:lpstr>Labstudies: gezonden</vt:lpstr>
      <vt:lpstr>Labstudies: RC# en SIS pt</vt:lpstr>
      <vt:lpstr>PowerPoint-presentatie</vt:lpstr>
      <vt:lpstr>Samengevat: Wat is SIS?</vt:lpstr>
      <vt:lpstr>Samengevat: tendinitis calcarea</vt:lpstr>
      <vt:lpstr>Samengevat: labstudies</vt:lpstr>
      <vt:lpstr>Subacromiale pezen in het nauw?</vt:lpstr>
      <vt:lpstr>Conclusie</vt:lpstr>
      <vt:lpstr>Terug naar Dr. Neer, 1972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Hoofdstuk 3</vt:lpstr>
      <vt:lpstr>Deltoideus en Supraspinatus</vt:lpstr>
      <vt:lpstr>Biomechanische studie</vt:lpstr>
      <vt:lpstr>PowerPoint-presentatie</vt:lpstr>
    </vt:vector>
  </TitlesOfParts>
  <Company>HagaZiekenhuis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Subacromiale pezen in het nauw.</dc:title>
  <dc:creator>P.B. deWitte</dc:creator>
  <cp:lastModifiedBy>Odette de Beer</cp:lastModifiedBy>
  <cp:revision>465</cp:revision>
  <dcterms:created xsi:type="dcterms:W3CDTF">2015-09-07T08:54:56Z</dcterms:created>
  <dcterms:modified xsi:type="dcterms:W3CDTF">2015-11-20T12:17:20Z</dcterms:modified>
</cp:coreProperties>
</file>