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58" r:id="rId4"/>
    <p:sldId id="269" r:id="rId5"/>
    <p:sldId id="299" r:id="rId6"/>
    <p:sldId id="262" r:id="rId7"/>
    <p:sldId id="257" r:id="rId8"/>
    <p:sldId id="266" r:id="rId9"/>
    <p:sldId id="267" r:id="rId10"/>
    <p:sldId id="270" r:id="rId11"/>
    <p:sldId id="271" r:id="rId12"/>
    <p:sldId id="292" r:id="rId13"/>
    <p:sldId id="302" r:id="rId14"/>
    <p:sldId id="288" r:id="rId15"/>
    <p:sldId id="286" r:id="rId16"/>
    <p:sldId id="289" r:id="rId17"/>
    <p:sldId id="283" r:id="rId18"/>
    <p:sldId id="282" r:id="rId19"/>
    <p:sldId id="300" r:id="rId20"/>
    <p:sldId id="303" r:id="rId21"/>
    <p:sldId id="294" r:id="rId22"/>
    <p:sldId id="284" r:id="rId23"/>
    <p:sldId id="295" r:id="rId24"/>
    <p:sldId id="305" r:id="rId25"/>
    <p:sldId id="272" r:id="rId26"/>
    <p:sldId id="274" r:id="rId27"/>
    <p:sldId id="306" r:id="rId28"/>
    <p:sldId id="308" r:id="rId29"/>
  </p:sldIdLst>
  <p:sldSz cx="10688638" cy="7562850"/>
  <p:notesSz cx="6858000" cy="9144000"/>
  <p:defaultTextStyle>
    <a:defPPr>
      <a:defRPr lang="nl-NL"/>
    </a:defPPr>
    <a:lvl1pPr marL="0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09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15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923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231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537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846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154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462" algn="l" defTabSz="52130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89293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-1182" y="-96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60462-BB89-F740-BE81-077BB9BD5766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B3D8-7927-924F-9266-B83D664873F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0592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2BE29-52C4-9041-8F6E-9BAB57F3DB56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8673-0203-EA4B-9156-0CF47BEDD88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445677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09" algn="l" defTabSz="521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615" algn="l" defTabSz="521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923" algn="l" defTabSz="521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231" algn="l" defTabSz="521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537" algn="l" defTabSz="521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846" algn="l" defTabSz="521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154" algn="l" defTabSz="521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462" algn="l" defTabSz="521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Fat-suppressed T2-weighted </a:t>
            </a:r>
            <a:r>
              <a:rPr lang="en-US" sz="14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sagittal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pulse sequence (T2 TSEIFS) and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 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corresponding T1-weighted spin-echo </a:t>
            </a:r>
            <a:r>
              <a:rPr lang="en-US" sz="14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sagittal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pulse sequence (T1 SE) magnetic resonance images of the knee of a patient with psoriatic arthritis, showing extensive </a:t>
            </a:r>
            <a:r>
              <a:rPr lang="en-US" sz="14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entheseal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bone edema. The </a:t>
            </a:r>
            <a:r>
              <a:rPr lang="en-US" sz="14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-SE scan shows little abnormality, but the T2 TSE/FS scan demonstrates extensive bone edema in 3 areas: the anterior patella (straight arrow), the superior insertion of the posterior </a:t>
            </a:r>
            <a:r>
              <a:rPr lang="en-US" sz="14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cruciate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ligament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(S),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4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extcnsive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subchondral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bone edema at the tibia1 plateau, especially at the patellar tendon </a:t>
            </a:r>
            <a:r>
              <a: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insertion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(curved arrow) 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at the inferior insertion of the posterior </a:t>
            </a:r>
            <a:r>
              <a:rPr lang="en-US" sz="14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cruciate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ligament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(*). </a:t>
            </a:r>
            <a:r>
              <a:rPr lang="en-US" sz="14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Focal high and intermediate </a:t>
            </a:r>
            <a:r>
              <a: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 outside the posterior joint in the soft tissues is also evident.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8673-0203-EA4B-9156-0CF47BEDD880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4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nl-NL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4. </a:t>
            </a:r>
            <a:r>
              <a: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Nail bed features;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Oil-drop discoloration (</a:t>
            </a:r>
            <a:r>
              <a:rPr lang="en-US" sz="14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arrow); B. </a:t>
            </a:r>
            <a:r>
              <a:rPr lang="en-US" sz="14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Onycholysis</a:t>
            </a:r>
            <a:r>
              <a:rPr lang="en-US" sz="14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C. </a:t>
            </a:r>
            <a:r>
              <a:rPr lang="en-US" sz="1400" b="1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Subungual</a:t>
            </a:r>
            <a:r>
              <a:rPr lang="en-US" sz="14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hyperkeratosis; D. Splinter</a:t>
            </a:r>
          </a:p>
          <a:p>
            <a:r>
              <a: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hemorrhages. Nail matrix features; 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Pitting of the nail plate; F. Crumbling in proximal quadrants nail plate;</a:t>
            </a:r>
          </a:p>
          <a:p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G. </a:t>
            </a:r>
            <a:r>
              <a:rPr lang="en-US" sz="14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Leukonychia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H. Red spots in the </a:t>
            </a:r>
            <a:r>
              <a:rPr lang="en-US" sz="14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lunula</a:t>
            </a: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4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arrow).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8673-0203-EA4B-9156-0CF47BEDD880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pPr/>
              <a:t>15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695325"/>
            <a:ext cx="484346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dirty="0"/>
              <a:t>Axial high‐resolution MRI images of DIP joints in patients with PsA, OA and normal subjects showing extensive diffuse inflammation in </a:t>
            </a:r>
            <a:r>
              <a:rPr dirty="0" err="1"/>
              <a:t>PsA.</a:t>
            </a:r>
            <a:r>
              <a:rPr dirty="0"/>
              <a:t> [Reprinted with permission of Elsevier B.V].</a:t>
            </a:r>
            <a:r>
              <a:rPr baseline="30000" dirty="0"/>
              <a:t>14</a:t>
            </a:r>
            <a:r>
              <a:rPr dirty="0"/>
              <a:t> Indicates thickening of tissues under the nail bed. DIP, distal </a:t>
            </a:r>
            <a:r>
              <a:rPr dirty="0" err="1"/>
              <a:t>interphalangeal</a:t>
            </a:r>
            <a:r>
              <a:rPr dirty="0"/>
              <a:t>; OA, osteoarthritis; PsA, psoriatic arthritis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8F94D-F94A-4A62-BB98-2FABC03E8570}" type="slidenum">
              <a:rPr lang="nl-NL" smtClean="0"/>
              <a:pPr/>
              <a:t>16</a:t>
            </a:fld>
            <a:endParaRPr lang="nl-NL" smtClean="0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6" tIns="46462" rIns="92926" bIns="46462" anchor="b"/>
          <a:lstStyle/>
          <a:p>
            <a:pPr algn="r" defTabSz="928688"/>
            <a:fld id="{8AD9E7B7-977B-44CC-B38C-8668715E83BB}" type="slidenum">
              <a:rPr lang="en-US" sz="1000"/>
              <a:pPr algn="r" defTabSz="928688"/>
              <a:t>16</a:t>
            </a:fld>
            <a:endParaRPr lang="en-US" sz="1000"/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926" tIns="46462" rIns="92926" bIns="46462"/>
          <a:lstStyle/>
          <a:p>
            <a:pPr marL="190500" indent="-190500"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521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Histology sections showing extensor tendon (ET) enthesis. The superficial (SL) and deep </a:t>
            </a:r>
            <a:r>
              <a:rPr lang="en-US" dirty="0" err="1" smtClean="0"/>
              <a:t>laminae</a:t>
            </a:r>
            <a:r>
              <a:rPr lang="en-US" dirty="0" smtClean="0"/>
              <a:t> (DL) from the ET are associated with the nail root (NR) and matrix.</a:t>
            </a:r>
            <a:endParaRPr lang="en-US" baseline="300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8673-0203-EA4B-9156-0CF47BEDD880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8673-0203-EA4B-9156-0CF47BEDD880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97544" y="2074260"/>
            <a:ext cx="7656662" cy="182026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97544" y="4285614"/>
            <a:ext cx="7656661" cy="2572145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Accreditatie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B7FB-6289-064A-ACC5-12C9D51AC9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6644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432" y="6887095"/>
            <a:ext cx="2494016" cy="525198"/>
          </a:xfrm>
          <a:prstGeom prst="rect">
            <a:avLst/>
          </a:prstGeom>
          <a:ln/>
        </p:spPr>
        <p:txBody>
          <a:bodyPr lIns="104287" tIns="52144" rIns="104287" bIns="52144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E7FD-5F98-483F-BCE5-0D68AEE42B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333" y="302867"/>
            <a:ext cx="8730847" cy="1260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Accreditatie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B7FB-6289-064A-ACC5-12C9D51AC9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7087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334" y="4859833"/>
            <a:ext cx="9505871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8334" y="3205461"/>
            <a:ext cx="9505871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Accreditatie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B7FB-6289-064A-ACC5-12C9D51AC9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18695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334" y="302867"/>
            <a:ext cx="8715070" cy="1260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8334" y="1764668"/>
            <a:ext cx="4606913" cy="4991131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555093" y="1764668"/>
            <a:ext cx="4599112" cy="4991131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Accreditatie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B7FB-6289-064A-ACC5-12C9D51AC9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02974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8334" y="1958105"/>
            <a:ext cx="4608769" cy="1269699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521309" indent="0">
              <a:buNone/>
              <a:defRPr sz="2300" b="1"/>
            </a:lvl2pPr>
            <a:lvl3pPr marL="1042615" indent="0">
              <a:buNone/>
              <a:defRPr sz="2100" b="1"/>
            </a:lvl3pPr>
            <a:lvl4pPr marL="1563923" indent="0">
              <a:buNone/>
              <a:defRPr sz="1800" b="1"/>
            </a:lvl4pPr>
            <a:lvl5pPr marL="2085231" indent="0">
              <a:buNone/>
              <a:defRPr sz="1800" b="1"/>
            </a:lvl5pPr>
            <a:lvl6pPr marL="2606537" indent="0">
              <a:buNone/>
              <a:defRPr sz="1800" b="1"/>
            </a:lvl6pPr>
            <a:lvl7pPr marL="3127846" indent="0">
              <a:buNone/>
              <a:defRPr sz="1800" b="1"/>
            </a:lvl7pPr>
            <a:lvl8pPr marL="3649154" indent="0">
              <a:buNone/>
              <a:defRPr sz="1800" b="1"/>
            </a:lvl8pPr>
            <a:lvl9pPr marL="4170462" indent="0">
              <a:buNone/>
              <a:defRPr sz="18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8334" y="3365382"/>
            <a:ext cx="4608769" cy="3390417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545436" y="1958105"/>
            <a:ext cx="4608769" cy="1269699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521309" indent="0">
              <a:buNone/>
              <a:defRPr sz="2300" b="1"/>
            </a:lvl2pPr>
            <a:lvl3pPr marL="1042615" indent="0">
              <a:buNone/>
              <a:defRPr sz="2100" b="1"/>
            </a:lvl3pPr>
            <a:lvl4pPr marL="1563923" indent="0">
              <a:buNone/>
              <a:defRPr sz="1800" b="1"/>
            </a:lvl4pPr>
            <a:lvl5pPr marL="2085231" indent="0">
              <a:buNone/>
              <a:defRPr sz="1800" b="1"/>
            </a:lvl5pPr>
            <a:lvl6pPr marL="2606537" indent="0">
              <a:buNone/>
              <a:defRPr sz="1800" b="1"/>
            </a:lvl6pPr>
            <a:lvl7pPr marL="3127846" indent="0">
              <a:buNone/>
              <a:defRPr sz="1800" b="1"/>
            </a:lvl7pPr>
            <a:lvl8pPr marL="3649154" indent="0">
              <a:buNone/>
              <a:defRPr sz="1800" b="1"/>
            </a:lvl8pPr>
            <a:lvl9pPr marL="4170462" indent="0">
              <a:buNone/>
              <a:defRPr sz="18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545436" y="3365382"/>
            <a:ext cx="4608770" cy="33904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Accreditatie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B7FB-6289-064A-ACC5-12C9D51AC9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5606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333" y="301113"/>
            <a:ext cx="8722960" cy="1159336"/>
          </a:xfrm>
        </p:spPr>
        <p:txBody>
          <a:bodyPr anchor="b">
            <a:normAutofit/>
          </a:bodyPr>
          <a:lstStyle>
            <a:lvl1pPr algn="l">
              <a:defRPr sz="23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78960" y="1878722"/>
            <a:ext cx="5975246" cy="4877077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8333" y="1878722"/>
            <a:ext cx="3402589" cy="487707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21309" indent="0">
              <a:buNone/>
              <a:defRPr sz="1400"/>
            </a:lvl2pPr>
            <a:lvl3pPr marL="1042615" indent="0">
              <a:buNone/>
              <a:defRPr sz="1100"/>
            </a:lvl3pPr>
            <a:lvl4pPr marL="1563923" indent="0">
              <a:buNone/>
              <a:defRPr sz="1000"/>
            </a:lvl4pPr>
            <a:lvl5pPr marL="2085231" indent="0">
              <a:buNone/>
              <a:defRPr sz="1000"/>
            </a:lvl5pPr>
            <a:lvl6pPr marL="2606537" indent="0">
              <a:buNone/>
              <a:defRPr sz="1000"/>
            </a:lvl6pPr>
            <a:lvl7pPr marL="3127846" indent="0">
              <a:buNone/>
              <a:defRPr sz="1000"/>
            </a:lvl7pPr>
            <a:lvl8pPr marL="3649154" indent="0">
              <a:buNone/>
              <a:defRPr sz="1000"/>
            </a:lvl8pPr>
            <a:lvl9pPr marL="4170462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Accreditatie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B7FB-6289-064A-ACC5-12C9D51AC9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1499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334" y="5293995"/>
            <a:ext cx="6413183" cy="624986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48334" y="1767355"/>
            <a:ext cx="6413183" cy="3446110"/>
          </a:xfrm>
        </p:spPr>
        <p:txBody>
          <a:bodyPr/>
          <a:lstStyle>
            <a:lvl1pPr marL="0" indent="0">
              <a:buNone/>
              <a:defRPr sz="3600"/>
            </a:lvl1pPr>
            <a:lvl2pPr marL="521309" indent="0">
              <a:buNone/>
              <a:defRPr sz="3200"/>
            </a:lvl2pPr>
            <a:lvl3pPr marL="1042615" indent="0">
              <a:buNone/>
              <a:defRPr sz="2700"/>
            </a:lvl3pPr>
            <a:lvl4pPr marL="1563923" indent="0">
              <a:buNone/>
              <a:defRPr sz="2300"/>
            </a:lvl4pPr>
            <a:lvl5pPr marL="2085231" indent="0">
              <a:buNone/>
              <a:defRPr sz="2300"/>
            </a:lvl5pPr>
            <a:lvl6pPr marL="2606537" indent="0">
              <a:buNone/>
              <a:defRPr sz="2300"/>
            </a:lvl6pPr>
            <a:lvl7pPr marL="3127846" indent="0">
              <a:buNone/>
              <a:defRPr sz="2300"/>
            </a:lvl7pPr>
            <a:lvl8pPr marL="3649154" indent="0">
              <a:buNone/>
              <a:defRPr sz="2300"/>
            </a:lvl8pPr>
            <a:lvl9pPr marL="4170462" indent="0">
              <a:buNone/>
              <a:defRPr sz="23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8334" y="5918981"/>
            <a:ext cx="6413183" cy="88758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21309" indent="0">
              <a:buNone/>
              <a:defRPr sz="1400"/>
            </a:lvl2pPr>
            <a:lvl3pPr marL="1042615" indent="0">
              <a:buNone/>
              <a:defRPr sz="1100"/>
            </a:lvl3pPr>
            <a:lvl4pPr marL="1563923" indent="0">
              <a:buNone/>
              <a:defRPr sz="1000"/>
            </a:lvl4pPr>
            <a:lvl5pPr marL="2085231" indent="0">
              <a:buNone/>
              <a:defRPr sz="1000"/>
            </a:lvl5pPr>
            <a:lvl6pPr marL="2606537" indent="0">
              <a:buNone/>
              <a:defRPr sz="1000"/>
            </a:lvl6pPr>
            <a:lvl7pPr marL="3127846" indent="0">
              <a:buNone/>
              <a:defRPr sz="1000"/>
            </a:lvl7pPr>
            <a:lvl8pPr marL="3649154" indent="0">
              <a:buNone/>
              <a:defRPr sz="1000"/>
            </a:lvl8pPr>
            <a:lvl9pPr marL="4170462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Accreditatie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B7FB-6289-064A-ACC5-12C9D51AC9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61923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104287" tIns="52144" rIns="104287" bIns="52144"/>
          <a:lstStyle/>
          <a:p>
            <a:fld id="{D7370EB4-C966-4CA7-B64D-8F211DDB5CBD}" type="datetimeFigureOut">
              <a:rPr lang="nl-NL" smtClean="0"/>
              <a:pPr/>
              <a:t>30-10-2015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D168-D8F2-4F94-93D7-BD991F090B7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591" y="301752"/>
            <a:ext cx="9616407" cy="12610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91" y="1769218"/>
            <a:ext cx="9616407" cy="24187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591" y="4340460"/>
            <a:ext cx="9616407" cy="24187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533591" y="6889468"/>
            <a:ext cx="2487844" cy="519331"/>
          </a:xfrm>
          <a:prstGeom prst="rect">
            <a:avLst/>
          </a:prstGeom>
          <a:ln/>
        </p:spPr>
        <p:txBody>
          <a:bodyPr lIns="94604" tIns="47302" rIns="94604" bIns="47302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48333" y="302867"/>
            <a:ext cx="8691405" cy="1260475"/>
          </a:xfrm>
          <a:prstGeom prst="rect">
            <a:avLst/>
          </a:prstGeom>
        </p:spPr>
        <p:txBody>
          <a:bodyPr vert="horz" lIns="104261" tIns="52131" rIns="104261" bIns="52131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48334" y="1764668"/>
            <a:ext cx="9505872" cy="4991131"/>
          </a:xfrm>
          <a:prstGeom prst="rect">
            <a:avLst/>
          </a:prstGeom>
        </p:spPr>
        <p:txBody>
          <a:bodyPr vert="horz" lIns="104261" tIns="52131" rIns="104261" bIns="52131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48334" y="7049333"/>
            <a:ext cx="9505872" cy="402652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l"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Accreditatie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529629" y="7049333"/>
            <a:ext cx="624577" cy="402652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r">
              <a:defRPr sz="1400">
                <a:solidFill>
                  <a:srgbClr val="0C3E89"/>
                </a:solidFill>
              </a:defRPr>
            </a:lvl1pPr>
          </a:lstStyle>
          <a:p>
            <a:fld id="{60D2B7FB-6289-064A-ACC5-12C9D51AC92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0648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0" r:id="rId9"/>
    <p:sldLayoutId id="2147483661" r:id="rId10"/>
  </p:sldLayoutIdLst>
  <p:hf sldNum="0" hdr="0" dt="0"/>
  <p:txStyles>
    <p:titleStyle>
      <a:lvl1pPr algn="l" defTabSz="521309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90979" indent="-390979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Verdana"/>
          <a:ea typeface="+mn-ea"/>
          <a:cs typeface="Verdana"/>
        </a:defRPr>
      </a:lvl1pPr>
      <a:lvl2pPr marL="847126" indent="-325818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Verdana"/>
          <a:ea typeface="+mn-ea"/>
          <a:cs typeface="Verdana"/>
        </a:defRPr>
      </a:lvl2pPr>
      <a:lvl3pPr marL="1303270" indent="-260653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Verdana"/>
          <a:ea typeface="+mn-ea"/>
          <a:cs typeface="Verdana"/>
        </a:defRPr>
      </a:lvl3pPr>
      <a:lvl4pPr marL="1824576" indent="-260653" algn="l" defTabSz="5213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345885" indent="-260653" algn="l" defTabSz="5213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867192" indent="-260653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00" indent="-260653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07" indent="-260653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15" indent="-260653" algn="l" defTabSz="5213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9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5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3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1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37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6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4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2" algn="l" defTabSz="521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gif"/><Relationship Id="rId5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://www.medicalfacts.nl/2014/05/14/internationale-patientenverenigingen-ontwikkelen-raamwerk-voor-het-verbeteren-van-de-zorg-voor-mensen-die-leven-met-psoriasis-en-artritis-psoriatica/woman-neck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gif"/><Relationship Id="rId4" Type="http://schemas.openxmlformats.org/officeDocument/2006/relationships/image" Target="../media/image6.jpeg"/><Relationship Id="rId9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UQjRxqFQoTCNnNk6T95sgCFUu6GgodfmkBhQ&amp;url=http://ard.bmj.com/content/71/4/553.full.pdf&amp;psig=AFQjCNFpwsHUjSPdccf1urHos_mdWvtv-g&amp;ust=1446183937207392" TargetMode="External"/><Relationship Id="rId2" Type="http://schemas.openxmlformats.org/officeDocument/2006/relationships/hyperlink" Target="http://www.google.nl/url?sa=i&amp;rct=j&amp;q=&amp;esrc=s&amp;source=images&amp;cd=&amp;cad=rja&amp;uact=8&amp;ved=0CAUQjRxqFQoTCMb23pr95sgCFYIwGgod5moGsA&amp;url=http://ard.bmj.com/content/71/4/553.full.pdf&amp;psig=AFQjCNFpwsHUjSPdccf1urHos_mdWvtv-g&amp;ust=144618393720739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google.nl/url?sa=i&amp;rct=j&amp;q=&amp;esrc=s&amp;source=images&amp;cd=&amp;cad=rja&amp;uact=8&amp;ved=0CAcQjRxqFQoTCMnpzu-u6cgCFSjxcgod4PYL6g&amp;url=http://www.spirehealthcare.com/elland/our-facilities-treatments-and-consultants/our-consultants/dr-dennis-mcgonagle/&amp;psig=AFQjCNHRiOailRF554ARAMnDG80VHnPK2A&amp;ust=1446265870970295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CAcQjRxqFQoTCIug_LKw6cgCFaVzcgodOqwLWA&amp;url=http://www.ijslandspecialist.nl/over-ijsland/ijsland-noorderlicht/&amp;bvm=bv.106379543,d.bGQ&amp;psig=AFQjCNHn46AFoSffMwn4Hk1hNiTWYaXTUg&amp;ust=1446266259332079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28.jpeg"/><Relationship Id="rId12" Type="http://schemas.openxmlformats.org/officeDocument/2006/relationships/hyperlink" Target="http://www.google.nl/url?sa=i&amp;rct=j&amp;q=&amp;esrc=s&amp;source=images&amp;cd=&amp;cad=rja&amp;uact=8&amp;ved=0CAcQjRxqFQoTCJntgIq06cgCFer8cgod5bYKpw&amp;url=http://www.nrc.nl/nieuws/2014/08/23/code-rood-luchtverkeer-boven-ijsland-vanwege-vulkaan&amp;bvm=bv.106379543,d.bGQ&amp;psig=AFQjCNHn46AFoSffMwn4Hk1hNiTWYaXTUg&amp;ust=1446266259332079" TargetMode="External"/><Relationship Id="rId2" Type="http://schemas.openxmlformats.org/officeDocument/2006/relationships/hyperlink" Target="http://www.ijslandspecialist.nl/reizen/speciale-reizen/fotoreizen-ijsla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source=images&amp;cd=&amp;cad=rja&amp;uact=8&amp;ved=0CAcQjRxqFQoTCIOTzeWw6cgCFaYQcgod_rAA7A&amp;url=http://www.bbi-travel.nl/start/form.reisedisplay.php?REICODE=ISREKSAMS&amp;bvm=bv.106379543,d.bGQ&amp;psig=AFQjCNHn46AFoSffMwn4Hk1hNiTWYaXTUg&amp;ust=1446266259332079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3.gif"/><Relationship Id="rId10" Type="http://schemas.openxmlformats.org/officeDocument/2006/relationships/hyperlink" Target="http://www.google.nl/url?sa=i&amp;rct=j&amp;q=&amp;esrc=s&amp;source=images&amp;cd=&amp;cad=rja&amp;uact=8&amp;ved=0CAcQjRxqFQoTCJGS0uOy6cgCFeQscgodJ-QCtw&amp;url=http://www.ijsland-info.nl/kaarten/kaart-ijsland.html&amp;bvm=bv.106379543,d.bGQ&amp;psig=AFQjCNHn46AFoSffMwn4Hk1hNiTWYaXTUg&amp;ust=1446266259332079" TargetMode="External"/><Relationship Id="rId4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9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nl/url?sa=i&amp;rct=j&amp;q=&amp;esrc=s&amp;source=images&amp;cd=&amp;cad=rja&amp;uact=8&amp;ved=0CAcQjRxqFQoTCJGS0uOy6cgCFeQscgodJ-QCtw&amp;url=http://www.ijsland-info.nl/kaarten/kaart-ijsland.html&amp;bvm=bv.106379543,d.bGQ&amp;psig=AFQjCNHn46AFoSffMwn4Hk1hNiTWYaXTUg&amp;ust=144626625933207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nl/url?sa=i&amp;rct=j&amp;q=&amp;esrc=s&amp;source=images&amp;cd=&amp;cad=rja&amp;uact=8&amp;ved=0CAcQjRxqFQoTCNqayuSWzMgCFchVFAodQTMCNg&amp;url=http://www.tiebreak.nl/baantjer-bij-tie-break/&amp;psig=AFQjCNESiLEJ8x1kUTR6g0VJDJo4SEsUvA&amp;ust=144526307251910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CAcQjRxqFQoTCNS1ib686cgCFeGDcgodZekBMA&amp;url=http://www.nu.nl/voetbal/3873600/ijsland-koploper-in-groep-nederland-winst-turkije.html&amp;psig=AFQjCNEoVDxeOw4y7SYc-m1QAkHu2Tr3NA&amp;ust=1446269405805963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34.jpeg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nl/url?sa=i&amp;rct=j&amp;q=&amp;esrc=s&amp;source=images&amp;cd=&amp;cad=rja&amp;uact=8&amp;ved=0CAcQjRxqFQoTCKyBqoG86cgCFcG-cgod7LYHwA&amp;url=http://www.onze11.nl/17786/oranjenieuws/samenvatting-ijsland-nederland-2-0/&amp;psig=AFQjCNEoVDxeOw4y7SYc-m1QAkHu2Tr3NA&amp;ust=1446269405805963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www.google.nl/url?sa=i&amp;rct=j&amp;q=&amp;esrc=s&amp;source=images&amp;cd=&amp;cad=rja&amp;uact=8&amp;ved=0CAcQjRxqFQoTCNCKrOe76cgCFcfvcgodPjQG7w&amp;url=http://sportnieuws.nl/liveblog-nederland-op-bezoek-bij-koploper-ijsland/&amp;psig=AFQjCNEoVDxeOw4y7SYc-m1QAkHu2Tr3NA&amp;ust=1446269405805963" TargetMode="External"/><Relationship Id="rId9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hyperlink" Target="http://www.google.nl/url?sa=i&amp;rct=j&amp;q=&amp;esrc=s&amp;source=images&amp;cd=&amp;cad=rja&amp;uact=8&amp;ved=0CAcQjRxqFQoTCJTMycq_6cgCFWnVcgod-JkORg&amp;url=http://www.wkyt.com/wymt/home/headlines/Murder-investigation-ongoing-in-Floyd-County-229012761.html&amp;bvm=bv.106379543,d.bGQ&amp;psig=AFQjCNGZ7NaeA041glfryPbDRRrwMB7Zdg&amp;ust=144627041444197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gif"/><Relationship Id="rId4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CAcQjRxqFQoTCPai7MOey8gCFQlEFAodjroLGw&amp;url=http://www.anatomybox.com/psoriasis/&amp;psig=AFQjCNGJeaC-N3ghepSCvUCAnpo9iy2eKw&amp;ust=1445230747300853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nl/url?sa=i&amp;rct=j&amp;q=&amp;esrc=s&amp;source=images&amp;cd=&amp;cad=rja&amp;uact=8&amp;ved=0CAcQjRxqFQoTCNDAn_Say8gCFcg5FAodxeQBGQ&amp;url=http://www.cmaj.ca/content/185/7/585.figures-only&amp;psig=AFQjCNEqhI7e_50Zg1kC9I0_1oVdfsPMMg&amp;ust=144522980113565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oogle.nl/url?sa=i&amp;rct=j&amp;q=&amp;esrc=s&amp;source=images&amp;cd=&amp;cad=rja&amp;uact=8&amp;ved=0CAcQjRxqFQoTCOSS3M6dy8gCFUJWFAodrTkFbQ&amp;url=https://quizlet.com/7003730/block-8a-hard-and-soft-tissues-flash-cards/&amp;psig=AFQjCNFxh6SckBjWOgk6oOk0mAWkwPhvUQ&amp;ust=1445230477414623" TargetMode="External"/><Relationship Id="rId11" Type="http://schemas.openxmlformats.org/officeDocument/2006/relationships/image" Target="../media/image3.gif"/><Relationship Id="rId5" Type="http://schemas.openxmlformats.org/officeDocument/2006/relationships/image" Target="../media/image12.jpeg"/><Relationship Id="rId10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4" Type="http://schemas.openxmlformats.org/officeDocument/2006/relationships/hyperlink" Target="http://www.google.nl/url?sa=i&amp;rct=j&amp;q=&amp;esrc=s&amp;source=images&amp;cd=&amp;cad=rja&amp;uact=8&amp;ved=0CAcQjRxqFQoTCLnH-K6cy8gCFcVWFAod28sAug&amp;url=http://newsbeat.ru/medicine/psoriasis-clinical-aspects-and-pictures.html&amp;psig=AFQjCNEqhI7e_50Zg1kC9I0_1oVdfsPMMg&amp;ust=1445229801135651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eisyuhada.wordpress.com/2011/02/23/psoriasis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gif"/><Relationship Id="rId4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nl/url?sa=i&amp;rct=j&amp;q=&amp;esrc=s&amp;source=images&amp;cd=&amp;cad=rja&amp;uact=8&amp;ved=0CAcQjRxqFQoTCOrF39mTy8gCFQTrFAodjFIErA&amp;url=http://waterlinie.nu/ziekenhuis/polikliniek-reade-reumatologie/&amp;bvm=bv.105454873,d.d24&amp;psig=AFQjCNFAihV6HPYCsAobcrIJsbj634Ch4g&amp;ust=144522781503025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97543" y="1854109"/>
            <a:ext cx="7656662" cy="1820269"/>
          </a:xfrm>
        </p:spPr>
        <p:txBody>
          <a:bodyPr/>
          <a:lstStyle/>
          <a:p>
            <a:r>
              <a:rPr lang="nl-NL" dirty="0" smtClean="0"/>
              <a:t>Tendinitis en enthesitis in artritis psoriatica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497544" y="3674378"/>
            <a:ext cx="7656661" cy="3183381"/>
          </a:xfrm>
        </p:spPr>
        <p:txBody>
          <a:bodyPr/>
          <a:lstStyle/>
          <a:p>
            <a:r>
              <a:rPr lang="nl-NL" b="1" dirty="0" smtClean="0"/>
              <a:t>Een rol voor biomechanische stress in de pathogenese?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b="1" dirty="0" smtClean="0"/>
              <a:t>Arno van Kuijk</a:t>
            </a:r>
          </a:p>
          <a:p>
            <a:r>
              <a:rPr lang="nl-NL" b="1" dirty="0" smtClean="0"/>
              <a:t>reumatoloog Reade Amsterdam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b="1" dirty="0" smtClean="0"/>
              <a:t>Najaarscongres </a:t>
            </a:r>
            <a:r>
              <a:rPr lang="nl-NL" b="1" dirty="0" err="1" smtClean="0"/>
              <a:t>Nerass</a:t>
            </a:r>
            <a:r>
              <a:rPr lang="nl-NL" b="1" dirty="0" smtClean="0"/>
              <a:t> 30 oktober 2015</a:t>
            </a:r>
            <a:endParaRPr lang="nl-NL" b="1" dirty="0"/>
          </a:p>
        </p:txBody>
      </p:sp>
      <p:sp>
        <p:nvSpPr>
          <p:cNvPr id="2050" name="AutoShape 2" descr="https://webmail.reade.nl/OWA/attachment.ashx?id=RgAAAABOroXompqLTZt2DKJnH98FBwByHlRVdqQRRJXBK1cPOjEFAAAGxDCsAACkGFsTxKtaSJe5Hr5IugmwAEtdS0ykAAAJ&amp;attcnt=1&amp;attid0=EACpQRb44vHpSI12NZ1UbMxw"/>
          <p:cNvSpPr>
            <a:spLocks noChangeAspect="1" noChangeArrowheads="1"/>
          </p:cNvSpPr>
          <p:nvPr/>
        </p:nvSpPr>
        <p:spPr bwMode="auto">
          <a:xfrm>
            <a:off x="34925" y="-76200"/>
            <a:ext cx="1628775" cy="428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cid:image001.jpg@01D0AA86.2784AB50"/>
          <p:cNvSpPr>
            <a:spLocks noChangeAspect="1" noChangeArrowheads="1"/>
          </p:cNvSpPr>
          <p:nvPr/>
        </p:nvSpPr>
        <p:spPr bwMode="auto">
          <a:xfrm>
            <a:off x="34925" y="-76200"/>
            <a:ext cx="1628775" cy="428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4" name="AutoShape 6" descr="cid:image001.jpg@01D0AA86.2784AB50"/>
          <p:cNvSpPr>
            <a:spLocks noChangeAspect="1" noChangeArrowheads="1"/>
          </p:cNvSpPr>
          <p:nvPr/>
        </p:nvSpPr>
        <p:spPr bwMode="auto">
          <a:xfrm>
            <a:off x="34925" y="-76200"/>
            <a:ext cx="1628775" cy="428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6" name="Picture 8" descr="http://waterlinie.nu/uploads/2014/10/reade-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848" y="352425"/>
            <a:ext cx="1571687" cy="738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28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683125" y="201336"/>
            <a:ext cx="7696055" cy="1260475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Entheseal</a:t>
            </a:r>
            <a:r>
              <a:rPr lang="nl-NL" dirty="0" smtClean="0"/>
              <a:t> </a:t>
            </a:r>
            <a:r>
              <a:rPr lang="nl-NL" dirty="0" err="1" smtClean="0"/>
              <a:t>abnormalities</a:t>
            </a:r>
            <a:r>
              <a:rPr lang="nl-NL" dirty="0" smtClean="0"/>
              <a:t> </a:t>
            </a:r>
            <a:r>
              <a:rPr lang="en-US" dirty="0" smtClean="0"/>
              <a:t>on MRI </a:t>
            </a:r>
            <a:br>
              <a:rPr lang="en-US" dirty="0" smtClean="0"/>
            </a:br>
            <a:r>
              <a:rPr lang="en-US" dirty="0" smtClean="0"/>
              <a:t>are a consistent feature of new-onset synovitis in SpA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48333" y="1828800"/>
            <a:ext cx="9871706" cy="50528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 dirty="0" smtClean="0"/>
              <a:t>Studie opzet</a:t>
            </a:r>
          </a:p>
          <a:p>
            <a:r>
              <a:rPr lang="nl-NL" dirty="0" smtClean="0"/>
              <a:t>MRI studie</a:t>
            </a:r>
          </a:p>
          <a:p>
            <a:r>
              <a:rPr lang="en-US" dirty="0" smtClean="0"/>
              <a:t>20 patiënten met ‘recent-onset knee effusion’ (10 SpA en 10 RA)</a:t>
            </a:r>
          </a:p>
          <a:p>
            <a:r>
              <a:rPr lang="en-US" dirty="0" smtClean="0"/>
              <a:t>SpA </a:t>
            </a:r>
            <a:r>
              <a:rPr lang="en-US" dirty="0" err="1" smtClean="0"/>
              <a:t>volgens</a:t>
            </a:r>
            <a:r>
              <a:rPr lang="en-US" dirty="0" smtClean="0"/>
              <a:t> ESSG criteria, </a:t>
            </a:r>
            <a:r>
              <a:rPr lang="en-US" dirty="0" err="1" smtClean="0"/>
              <a:t>ReA</a:t>
            </a:r>
            <a:r>
              <a:rPr lang="en-US" dirty="0" smtClean="0"/>
              <a:t> (n=4) AS (n=3) en PsA (n=3)</a:t>
            </a:r>
          </a:p>
          <a:p>
            <a:r>
              <a:rPr lang="en-US" dirty="0" smtClean="0"/>
              <a:t>MRI scans </a:t>
            </a:r>
            <a:r>
              <a:rPr lang="en-US" dirty="0" err="1" smtClean="0"/>
              <a:t>onafhankelijk</a:t>
            </a:r>
            <a:r>
              <a:rPr lang="en-US" dirty="0" smtClean="0"/>
              <a:t> </a:t>
            </a:r>
            <a:r>
              <a:rPr lang="en-US" dirty="0" err="1" smtClean="0"/>
              <a:t>gescoord</a:t>
            </a:r>
            <a:r>
              <a:rPr lang="en-US" dirty="0" smtClean="0"/>
              <a:t> door 2 ‘blinded observers’</a:t>
            </a:r>
          </a:p>
          <a:p>
            <a:r>
              <a:rPr lang="en-US" dirty="0" err="1" smtClean="0"/>
              <a:t>Doel</a:t>
            </a:r>
            <a:r>
              <a:rPr lang="en-US" dirty="0" smtClean="0"/>
              <a:t>: </a:t>
            </a:r>
            <a:r>
              <a:rPr lang="en-US" dirty="0" err="1" smtClean="0"/>
              <a:t>bepalen</a:t>
            </a:r>
            <a:r>
              <a:rPr lang="en-US" dirty="0" smtClean="0"/>
              <a:t> of </a:t>
            </a:r>
            <a:r>
              <a:rPr lang="en-US" dirty="0" err="1" smtClean="0"/>
              <a:t>primaire</a:t>
            </a:r>
            <a:r>
              <a:rPr lang="en-US" dirty="0" smtClean="0"/>
              <a:t> </a:t>
            </a:r>
            <a:r>
              <a:rPr lang="en-US" dirty="0" err="1" smtClean="0"/>
              <a:t>locatie</a:t>
            </a:r>
            <a:r>
              <a:rPr lang="en-US" dirty="0" smtClean="0"/>
              <a:t> van inflammatie </a:t>
            </a:r>
            <a:r>
              <a:rPr lang="en-US" dirty="0" err="1" smtClean="0"/>
              <a:t>verschilt</a:t>
            </a:r>
            <a:r>
              <a:rPr lang="nl-NL" dirty="0" smtClean="0"/>
              <a:t> tussen RA en SpA.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err="1" smtClean="0"/>
              <a:t>Resultaten</a:t>
            </a:r>
            <a:r>
              <a:rPr lang="en-US" b="1" dirty="0" smtClean="0"/>
              <a:t> </a:t>
            </a:r>
          </a:p>
          <a:p>
            <a:r>
              <a:rPr lang="en-US" dirty="0" err="1" smtClean="0"/>
              <a:t>Focaal</a:t>
            </a:r>
            <a:r>
              <a:rPr lang="en-US" dirty="0" smtClean="0"/>
              <a:t> </a:t>
            </a:r>
            <a:r>
              <a:rPr lang="en-US" dirty="0" err="1" smtClean="0"/>
              <a:t>peri-entheseal</a:t>
            </a:r>
            <a:r>
              <a:rPr lang="en-US" dirty="0" smtClean="0"/>
              <a:t> </a:t>
            </a:r>
            <a:r>
              <a:rPr lang="en-US" dirty="0" err="1" smtClean="0"/>
              <a:t>hoog</a:t>
            </a:r>
            <a:r>
              <a:rPr lang="en-US" dirty="0" smtClean="0"/>
              <a:t> </a:t>
            </a:r>
            <a:r>
              <a:rPr lang="en-US" dirty="0" err="1" smtClean="0"/>
              <a:t>signaal</a:t>
            </a:r>
            <a:r>
              <a:rPr lang="en-US" dirty="0" smtClean="0"/>
              <a:t> (</a:t>
            </a:r>
            <a:r>
              <a:rPr lang="en-US" dirty="0" err="1" smtClean="0"/>
              <a:t>vocht</a:t>
            </a:r>
            <a:r>
              <a:rPr lang="en-US" dirty="0" smtClean="0"/>
              <a:t>/</a:t>
            </a:r>
            <a:r>
              <a:rPr lang="en-US" dirty="0" err="1" smtClean="0"/>
              <a:t>oedeem</a:t>
            </a:r>
            <a:r>
              <a:rPr lang="en-US" dirty="0" smtClean="0"/>
              <a:t>) in </a:t>
            </a:r>
          </a:p>
          <a:p>
            <a:pPr>
              <a:buNone/>
            </a:pPr>
            <a:r>
              <a:rPr lang="en-US" dirty="0" smtClean="0"/>
              <a:t>	10/10 SpA patients	</a:t>
            </a:r>
            <a:r>
              <a:rPr lang="en-US" dirty="0" err="1" smtClean="0"/>
              <a:t>vs</a:t>
            </a:r>
            <a:r>
              <a:rPr lang="en-US" dirty="0" smtClean="0"/>
              <a:t> 	4/10 RA patients (P </a:t>
            </a:r>
            <a:r>
              <a:rPr lang="en-US" i="1" dirty="0" smtClean="0"/>
              <a:t>= </a:t>
            </a:r>
            <a:r>
              <a:rPr lang="en-US" dirty="0" smtClean="0"/>
              <a:t>0.01). </a:t>
            </a:r>
          </a:p>
          <a:p>
            <a:r>
              <a:rPr lang="en-US" dirty="0" err="1" smtClean="0"/>
              <a:t>Beenmergoedeem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insertie</a:t>
            </a:r>
            <a:r>
              <a:rPr lang="en-US" dirty="0" smtClean="0"/>
              <a:t> entheses in </a:t>
            </a:r>
          </a:p>
          <a:p>
            <a:pPr>
              <a:buNone/>
            </a:pPr>
            <a:r>
              <a:rPr lang="en-US" dirty="0" smtClean="0"/>
              <a:t>	6/10 SpA patients 		</a:t>
            </a:r>
            <a:r>
              <a:rPr lang="en-US" dirty="0" err="1" smtClean="0"/>
              <a:t>vs</a:t>
            </a:r>
            <a:r>
              <a:rPr lang="en-US" dirty="0" smtClean="0"/>
              <a:t> 	0/10 RA patients </a:t>
            </a:r>
            <a:r>
              <a:rPr lang="nl-NL" dirty="0" smtClean="0"/>
              <a:t>(P = 0.01).</a:t>
            </a:r>
          </a:p>
          <a:p>
            <a:endParaRPr lang="nl-NL" i="1" dirty="0" smtClean="0"/>
          </a:p>
          <a:p>
            <a:pPr>
              <a:buNone/>
            </a:pPr>
            <a:r>
              <a:rPr lang="nl-NL" b="1" dirty="0" smtClean="0"/>
              <a:t>Conclusie</a:t>
            </a:r>
          </a:p>
          <a:p>
            <a:r>
              <a:rPr lang="nl-NL" dirty="0" smtClean="0"/>
              <a:t>Prominente afwijkingen entheses </a:t>
            </a:r>
            <a:r>
              <a:rPr lang="en-US" dirty="0" smtClean="0"/>
              <a:t>op MRI </a:t>
            </a:r>
            <a:r>
              <a:rPr lang="en-US" dirty="0" err="1" smtClean="0"/>
              <a:t>lijken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consistent </a:t>
            </a:r>
            <a:r>
              <a:rPr lang="en-US" dirty="0" err="1" smtClean="0"/>
              <a:t>kenmerk</a:t>
            </a:r>
            <a:r>
              <a:rPr lang="en-US" dirty="0" smtClean="0"/>
              <a:t> in </a:t>
            </a:r>
            <a:r>
              <a:rPr lang="en-US" dirty="0" err="1" smtClean="0"/>
              <a:t>vroege</a:t>
            </a:r>
            <a:r>
              <a:rPr lang="en-US" dirty="0" smtClean="0"/>
              <a:t> synovitis in SpA, in </a:t>
            </a:r>
            <a:r>
              <a:rPr lang="en-US" dirty="0" err="1" smtClean="0"/>
              <a:t>tegenstelling</a:t>
            </a:r>
            <a:r>
              <a:rPr lang="en-US" dirty="0" smtClean="0"/>
              <a:t> tot RA. </a:t>
            </a:r>
          </a:p>
          <a:p>
            <a:r>
              <a:rPr lang="nl-NL" dirty="0" smtClean="0"/>
              <a:t>Mogelijk belangrijke implicaties begrip pathogenese van </a:t>
            </a:r>
            <a:r>
              <a:rPr lang="en-US" dirty="0" smtClean="0"/>
              <a:t>synovitis in SpA.</a:t>
            </a:r>
            <a:endParaRPr lang="nl-NL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48334" y="7049333"/>
            <a:ext cx="9505872" cy="402652"/>
          </a:xfrm>
        </p:spPr>
        <p:txBody>
          <a:bodyPr/>
          <a:lstStyle/>
          <a:p>
            <a:r>
              <a:rPr lang="nl-NL" dirty="0" err="1" smtClean="0"/>
              <a:t>McGonagle</a:t>
            </a:r>
            <a:r>
              <a:rPr lang="nl-NL" dirty="0" smtClean="0"/>
              <a:t> D et al, </a:t>
            </a:r>
            <a:r>
              <a:rPr lang="nl-NL" i="1" dirty="0" err="1" smtClean="0"/>
              <a:t>Arthritis</a:t>
            </a:r>
            <a:r>
              <a:rPr lang="nl-NL" i="1" dirty="0" smtClean="0"/>
              <a:t> </a:t>
            </a:r>
            <a:r>
              <a:rPr lang="nl-NL" i="1" dirty="0" err="1" smtClean="0"/>
              <a:t>Rheum</a:t>
            </a:r>
            <a:r>
              <a:rPr lang="nl-NL" i="1" dirty="0" smtClean="0"/>
              <a:t> </a:t>
            </a:r>
            <a:r>
              <a:rPr lang="nl-NL" dirty="0" smtClean="0"/>
              <a:t>1998</a:t>
            </a:r>
            <a:endParaRPr lang="nl-NL" dirty="0"/>
          </a:p>
        </p:txBody>
      </p:sp>
      <p:pic>
        <p:nvPicPr>
          <p:cNvPr id="9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3486" y="302867"/>
            <a:ext cx="7655694" cy="126047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SpA: T2 TSE/FS scan demonstrates extensive bone edema</a:t>
            </a:r>
            <a:endParaRPr lang="nl-NL" sz="32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McGonagle</a:t>
            </a:r>
            <a:r>
              <a:rPr lang="nl-NL" dirty="0" smtClean="0"/>
              <a:t> D et al, </a:t>
            </a:r>
            <a:r>
              <a:rPr lang="nl-NL" i="1" dirty="0" err="1" smtClean="0"/>
              <a:t>Arthritis</a:t>
            </a:r>
            <a:r>
              <a:rPr lang="nl-NL" i="1" dirty="0" smtClean="0"/>
              <a:t> </a:t>
            </a:r>
            <a:r>
              <a:rPr lang="nl-NL" i="1" dirty="0" err="1" smtClean="0"/>
              <a:t>Rheum</a:t>
            </a:r>
            <a:r>
              <a:rPr lang="nl-NL" i="1" dirty="0" smtClean="0"/>
              <a:t> </a:t>
            </a:r>
            <a:r>
              <a:rPr lang="nl-NL" dirty="0" smtClean="0"/>
              <a:t>1998</a:t>
            </a:r>
            <a:endParaRPr lang="nl-NL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2779" y="1907342"/>
            <a:ext cx="7354377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aterlinie.nu/uploads/2014/10/reade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/>
          <p:cNvSpPr>
            <a:spLocks noGrp="1" noChangeArrowheads="1"/>
          </p:cNvSpPr>
          <p:nvPr>
            <p:ph type="title"/>
          </p:nvPr>
        </p:nvSpPr>
        <p:spPr>
          <a:xfrm>
            <a:off x="1846555" y="302867"/>
            <a:ext cx="7493183" cy="1260475"/>
          </a:xfrm>
        </p:spPr>
        <p:txBody>
          <a:bodyPr>
            <a:normAutofit/>
          </a:bodyPr>
          <a:lstStyle/>
          <a:p>
            <a:r>
              <a:rPr lang="nl-NL" dirty="0" smtClean="0"/>
              <a:t>Enthesis als cruciale </a:t>
            </a:r>
            <a:r>
              <a:rPr lang="nl-NL" dirty="0" err="1" smtClean="0"/>
              <a:t>pathogenetische</a:t>
            </a:r>
            <a:r>
              <a:rPr lang="nl-NL" dirty="0" smtClean="0"/>
              <a:t> factor in PsA?</a:t>
            </a: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758" y="2281560"/>
            <a:ext cx="7511291" cy="45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48334" y="7049333"/>
            <a:ext cx="9505872" cy="402652"/>
          </a:xfrm>
        </p:spPr>
        <p:txBody>
          <a:bodyPr/>
          <a:lstStyle/>
          <a:p>
            <a:r>
              <a:rPr lang="nl-NL" dirty="0" err="1" smtClean="0"/>
              <a:t>McGonagle</a:t>
            </a:r>
            <a:r>
              <a:rPr lang="nl-NL" dirty="0" smtClean="0"/>
              <a:t> D. </a:t>
            </a:r>
            <a:r>
              <a:rPr lang="nl-NL" i="1" dirty="0" smtClean="0"/>
              <a:t>J </a:t>
            </a:r>
            <a:r>
              <a:rPr lang="nl-NL" i="1" dirty="0" err="1" smtClean="0"/>
              <a:t>Eur</a:t>
            </a:r>
            <a:r>
              <a:rPr lang="nl-NL" i="1" dirty="0" smtClean="0"/>
              <a:t> </a:t>
            </a:r>
            <a:r>
              <a:rPr lang="nl-NL" i="1" dirty="0" err="1" smtClean="0"/>
              <a:t>Acad</a:t>
            </a:r>
            <a:r>
              <a:rPr lang="nl-NL" i="1" dirty="0" smtClean="0"/>
              <a:t> </a:t>
            </a:r>
            <a:r>
              <a:rPr lang="nl-NL" i="1" dirty="0" err="1" smtClean="0"/>
              <a:t>Dermatol</a:t>
            </a:r>
            <a:r>
              <a:rPr lang="nl-NL" i="1" dirty="0" smtClean="0"/>
              <a:t> </a:t>
            </a:r>
            <a:r>
              <a:rPr lang="nl-NL" i="1" dirty="0" err="1" smtClean="0"/>
              <a:t>Venereol</a:t>
            </a:r>
            <a:r>
              <a:rPr lang="nl-NL" dirty="0" smtClean="0"/>
              <a:t>. 2009</a:t>
            </a:r>
            <a:endParaRPr lang="nl-NL" dirty="0"/>
          </a:p>
        </p:txBody>
      </p:sp>
      <p:pic>
        <p:nvPicPr>
          <p:cNvPr id="7" name="Picture 8" descr="http://waterlinie.nu/uploads/2014/10/reade-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3491" y="302867"/>
            <a:ext cx="7745689" cy="1260475"/>
          </a:xfrm>
        </p:spPr>
        <p:txBody>
          <a:bodyPr/>
          <a:lstStyle/>
          <a:p>
            <a:r>
              <a:rPr lang="nl-NL" sz="3200" dirty="0" err="1" smtClean="0"/>
              <a:t>Nail</a:t>
            </a:r>
            <a:r>
              <a:rPr lang="nl-NL" sz="3200" dirty="0" smtClean="0"/>
              <a:t> </a:t>
            </a:r>
            <a:r>
              <a:rPr lang="nl-NL" sz="3200" dirty="0" err="1" smtClean="0"/>
              <a:t>manifestations</a:t>
            </a:r>
            <a:r>
              <a:rPr lang="nl-NL" sz="3200" dirty="0" smtClean="0"/>
              <a:t> </a:t>
            </a:r>
            <a:r>
              <a:rPr lang="nl-NL" sz="3200" dirty="0" err="1" smtClean="0"/>
              <a:t>seen</a:t>
            </a:r>
            <a:r>
              <a:rPr lang="nl-NL" sz="3200" dirty="0" smtClean="0"/>
              <a:t> in </a:t>
            </a:r>
            <a:r>
              <a:rPr lang="nl-NL" sz="3200" dirty="0" err="1" smtClean="0"/>
              <a:t>nail</a:t>
            </a:r>
            <a:r>
              <a:rPr lang="nl-NL" sz="3200" dirty="0" smtClean="0"/>
              <a:t> psoriasis.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48333" y="7160198"/>
            <a:ext cx="9505872" cy="402652"/>
          </a:xfrm>
        </p:spPr>
        <p:txBody>
          <a:bodyPr/>
          <a:lstStyle/>
          <a:p>
            <a:r>
              <a:rPr lang="nl-NL" dirty="0" smtClean="0"/>
              <a:t>Klaassen KM, 2014 (Thesis)</a:t>
            </a:r>
            <a:endParaRPr lang="nl-NL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180" y="1563343"/>
            <a:ext cx="7877900" cy="537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aterlinie.nu/uploads/2014/10/reade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1846555" y="142043"/>
            <a:ext cx="7493183" cy="1260475"/>
          </a:xfrm>
        </p:spPr>
        <p:txBody>
          <a:bodyPr lIns="52144" rIns="52144" anchor="b"/>
          <a:lstStyle/>
          <a:p>
            <a:pPr eaLnBrk="1" hangingPunct="1"/>
            <a:r>
              <a:rPr lang="nl-NL" dirty="0" smtClean="0"/>
              <a:t>PsA – DIP Artritis</a:t>
            </a:r>
            <a:br>
              <a:rPr lang="nl-NL" dirty="0" smtClean="0"/>
            </a:br>
            <a:r>
              <a:rPr lang="nl-NL" dirty="0" smtClean="0"/>
              <a:t>associatie met nagelpsoriasis</a:t>
            </a:r>
          </a:p>
        </p:txBody>
      </p:sp>
      <p:pic>
        <p:nvPicPr>
          <p:cNvPr id="29699" name="Picture 205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70843" y="1402518"/>
            <a:ext cx="7519386" cy="5494703"/>
          </a:xfrm>
        </p:spPr>
      </p:pic>
      <p:pic>
        <p:nvPicPr>
          <p:cNvPr id="5" name="Picture 8" descr="http://waterlinie.nu/uploads/2014/10/reade-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837678" y="168676"/>
            <a:ext cx="7519387" cy="1349405"/>
          </a:xfrm>
        </p:spPr>
        <p:txBody>
          <a:bodyPr tIns="14600">
            <a:normAutofit/>
          </a:bodyPr>
          <a:lstStyle/>
          <a:p>
            <a:pPr>
              <a:tabLst>
                <a:tab pos="748947" algn="l"/>
                <a:tab pos="1497894" algn="l"/>
                <a:tab pos="2246841" algn="l"/>
                <a:tab pos="2995788" algn="l"/>
                <a:tab pos="3744735" algn="l"/>
                <a:tab pos="4493682" algn="l"/>
                <a:tab pos="5242629" algn="l"/>
                <a:tab pos="5991576" algn="l"/>
                <a:tab pos="6740522" algn="l"/>
                <a:tab pos="7489469" algn="l"/>
                <a:tab pos="8238416" algn="l"/>
                <a:tab pos="8987363" algn="l"/>
              </a:tabLst>
            </a:pPr>
            <a:r>
              <a:rPr lang="en-GB" sz="2800" dirty="0" smtClean="0"/>
              <a:t>Enthesitis: linking nail and joint involvement in psoriatic disease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7403" y="2519974"/>
            <a:ext cx="7798723" cy="3962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48334" y="7049333"/>
            <a:ext cx="9505872" cy="402652"/>
          </a:xfrm>
        </p:spPr>
        <p:txBody>
          <a:bodyPr/>
          <a:lstStyle/>
          <a:p>
            <a:r>
              <a:rPr lang="nl-NL" dirty="0" err="1" smtClean="0"/>
              <a:t>McGonagle</a:t>
            </a:r>
            <a:r>
              <a:rPr lang="nl-NL" dirty="0" smtClean="0"/>
              <a:t> D. </a:t>
            </a:r>
            <a:r>
              <a:rPr lang="nl-NL" i="1" dirty="0" smtClean="0"/>
              <a:t>J </a:t>
            </a:r>
            <a:r>
              <a:rPr lang="nl-NL" i="1" dirty="0" err="1" smtClean="0"/>
              <a:t>Eur</a:t>
            </a:r>
            <a:r>
              <a:rPr lang="nl-NL" i="1" dirty="0" smtClean="0"/>
              <a:t> </a:t>
            </a:r>
            <a:r>
              <a:rPr lang="nl-NL" i="1" dirty="0" err="1" smtClean="0"/>
              <a:t>Acad</a:t>
            </a:r>
            <a:r>
              <a:rPr lang="nl-NL" i="1" dirty="0" smtClean="0"/>
              <a:t> </a:t>
            </a:r>
            <a:r>
              <a:rPr lang="nl-NL" i="1" dirty="0" err="1" smtClean="0"/>
              <a:t>Dermatol</a:t>
            </a:r>
            <a:r>
              <a:rPr lang="nl-NL" i="1" dirty="0" smtClean="0"/>
              <a:t> </a:t>
            </a:r>
            <a:r>
              <a:rPr lang="nl-NL" i="1" dirty="0" err="1" smtClean="0"/>
              <a:t>Venereol</a:t>
            </a:r>
            <a:r>
              <a:rPr lang="nl-NL" dirty="0" smtClean="0"/>
              <a:t>. 2009</a:t>
            </a:r>
            <a:endParaRPr lang="nl-NL" dirty="0"/>
          </a:p>
        </p:txBody>
      </p:sp>
      <p:pic>
        <p:nvPicPr>
          <p:cNvPr id="8" name="Picture 8" descr="http://waterlinie.nu/uploads/2014/10/reade-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 descr="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030" y="2698811"/>
            <a:ext cx="8445971" cy="39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>
          <a:xfrm>
            <a:off x="1802167" y="302867"/>
            <a:ext cx="7577013" cy="1260475"/>
          </a:xfrm>
        </p:spPr>
        <p:txBody>
          <a:bodyPr/>
          <a:lstStyle/>
          <a:p>
            <a:pPr eaLnBrk="1" hangingPunct="1"/>
            <a:r>
              <a:rPr lang="nl-NL" dirty="0" smtClean="0"/>
              <a:t>Relatie nagel en </a:t>
            </a:r>
            <a:r>
              <a:rPr lang="nl-NL" dirty="0" err="1" smtClean="0"/>
              <a:t>DIP-gewricht</a:t>
            </a:r>
            <a:endParaRPr lang="nl-NL" dirty="0" smtClean="0"/>
          </a:p>
        </p:txBody>
      </p:sp>
      <p:pic>
        <p:nvPicPr>
          <p:cNvPr id="5" name="Picture 8" descr="http://waterlinie.nu/uploads/2014/10/reade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24045" y="1950870"/>
            <a:ext cx="6977351" cy="495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8333" y="7086671"/>
            <a:ext cx="4039786" cy="4761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r>
              <a:rPr lang="nl-NL" sz="1800" dirty="0" smtClean="0"/>
              <a:t>Tan AL et al, </a:t>
            </a:r>
            <a:r>
              <a:rPr lang="nl-NL" sz="1800" i="1" dirty="0" err="1" smtClean="0"/>
              <a:t>Rheumatology</a:t>
            </a:r>
            <a:r>
              <a:rPr lang="nl-NL" sz="1800" dirty="0" smtClean="0"/>
              <a:t> 2007</a:t>
            </a:r>
            <a:endParaRPr lang="nl-NL" sz="18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555" y="302867"/>
            <a:ext cx="7532625" cy="1260475"/>
          </a:xfrm>
        </p:spPr>
        <p:txBody>
          <a:bodyPr/>
          <a:lstStyle/>
          <a:p>
            <a:r>
              <a:rPr lang="nl-NL" dirty="0"/>
              <a:t>Relatie </a:t>
            </a:r>
            <a:r>
              <a:rPr lang="nl-NL" dirty="0" err="1"/>
              <a:t>enthesis-DIP-nagel</a:t>
            </a:r>
            <a:endParaRPr lang="nl-NL" dirty="0"/>
          </a:p>
        </p:txBody>
      </p:sp>
      <p:pic>
        <p:nvPicPr>
          <p:cNvPr id="6" name="Picture 8" descr="http://waterlinie.nu/uploads/2014/10/reade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4311" y="302867"/>
            <a:ext cx="7514869" cy="1260475"/>
          </a:xfrm>
        </p:spPr>
        <p:txBody>
          <a:bodyPr/>
          <a:lstStyle/>
          <a:p>
            <a:r>
              <a:rPr lang="nl-NL" dirty="0"/>
              <a:t>Relatie </a:t>
            </a:r>
            <a:r>
              <a:rPr lang="nl-NL" dirty="0" err="1"/>
              <a:t>enthesis-DIP-nagel</a:t>
            </a:r>
            <a:endParaRPr lang="nl-NL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48333" y="7086671"/>
            <a:ext cx="4039786" cy="4761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r>
              <a:rPr lang="nl-NL" sz="1800" dirty="0" err="1" smtClean="0"/>
              <a:t>McGonagle</a:t>
            </a:r>
            <a:r>
              <a:rPr lang="nl-NL" sz="1800" dirty="0" smtClean="0"/>
              <a:t> </a:t>
            </a:r>
            <a:r>
              <a:rPr lang="nl-NL" sz="1800" dirty="0" err="1"/>
              <a:t>ea</a:t>
            </a:r>
            <a:r>
              <a:rPr lang="nl-NL" sz="1800" dirty="0"/>
              <a:t>. </a:t>
            </a:r>
            <a:r>
              <a:rPr lang="nl-NL" sz="1800" i="1" dirty="0" err="1"/>
              <a:t>Dermatology</a:t>
            </a:r>
            <a:r>
              <a:rPr lang="nl-NL" sz="1800" dirty="0"/>
              <a:t> 2008:97-102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2784" y="2424278"/>
            <a:ext cx="7918882" cy="431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aterlinie.nu/uploads/2014/10/reade-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1348" y="302867"/>
            <a:ext cx="7807832" cy="1260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Psoriasis patients with nail disease have a greater magnitude of underlying subclinical </a:t>
            </a:r>
            <a:r>
              <a:rPr lang="en-US" dirty="0" err="1" smtClean="0"/>
              <a:t>enthesopathy</a:t>
            </a:r>
            <a:r>
              <a:rPr lang="en-US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334" y="1953087"/>
            <a:ext cx="9505872" cy="48743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Given that psoriasis skin and nail disease often predates PsA and that the nail is directly anchored to entheses</a:t>
            </a:r>
          </a:p>
          <a:p>
            <a:r>
              <a:rPr lang="en-US" dirty="0" smtClean="0"/>
              <a:t>Research question: whether nail involvement in psoriasis equates with a systemic </a:t>
            </a:r>
            <a:r>
              <a:rPr lang="en-US" dirty="0" err="1" smtClean="0"/>
              <a:t>enthesopathy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b="1" dirty="0" err="1" smtClean="0"/>
              <a:t>Methode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45 </a:t>
            </a:r>
            <a:r>
              <a:rPr lang="en-US" dirty="0" err="1" smtClean="0"/>
              <a:t>Patienten</a:t>
            </a:r>
            <a:r>
              <a:rPr lang="en-US" dirty="0" smtClean="0"/>
              <a:t> met PSO (</a:t>
            </a:r>
            <a:r>
              <a:rPr lang="en-US" dirty="0" err="1" smtClean="0"/>
              <a:t>wv</a:t>
            </a:r>
            <a:r>
              <a:rPr lang="en-US" dirty="0" smtClean="0"/>
              <a:t> 31 </a:t>
            </a:r>
            <a:r>
              <a:rPr lang="en-US" dirty="0" err="1" smtClean="0"/>
              <a:t>nagelPSO</a:t>
            </a:r>
            <a:r>
              <a:rPr lang="en-US" dirty="0" smtClean="0"/>
              <a:t>) en 21 healthy controls (HC).</a:t>
            </a:r>
          </a:p>
          <a:p>
            <a:r>
              <a:rPr lang="en-US" dirty="0" smtClean="0"/>
              <a:t>Ultrasound (US) 804 entheses </a:t>
            </a:r>
            <a:r>
              <a:rPr lang="en-US" dirty="0" err="1" smtClean="0"/>
              <a:t>vingers</a:t>
            </a:r>
            <a:r>
              <a:rPr lang="en-US" dirty="0" smtClean="0"/>
              <a:t> en </a:t>
            </a:r>
            <a:r>
              <a:rPr lang="en-US" dirty="0" err="1" smtClean="0"/>
              <a:t>tenen</a:t>
            </a:r>
            <a:r>
              <a:rPr lang="en-US" dirty="0" smtClean="0"/>
              <a:t> in </a:t>
            </a:r>
            <a:r>
              <a:rPr lang="en-US" dirty="0" err="1" smtClean="0"/>
              <a:t>totaal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GS (hypo-</a:t>
            </a:r>
            <a:r>
              <a:rPr lang="en-US" dirty="0" err="1" smtClean="0"/>
              <a:t>echogeniciteit</a:t>
            </a:r>
            <a:r>
              <a:rPr lang="en-US" dirty="0" smtClean="0"/>
              <a:t>, ‘thickening’, </a:t>
            </a:r>
            <a:r>
              <a:rPr lang="en-US" dirty="0" err="1" smtClean="0"/>
              <a:t>erosies</a:t>
            </a:r>
            <a:r>
              <a:rPr lang="en-US" dirty="0" smtClean="0"/>
              <a:t>/ ‘bony spurs’) en PD (</a:t>
            </a:r>
            <a:r>
              <a:rPr lang="en-US" dirty="0" err="1" smtClean="0"/>
              <a:t>vascularisatie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Inflammatiescore</a:t>
            </a:r>
            <a:r>
              <a:rPr lang="en-US" dirty="0" smtClean="0"/>
              <a:t> en </a:t>
            </a:r>
            <a:r>
              <a:rPr lang="en-US" dirty="0" err="1" smtClean="0"/>
              <a:t>chroniciteitsscore</a:t>
            </a:r>
            <a:endParaRPr lang="en-US" dirty="0" smtClean="0"/>
          </a:p>
          <a:p>
            <a:r>
              <a:rPr lang="en-US" dirty="0" err="1" smtClean="0"/>
              <a:t>Geblindeerde</a:t>
            </a:r>
            <a:r>
              <a:rPr lang="en-US" dirty="0" smtClean="0"/>
              <a:t> </a:t>
            </a:r>
            <a:r>
              <a:rPr lang="en-US" dirty="0" err="1" smtClean="0"/>
              <a:t>echografisten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Resultaten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Enthesitis score in </a:t>
            </a:r>
            <a:r>
              <a:rPr lang="en-US" u="sng" dirty="0" smtClean="0"/>
              <a:t>PSO pat </a:t>
            </a:r>
            <a:r>
              <a:rPr lang="en-US" u="sng" dirty="0" err="1" smtClean="0"/>
              <a:t>hoger</a:t>
            </a:r>
            <a:r>
              <a:rPr lang="en-US" u="sng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HC (</a:t>
            </a:r>
            <a:r>
              <a:rPr lang="en-US" dirty="0" err="1" smtClean="0"/>
              <a:t>mediaan</a:t>
            </a:r>
            <a:r>
              <a:rPr lang="en-US" dirty="0" smtClean="0"/>
              <a:t> 21 </a:t>
            </a:r>
            <a:r>
              <a:rPr lang="en-US" dirty="0" err="1" smtClean="0"/>
              <a:t>vs</a:t>
            </a:r>
            <a:r>
              <a:rPr lang="en-US" dirty="0" smtClean="0"/>
              <a:t> 11, p=0.005) </a:t>
            </a:r>
          </a:p>
          <a:p>
            <a:r>
              <a:rPr lang="en-US" dirty="0" smtClean="0"/>
              <a:t>Enthesitis score </a:t>
            </a:r>
            <a:r>
              <a:rPr lang="en-US" u="sng" dirty="0" err="1" smtClean="0"/>
              <a:t>hoger</a:t>
            </a:r>
            <a:r>
              <a:rPr lang="en-US" u="sng" dirty="0" smtClean="0"/>
              <a:t> in pat met </a:t>
            </a:r>
            <a:r>
              <a:rPr lang="en-US" u="sng" dirty="0" err="1" smtClean="0"/>
              <a:t>nagelPSO</a:t>
            </a:r>
            <a:r>
              <a:rPr lang="en-US" u="sng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nagelPSO</a:t>
            </a:r>
            <a:r>
              <a:rPr lang="en-US" dirty="0" smtClean="0"/>
              <a:t> (</a:t>
            </a:r>
            <a:r>
              <a:rPr lang="en-US" dirty="0" err="1" smtClean="0"/>
              <a:t>mediaan</a:t>
            </a:r>
            <a:r>
              <a:rPr lang="en-US" dirty="0" smtClean="0"/>
              <a:t> 23 </a:t>
            </a:r>
            <a:r>
              <a:rPr lang="en-US" dirty="0" err="1" smtClean="0"/>
              <a:t>vs</a:t>
            </a:r>
            <a:r>
              <a:rPr lang="en-US" dirty="0" smtClean="0"/>
              <a:t> 15, p=0.02)</a:t>
            </a:r>
          </a:p>
          <a:p>
            <a:r>
              <a:rPr lang="en-US" dirty="0" smtClean="0"/>
              <a:t>Inflammatie score </a:t>
            </a:r>
            <a:r>
              <a:rPr lang="en-US" u="sng" dirty="0" err="1" smtClean="0"/>
              <a:t>hoger</a:t>
            </a:r>
            <a:r>
              <a:rPr lang="en-US" u="sng" dirty="0" smtClean="0"/>
              <a:t> in pat met </a:t>
            </a:r>
            <a:r>
              <a:rPr lang="en-US" u="sng" dirty="0" err="1" smtClean="0"/>
              <a:t>nagelPSO</a:t>
            </a:r>
            <a:r>
              <a:rPr lang="en-US" u="sng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nagelPSO</a:t>
            </a:r>
            <a:r>
              <a:rPr lang="en-US" dirty="0" smtClean="0"/>
              <a:t> (</a:t>
            </a:r>
            <a:r>
              <a:rPr lang="en-US" dirty="0" err="1" smtClean="0"/>
              <a:t>mediaan</a:t>
            </a:r>
            <a:r>
              <a:rPr lang="en-US" dirty="0" smtClean="0"/>
              <a:t> 13 </a:t>
            </a:r>
            <a:r>
              <a:rPr lang="en-US" dirty="0" err="1" smtClean="0"/>
              <a:t>vs</a:t>
            </a:r>
            <a:r>
              <a:rPr lang="en-US" dirty="0" smtClean="0"/>
              <a:t> 8, p=0.02) en HC (5, p&lt;0.001) </a:t>
            </a:r>
          </a:p>
          <a:p>
            <a:r>
              <a:rPr lang="en-US" dirty="0" smtClean="0"/>
              <a:t>Ernst van </a:t>
            </a:r>
            <a:r>
              <a:rPr lang="en-US" dirty="0" err="1" smtClean="0"/>
              <a:t>nagelPSO</a:t>
            </a:r>
            <a:r>
              <a:rPr lang="en-US" dirty="0" smtClean="0"/>
              <a:t> was </a:t>
            </a:r>
            <a:r>
              <a:rPr lang="en-US" dirty="0" err="1" smtClean="0"/>
              <a:t>gecorreleerd</a:t>
            </a:r>
            <a:r>
              <a:rPr lang="en-US" dirty="0" smtClean="0"/>
              <a:t> met inflammatie en enthesitis scores</a:t>
            </a:r>
          </a:p>
          <a:p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correlatie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ernst</a:t>
            </a:r>
            <a:r>
              <a:rPr lang="en-US" dirty="0" smtClean="0"/>
              <a:t> van de </a:t>
            </a:r>
            <a:r>
              <a:rPr lang="en-US" dirty="0" err="1" smtClean="0"/>
              <a:t>huidPSO</a:t>
            </a:r>
            <a:r>
              <a:rPr lang="en-US" dirty="0" smtClean="0"/>
              <a:t> en enthesitis</a:t>
            </a:r>
          </a:p>
          <a:p>
            <a:endParaRPr lang="en-US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Ash</a:t>
            </a:r>
            <a:r>
              <a:rPr lang="nl-NL" dirty="0" smtClean="0"/>
              <a:t> ZR et al, </a:t>
            </a:r>
            <a:r>
              <a:rPr lang="nl-NL" i="1" dirty="0" smtClean="0"/>
              <a:t>Ann </a:t>
            </a:r>
            <a:r>
              <a:rPr lang="nl-NL" i="1" dirty="0" err="1" smtClean="0"/>
              <a:t>Rheum</a:t>
            </a:r>
            <a:r>
              <a:rPr lang="nl-NL" i="1" dirty="0" smtClean="0"/>
              <a:t> Dis </a:t>
            </a:r>
            <a:r>
              <a:rPr lang="nl-NL" dirty="0" smtClean="0"/>
              <a:t>2012</a:t>
            </a:r>
            <a:endParaRPr lang="nl-NL" dirty="0"/>
          </a:p>
        </p:txBody>
      </p:sp>
      <p:pic>
        <p:nvPicPr>
          <p:cNvPr id="5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1912690" y="302867"/>
            <a:ext cx="7466490" cy="1260475"/>
          </a:xfrm>
        </p:spPr>
        <p:txBody>
          <a:bodyPr/>
          <a:lstStyle/>
          <a:p>
            <a:r>
              <a:rPr lang="nl-NL" dirty="0" smtClean="0"/>
              <a:t>Artritis Psoriatica</a:t>
            </a:r>
          </a:p>
        </p:txBody>
      </p:sp>
      <p:pic>
        <p:nvPicPr>
          <p:cNvPr id="17414" name="Picture 4" descr="http://www.psoriasis-free.org/wp-content/uploads/2012/01/Nail-Psoria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23" y="1590509"/>
            <a:ext cx="4097311" cy="295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ttp://www.dominapharm.com/Images/Psoriasis%20pictures/Psoriatic_arthritis_fo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8758"/>
            <a:ext cx="3688940" cy="27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rontgen PsA SIG hr E_1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50820" y="4158759"/>
            <a:ext cx="3454040" cy="2790916"/>
          </a:xfrm>
          <a:prstGeom prst="rect">
            <a:avLst/>
          </a:prstGeom>
        </p:spPr>
      </p:pic>
      <p:pic>
        <p:nvPicPr>
          <p:cNvPr id="47106" name="Picture 2" descr="http://www.drdobbin.co.uk/sites/drdobbin.co.uk/files/psorias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0960" y="1590508"/>
            <a:ext cx="4147678" cy="2818083"/>
          </a:xfrm>
          <a:prstGeom prst="rect">
            <a:avLst/>
          </a:prstGeom>
          <a:noFill/>
        </p:spPr>
      </p:pic>
      <p:pic>
        <p:nvPicPr>
          <p:cNvPr id="47108" name="Picture 4" descr="http://www.daavlin.com/wp-content/uploads/2012/03/Scalp-Psorias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90509"/>
            <a:ext cx="4081741" cy="2735275"/>
          </a:xfrm>
          <a:prstGeom prst="rect">
            <a:avLst/>
          </a:prstGeom>
          <a:noFill/>
        </p:spPr>
      </p:pic>
      <p:pic>
        <p:nvPicPr>
          <p:cNvPr id="47110" name="Picture 6" descr="psa-hands-psoriasis-nails">
            <a:hlinkClick r:id="rId7" tooltip="psa-hands-psoriasis-nails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3522" y="4090369"/>
            <a:ext cx="4755116" cy="2859306"/>
          </a:xfrm>
          <a:prstGeom prst="rect">
            <a:avLst/>
          </a:prstGeom>
          <a:noFill/>
        </p:spPr>
      </p:pic>
      <p:pic>
        <p:nvPicPr>
          <p:cNvPr id="10" name="Picture 8" descr="http://waterlinie.nu/uploads/2014/10/reade-logo.gif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61442" name="AutoShape 2" descr="data:image/jpeg;base64,/9j/4AAQSkZJRgABAQAAAQABAAD/2wCEAAkGBxQSEhUUExQUFhQXGBcYFhYXGBAYFxkXGBodGBYVGB0YHCggGxwmGxcaIjEhJikrLjAwFyAzODQuNygtLysBCgoKBQUFDgUFDisZExkrKysrKysrKysrKysrKysrKysrKysrKysrKysrKysrKysrKysrKysrKysrKysrKysrK//AABEIAJkBSgMBIgACEQEDEQH/xAAcAAACAgMBAQAAAAAAAAAAAAAABQQGAwcIAQL/xABREAACAQIDBAMIDgcFCAIDAAABAgMAEQQSIQUGEzEiQVEHFDJUcXOSshUjMzQ1QlJhcoGTsdLTJFN0kbPR8ENjlKHDCBYXYoKk4fLB8SWDov/EABQBAQAAAAAAAAAAAAAAAAAAAAD/xAAUEQEAAAAAAAAAAAAAAAAAAAAA/9oADAMBAAIRAxEAPwDeFFFFAUUUUBRRRQFFFFAUUUUBRRRQFFFFAUUUUBRRRQFFFFBWd69uSwT4WGJ8PHx+MDJOHKqY0DrYK63vqLXqu/7642RcO8cShJY0dh3ptGcXLMGyyREJlIAIuL2IJ51cts7LjleKWSJpWhzhEGQg8QBWzK5AOg6z1VkGObxaf/t/zKCi7D26y4xGlxLWZ9pDEo8ntcUeHlAgYqTaEBSBm0zZtb6UY7a8wxrlZnMgxyQJAGJQ4ZsLxS3C+N07txLX0520q6O4JYnByEuLPdcL0h2N7Z0h8xr64/Szd6S5rWzWw2a3yb8S9vmoNebC2qzpaTGSZJMFhJ5XacrlxUkjK0PEsxw4fKFKqBa2lje9y7nmOeTBrxXLukk8TMSWB4crKArnWRQAFEh1a1zremOFaNnaI4cx5wzsHWHK9ioYnKxBN2XnTOKIKAFAAGgAAAA7AByoPuiiigKKKKAooooCiiigKKKKAooooCiiigKKKKBFtTemHDs4k4gCAktw3yFghk4at8Z8gJsPJe+lMcFtBZIhLqqkE9PKCACRc6kAac6UbW3YOImeR52yshjRMkTCMEalMwIuWAYkg3sAdNK8TYiYeCOM2f8ASVkJKxqM0kuZsqqAqjpEWH13JJoJ0W2C7MscMrhQpze1ICGvYgOwa3RPMf5WNZ+/pfFpPTw/468wvvmb6EP+pTCggd/S+LSenh/x0d/S+LSenh/x1PooIHf0vi0np4f8dHf0vi0np4f8dT6KCB39L4tJ6eH/AB0d/S+LSenh/wAdT6KCB39L4tJ6eH/HR39L4tJ6eH/HU+iggd/S+LSenh/x0d/S+LSenh/x1PooIHf0vi0np4f8dHf0vi0np4f8dT6KCB39L4tJ6eH/AB0d/S+LSenh/wAdT6KCB39L4tJ6eH/HULa+8Pe0fFmhkRMyLe8TdJ2CKLKxOrEDl108qm91LFxpghxJlh9uw7Kx8L2uZJGyLYl2CqTax5a0H3Lv/CqBzFiLZmQgROzq6gEq6KC6GzA9IC4IqNJv+c/RwrmINh1dmdEkDYogQZYzzGovmKkdlVDEby7HbNnxMkzySNLI7DaeHOYqqAAYeMDKERRY9l9STUrYU2Ex2JEeEnBsIJXgPfYD96MOExkmgzaErfpa2Hz3C2bwb6PhnZe9GbhQnETEyRLaEMVumXNna4PRJHlrJ/vXOuKihfBFUmLiIiaBpWyJnaRoxosfVmz3uVBAvS7bW680gVp5sxdEws7qUDSwyzDQjhBVILHVbaE9diH2A3aMeLkxXGLNJZSrJGSsSiyQo3NUB6WnM3JoPqTGSd8xnveT3KXTNh/lxa+H/V6n9/S+LSenh/x15L76j8zN68VMKCDh8ezSCNonjJUsMxiIIUgHwWPyhU6l8vvqPzMvrxUwoCiiigKKKKAooooCiiigKKKKAooooCiiigKgbY8GPz0PrilW296DhpCrQOVs3DIaLNIyqGOVb3EYLKpkJADMBbW9Eu2hJCryLwmXErGyEhjnjkFwhXw7gXFhe3UNaBrhvfM30If9SpWIxCRi7sqi9rsQov2a9dJcJPO2IlKxot0h0kZs1unYkKCAeelz1eQK9+MHipo8Ooihkti8OxUcV1srEkuMuidp6qC0zbRhWPitLGIrX4hdAlu3MTalMe92HMqxBmOZo0EgRuFnlTiRRlvlMliPKBzIBr8e4sjLmcxJKJpp42iZssBmtmRFeMow08Irc3bRcxFZP90sWZc7SQMDiIMU7e2BjLDEsWUKFsFYqGJ6tQAdCAsO1954MPLw5C9wqM5VGZY1kfhxtIR4ILAj6iTYa18YbevDvKYgzCxlAdlKxMYNJwrnQ5Dz8htexsg2vurjMS0jO2GU4iLDxTZTOQnAkaXNHdelmLZbG1uevg194DdLEpMhc4Zoo3xkiqTLd+/GLOjgrYKtyL65r8ltYhZ939vQ42NpIGzosjx5uolOZU9a66HrpnVa3e2VicMJx+jni4iWYWaXQSEWXwOq1Ns2J+TB6Uv4aCfRUDNifkwelL+GjNifkwelL+Ggn0VAzYn5MHpS/hozYn5MHpS/hoJ9FQM2J+TB6Uv4aM2J+TB6Uv4aCfRUDNifkwelL+GjNifkwelL+GgnkVy/3ScVJNtLE8R3YJK6ICSQiKbBUHJRoL25nU610jmxPyYPSl/DXM+/F/ZDF5rZuPJe17XzdV6CvmIfPV87gHwo37NL68dUc1c+4SX9kjwwpbveTwiwFs8fYDQdAbc9zXz2G/jx0wpDtpsRw1usPu2H5NJz4yW+L21PzYn5MHpS/hoPJffUfmZvXiphSKVsR3zH0Yb8KX40lrZ4r/FqdmxPyYPSl/DQeS++o/My+vFTClERk76TiBB7TLbIWPx4r3uB81N6AooooCiiigKKKKAooooCiiigKKKKAooooEmO3WgmlklfilpFyOOLKFygWAAB6Nj0ha3S6XOiTZqYeKNI81uPGxLMzszNICzMzEkkmndQNseDH56H1xQeYUWxM30If9Sp5FQcN75m+hD/AKlTGlUGxYA9lxfXl91BhxU0ikZIy4t8pFt82tYe+5vFz9pF/OpEmLRQbuosCTcjS2pv9QpfsPeODF5hCzEqEazRyxkpJcxyKJFGZGANmGmlBI77m8XP2kX86O+5vFz9pF/Oli76YQ8T2xrRq734c1nVG4bmI5fbbPZejfUjtplsbbMWKDmMtdHKOrpJG6MADlZXAI0IPkIoJGAxPFjV7EZhextcfNpUioGwvcI/IfvNT6AooooCiiigKKKKAooooCuWt/PhLGefk9aupa5a38+EsZ5+T1qBCavHcA+E2/ZpfXjqjmrx3APhNv2aX146Dfe3Pc189hv48dMKX7c9zXz2H/jx0wFAvl99R+Zm9eKmFL5ffUfmZvXiphQL5ffUfmZfXiphS+X31H5mX14qYUC/EYyTimOONGsiuS0jJ4RYACyNfwD2c6DPif1MP28n5NVruhbLnxUWJhwwvK0WFKjME0Wd2bpEgDog1Wt19gbQwWAnWRZRLJisLkEcqs5iMkSSgMpOQZc1ydACTyoNk98Yj9VB9vJ+TR3ziP1UP20n5NVPD7O2kJICXksI3DZpUKIbzGLiAH21wrQqxysGKkgrqWy7J2PjmKCZ51jBclTOrOSI4wA7Ja6NKJGC30BsbA5AFnGJxH6qD7eT8mjvnEXtwoL+fk/JqkQbI2ovRvKqDCpHZJYvdBFDcoC4CEMkq6AeGCH1unuJ2RtLhXXiiXLDos0YZivfF1d8wawzxfGa395Y5gu/fGI/VQfbyfk18nFz/qoNOft76df6mk28+BxrNGcK5AyEyAOB04vbIl1to73RiAOideqyDE7sYxyzuruzwzobSoBnmwsS3cZgGQSo6W1t0LDKNAvXfGI/VQfbyfk153xiP1UH28n5NJU2Vikw+LiSSUs2XvZ2kUuLxRh7MfB9sEhAOg6hawpfj9l7QWWIQtMY0nzZjMCTDniYqwZxmuomAzZraCyg5gFpTFYg8ooD5J3/ACa++Nif1MP28n5NJtw9kzYaJxOoDtwSbFCCUw0MT+Dp4cbD6qtFAuefEgE8GH7eT8mpeCn4kaPa2dVa3ZmF7f51kl8E+Q1F2J73g81H6ooEe8u8U+HlZEiRh3tNLGS2rSxvCgUi4AS845m5seVhcXa7S4aN2VmlGIVGRYyhEiSWKEM7Kp05l8p6jqKf4vARS+6Ro/QePpKre1yWzpr8Vsq3HXlFQcXgo4Yoo4kWNFlisqAKovICbAfOb0EfDYWZ8RKWmaNskN1iEJUD2ywvIjEkdugPYKpm9W6mIxOPnVPbM2EhRZ5hCvDYyy9JCuHILLo1lKt4PS7Nh4b3zN9CH75Ko2/PdYgwMhhgUYiZTZ+mFjTXVSwBJfTkBp1nqoJU/c8zSvJx0zuHu/euD4xzqVJMuW99dTa518tfO7u6+OgcO0qg8PC4YhHiPtMGfNLdsPz6fRS3bdjVJn7t7upV8DAynmrSkg+UGOxqzdzPeKDarzq2z8LFwlQ9FY2zZyw60FvBoM2z9zsfhyDHMmbDw4iPDHMnTM8ocFwYOgqhRcXYk8iop9uru9PDG3EllSR3LyMr4aUyOQA0jF8OCvKwXUAKAKZnZsMWIhMUUUZPEBKIikjLexsOV6c0CHYmAkMCfpM40OgGD7T2w1N9jpPGsR6OC/Jr62F7hH5D95qfQL/Y6TxrEejg/wAmvPY6TxrEejgvyaY0UC72Ok8axHo4L8mj2Ok8axHo4P8AJrBvFtvvXg+1vK00qwoqGMHMyswJLkC1kN9aTS79gIrLh5GOaVHUy4GNo5InKOh4koDajRluLUFg9jpPGsR6OC/Jo9jpPGsR6OC/Jqq4fe3ENiwLRiA4zvPh5SXBOG4/G4gax6XRyhbW6+usm8G9U8OJlWPh8LDnAh1ZWLSd+SmMkNmATKACNDegs/sdJ41iPRwf5Neex0njWI9HBfk0l3e3lkxOPnisne6xRyQMPCcM7xtIf+UmMlbc1ynrq10C72Pk8axHo4P8muaN91I2hiwWLETydI5bnXmcoA/cBXVFctb+fCWM8/J61AgY6GtjdzzdrEYNu+T3xHMyFAqwSMFRipOYtEwJOUcuXaa1viPBbyH7q6twg6CfRX7h/XVQU/F7fxUaF3lxQUcycPGouSAAS0AAJJAFyBrTLcTH4nGRzPLiZRklyqEXCaLkVtSYdTdjrYeSvvfv3jL5Yv4sf9dVR+5F7hiPPD+FHQPZcBJ3zGO+Z/cpdcuDv4cWnuNv/qp3sdJ41iPRwX5Ney++o/MzevFTCgTw4dkxSZpZJLwy2ziEW6cXLhov+d+VOKXy++o/My+vFTCgXxe+pPMxevLWLefaL4fDtIihmDRjpByqK7qjSsF1KorFza2inUc68mxSRYiR5GCrwoBc9pklAHlJIFS8JtGKW+Rw2UgNzFieV70Guod8cXHE0jZXOY9J1ky5TPjQOGvQJOSGIAFgSCObWDN8XvliFbFDgqixZArMHOrOihmGZeiwcsCSgAQ3J1Iu2Ze3ny1r5Mi879v/AJoKFFv1iSAeAjN3q03BQSGQyrGzslwSVGdcvgkdWbN0ate6+0pMRh0klVVZi3g+CwBIVxqbBhY2uefM86YYfEI6B1PRZQwvcHKwuCQdRp214mKTMyg6qFJ0a1nvlsTofBPI6fWKCRRXyXHbUHEbbgjLh5ApRXZgQ/goqu7DTpAK63tfnbnQMKK+FmUgEEWPKsWKxsca5nYKt1W57WYIo+tmA+ugkUV8mQdtRNo7VigQvK2VBmJNmYAIjSMTlBtZUY69luZFBLl8E+Q1F2J73g81H6oqS5upPzH7qjbE97weaj9UUEyoG2PBj89D64qvb2bbxGHmIVo1jOFnkW6FirRyQKZXNx0VWZjlGnRuT2fWE2lLLhla64gjFiNJVyIjqktldiLjqsSgOo5DqB9hj+kzfQh++SuXd5ffuL/acR/Geuk8Js3NPLxJJS2SLwJJY1GsnRAjYaDqvc9prmveJbYvFDXTE4gakk6SvzJ1J+c0C2TkfIa2n/s5H27G/Qg9aStWScj5DWzP9nzCLJLjMxcWSHwJJU65OeRhf66DdWM93g//AGerU+kuJ2IpliIM9hnzHj4nS66f2l/3VK9iI/lT/wCIxf5lB7sH3CPyH7zU+kWxNkoYEOafkeU+KHWex6m+xEfyp/8AEYv8ygYV5eoB2Onyp/8AEYv8ytJd0PfuZcQ+HwbTwiF2R5DNMzu6nKQodyFUEHtJ+ag2zvlslsT3sAJSIp1mbhlVayoy5QxkQqbuDcX8Eg86wRbDwwRUbZrSAFzeZcHK5aRs8jFpJSSWY3Nc/nfbaXjmJ+0FXXuObexWNxzxYnE4iSMYd3C8WRbMJI1BuhB5Mf30Gym2FDxjMMHiQxOayyQhBJw+FxVQT5RJw+jmAv8AXrXkuwoWZHbCYtmRYlN5YiJOAbwmYce0rK1yC19TT32Ij+VP/iMX+ZR7Dx/Kn/xGL/MoF2wNg4NJnxEOGSCa3BYBIlsB09BHdbnMLkHUAA8qsNIdmbJQtP0p9JSPd8UPiJ2PrU72Ij+VP/iMX+ZQMDXLW/nwljPPyetXSvsPH8qf/EYv8yuaN+Ey7QxYF7CeQalmPhdZYkn66BBiPBbyH7q6twvgJ9FfuH9df1VyliPBb6J+6urML4CfRX7hQJN/j+gzH54iSfmlj5/0aq+5G9a4KOVXilfO+cFeEABkVQDmYG5K3FXDe5QcK4a1i8N7gEW4sfMHn5KpnsbCP7GIWHWkZyg/GfTpOepaB/P3SMOrCRsPiAVUi5MGgYqSLcTUkqNKuOwNqri8PHOisqyC4V8uYakWOUkdXbWit8cMkZhCIqaSaBVBHgWLEDVjfl1Xranc92YjbOwzFpgSp5TYlR4bdSuAPqoLDL76j8zL68VMKTw4NY8UmUubwy3zySycni5Z2NufVTigR7RwrSTuFIzKmFcZr2OSaR7G3kpZt/d+aaB1tEzvLgyVN2jyQTK7lwxBYZb3W9za19afxe+5PMxevLWPebj97t3tm4l08Hh58mdeKY8/R4nDzZc2l7XoKrBuEyyQPxYxw42QsI2zqHM7ZICXIjReOAtrELGASRoMuyNxFjKcXvd1QuwjWHLErmONFkVWZrPeMuT2t2i5SpgtqRQsY0xAcknTvIyvefHOFZmJVNHw5uAwGYWFr2b4z2UzYkgSZbxiIIMKDbPHdkZr3Ij4mdWXUjokaGgip3OmBJaSBr4dYDeJ1zBY4UOcq4LDNh7i5vZ7fFsfcZ3OXkhEfEw9wsYW8PQUoMQLhAwU++RoQQch0BII+4PZay+6GTvUjpjCLEMQI2ALWuWJkA5ZQPnFWzdcYjvdO+STJdtWVFbLmOTMEYjNltex+oUCzeTdZsS0bLIIyqFW6N8zL0sO2h+JL07futc0qbufm5OeIsY5Y8zR3ZTLh44WkU5rhs8Za/WJG69av1FBQdpdzsOGWJoY0ZiQnCJVC8EcRmjAYWnVoiyv1Z26zevdobhySkhpIGjD4h40eFmuZ8VFimEt3swvFk0AuGJq+0UFa3i3VXFyCRhHmWIpGWQMUcyI/EX5J6FrjXWq7iO5s7tiDxol43F8GIrYvFiowxAaxa2LFz18LrLXGx6KDGwsn1f/ABUfYnveDzUfqipMvgnyGo2xPe8Hmo/VFBKaMHUgdn1HmKgbVQBIwBYcWGwHLwxTGoG2D0Y/PQ+uKAw3vmb6EP3yVy7vL79xf7Tif4z11DhT+kzfQh++SuXt5ffmL/acT/GegWOLg27K2juDsTE7PWR74hJZQoZUw0rABM5CkvC1zfmRYdWvOtYpzHlH311ZN8b/AKv9Wgo+0N5MVCpZpsUNSAGw8SXbp2F3w4A8Ht6jzqydzva02Jw8jzvnZZmQGyL0cqMB0QAbZjralPdMP6Mvnh909Su5P71m/aH/AIcdBZthe4R+Q/ean1D2TEUhRWFiAbj6z2VMoCuVd8/hDGftM/8AEauqq5V3z+EMZ+0z/wARqBK/I+Sr7/s+/Ccn7LJ/EhqhPyPkq+f7Pp//ACcn7LJ/EhoOiCag4nbOHjJV54UYc1aSNSOy4Jpbvri5Ew44UnCLuELgAlVsxa1xz6Nvr011rWnsGB/aONcxLBCRfUvIbauTyFBs3AbbwymUticOM0hYe3Q8sqj5XaDTqCZXUMjBlIuGUggjtBGhFc870YYwmNA7FWDsQ2W4sVsXt1nMdPmFbp7nvwbhPNLQWGuWt/PhLGefk9aupa5a38+EsZ5+T1qCvYjwW8h+6urcL4CfRX7hXKWI8FvIfurq3C+An0V+4UCzeo2wzG9unDrzt7bHrVV5fNbXXXLf47fKc9Qq1b1G2GY3tZ4dbXt7bH1VVb2+a2uuuW/xm+VIeof0Qqu/HOEcrCQ2OpF8mrHrc9lbb7m/wbhvoH12rUm/HOEcrCTQ6kXyasetz2Vtvub/AAbhvoH12oGsvvqPzMvrxUwpfL76j8zL68VMKBDtTaa4aWWVwxAiw4suXMS0sii2Ygcz21ibfCIRPK0cqhJII2DcIsOO6xq3QdtAWuRz05Vn2js9cRNLGzMoMUBzLlzArLIwtmBHMdYr4w26sSIUzSuDJDLdjHfNA4lTwUFxmXW+p7aDNDvThGKATLd1ZlBDg2QsGDAjosDHIMrWPtb6dE2X4nfrDKUymR1Y5brHJdW4kMWVkIDg/pCty5DtIByR7l4ZZeKA+e0ovm58WSSU62uLNPJaxHhC97C0fDbhYeMdFpgRqGDRghs8MgYAIBfNho+q2huDc0DDZ29uGlbJnKycR48rK4uySmHRrZTdgOR0zqDYkCpOK3hw0cSzNKBGzFUIWQliL3yqAWYAKxuBawJ5a0q2tueskLJE7RuVlVXJJycedcRI65Spzh0BU30sLg0yxm70bxRRqZIuDYRNE5R0AQx2B1HgMRqOu4sQDQfM29WERnVp1BjsX0e3NVNiBZrNIgNr5cwva9Rl30whdhnYKqK7OY5gozSmDIbrdXEi2KkA/wCdiTdGFpGcmXVswXOciMZEmcqCObvEhN79drXN/W3ThLM15RnYM4DLZmGI76XmOqQta3UxBvpYPrEb34ZQ+Vyzomcx5XVrWDZemAA4VlJQ9IAgkCp+zNsw4hnWJ8xjJV+i4FwSpsWADDMrC4uNKX4vdOGR5HYy+2ZiUz9AOyhGkUEaMUUDs52AJJqVsjYKYeWaVDIWmN2DMCBqzaAAdbnU3NgBfQUDaiiig+ZfBPkNRdie94PNR+qKlS+CfIai7E97weaj9UUEXeqKR8JOsWfO0bAcO2fXmEuy9K17dIeUUm2ek/ecSsOGRiAAXWTMU4vQcq8jMrEWNmY27ByFvpftcdGPz0PriggYXY0LYiXiRpKQkXSlVZG1MnWw05chYdgFc17xIBjMUAAAMTiAANAAJXAAHULV1JhvfM30Ifvkrl3eX35i/wBpxP8AGegXpzHlH311bP8AG/6v9XX/AM6eWuUo+Y8o++urZvjf9R8nuuvVby6eU0FY7ouFMkCorBCZh0iCQoAnJNrjqvb5+2qKu7pHxou0lo2Jt+sclr37F/obE3y8CPlpNfpch0cR0iP/ABr2mq1/7dLq/vJPn7F/oBR94MIYCi+19IFrhAGABAu1ybXvyrcO42x8O+zsGzQQszYeIlmjjLMSguSSLk1qnfYe2RfRc689WXpP856hW5NwPg3Bfs8PqCgnewOF8Ww/2UX4a5k3ujC47FqoAUYiYAAAAASNYADkK6srlXfP4Qxn7TP/ABGoErcq3bsPubJhkABhd7dOR4mZjo3LM9lGnIWHl51pJuVdWjl9R+r3TyW8unlNBRNrbu978KT9HFpSCViykXSaxvf5uzXSsf8AlbXpa5f7x+1j1LVk3y0jj1AtODcjQdCfW1v3aC+mpqt8vmtrrrlv8d+1z1LQVLfjw4OqyynXmLmPpP8A8x7Oq1bV3E2Nh32fhWaCFmMSks0cZYntJI1Nar348ODqssp15i5j6TdrHs6rVuHuffBuE80tAw9gcL4th/sovw1zRvvEF2hi1UBVE8gCgAAC/IAcq6orlrfz4Sxnn5PWoK9iPBbyH7q6twvgJ9FfuH9dVcpYjwW+ifurq3C+An0V+4fu/wAvroFm9Zthm1t04dbcvbY+r/6+uqry+a2uuuW/xm+VIeodX32veo2wzG9rPDra9vbY+q38vrqqcvmtrrrkv8ZvlSHs6vvCq776GEcrCTTmVvk1Y9bnsrZ3c+2Ph32dh2eCFmKklmjjLHptzJFya1jvxoYRysJNOZW+TUnrc1tvub/BuG+gfXagmwYCKLFJwo447wy3yKi3s8Vr5RrzP76cUvl99R+Zl9eKmFAnmxscWKcyyIgMMVi7Kt7PJe1+drj99SPZ3DeMQfaR/wA6YWooF/s7hvGIPtI/50ezuG8Yg+0j/nTCigX+zuG8Yg+0j/nR7O4bxiD7SP8AnTCigX+zuG8Yg+0j/nR7O4bxiD7SP+dMKKBf7O4bxiD7SP8AnR7O4bxiD7SP+dMKKBf7O4bxiD7SP+dHs7hvGIPtI/50wooFkm3cNY/pEHI/2kf86z7FH6PD5qP1RUyig8ZgOelLtpyBkjZSCDLDYg3B6Y5Ec6+N6MA2IwssSBWZ1sFc2VrEEoxsbBgMp0PPlSrBbvSnDGPN3qWxDzAQ8JjGpkzhFzIVB6yQNCTz50EuXbeGhxUwmxEEZKQ2EkkaH4/UxHaP31zVvBIGxeJZSGVsRiGUgggqZWIII5gg3v8APW+/+GkOt8TibnUknDkk9pJj1Pz0qfuLYNmJOIxdyST0sNzJuf7H56DRkfMeUffXVk3xv+o/xdeq3l6P0jVFXuJ4Pn3xjNP+bC/k1ejslzf9Ik1v8WDrvcjoaHpHWgR75eBHy0mv0uQ6OI6Vv/Gvaarf/t0ur+8k7T2L/Qu+0N3DNbPPLZWDiy4e2azC9uH/AHh/yqGNy00/SJ+d+WG1btPtepoNTb7e6RfQc68+Y6b/ADnqHVW0Nyd5cHHs/CI+LwyusEQZXmhVgQguGBa4PzVh2h3M4JmRpJ8QSt7e9rEkg3b2rU6V4/czit0cTiL6c+9yPn/sx1UFh/3swPjuE+3g/FXNe9kyvjsWyMGVsRMVZSCpBckEEaEW663p/wANIfGMT/235VLJu4rg2JY4jF3JJOuF5k3P9jQaHblXVo5eQH5v1nkt5ej5TVH/AOCOD8YxnpYb8mr0NkPb3xJyt4OH056joaHpHWgRb5aRx6gWnBuRy6E+trfu0F9NTVc5fNbXXXLf479rnqFXfaG7vGyh55LKwcWXDizWYX8C3xzUNdy0Fv0ifS55YY6n4x9r1Pz0Gpt+NHg6rLKddSLmPpN2sezqrZ2428mDj2fhUfF4ZGWJQyvNCrA9hBa4NY9o9zOCcoZJ8Qcma3vaxzWJLe19I3Ufurx+5nFY5cRiL9V+9yP3CMffQWH/AHswPjuE+3g/FXN++k6yY/FujK6NNIVZSGUjNzBGhFbw/wCGkPjGJ/7b8qlk/cWwjMWOIxd2JJ1wvM6/qaDQuI8FvIfurqzC+An0V+4eS3/8/XVJbuI4Ig/pGMty8LDfk1eY9kMAAMRJYAAdGDS2mnQ0oFW9Rthm1Is8Otr29tj6rf8AwPrqqjT5ra665L9Z+VIezqv++847YJlTI2IltdTouHFirBhb2vTVRUFNy0Fv0ifTlph+fW3ufhfPQaq34FjD1WEunPLfJqT1uf5VsfcHePBxbPw6SYrDI6qQyvNCrDpNzBa4r3aPc0gnKcSfEEJmsB3tY5rXLe1anQV8v3M4rdHEYi/Vfve31gRjT66B9g9qwYjFLwJopckMmfhuj5czx5c2Um18ptfnY08qFsnZcWGjEcSBVHPrJPLMx5sx7TU2gKKKKAooooCiiigKKKKAooooCiiigKKKKAooooFm8SOYGEYJfNHYAA6cRS3P/lvVOxWy8dPwkmlxBjZo5JAFwyhbGXNF0UuVsIibkm9iCK2G1YhQa52a21UEUY46IMPh06S4dwsmSDO4JUsSDxwczNqDyut2EMe075GmmszW4nDweZVV8QoI9rtdkWBiSDq2gA0q6PX3Qa+xGI2sIVsZmkzI5tHhLawRu8RXIehxTIuliLatyv8AcUOOjTod8Fg04Z2XDtIEbFo14rjKx4JZlDX1vpoFq/LR10FP2e20i0byPIADhw0WTDWdWdxM0hAJDiPhkhGADXtcaVdaxx1koCq/t6XEjE4cRcbgnw+EuHa7Z0GWXim6x5C5umunO9gbBWN+dBr/AGJg9pouFgMs6xmLDGWTJhS8TcHECWMFkN7MmH1bMbvzINhLw8m0ndlZpowZUDPw8JZF4jhuBocycIIczgm7D51F0FfXUaChZ9oKoJGIuSgkeOPCGVssbBejJZLMwGawFswtlFyIhxGLwbYrEytKqLdkjIh4UirjZ/alHNZXhePLYjMXF72AGxjyNDf1++gjbDEvAQzm8xGaQdGysxzGMWAuFvlB5kKCdanV4nKvaArDjFJjcKSGKsARa4JGhF9L37azV43Kg17gRtIJhYwcQBwIlcsuF8OzjEGZjqGQBOHl56Zs1yRCxI2nwYYkGKKd5mOUMMPcyGGZearmDrKIgCG1BBsek1bL/l/KvGoK7tl5Y5EdYZpVOFljIiykiUlCuYMw52YBuQtqRSfYmycTFjoiyzMoVBI7McqhcOEOR1ks6GQW4TR3zXfNbne05V6nOgyUUUUBRRRQFFFFAUUUUBRRRQFFFFAUUUUBRRRQFFFFB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450" y="-693738"/>
            <a:ext cx="314325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1444" name="AutoShape 4" descr="data:image/jpeg;base64,/9j/4AAQSkZJRgABAQAAAQABAAD/2wCEAAkGBxQSEhUUExQUFhQXGBcYFhYXGBAYFxkXGBodGBYVGB0YHCggGxwmGxcaIjEhJikrLjAwFyAzODQuNygtLysBCgoKBQUFDgUFDisZExkrKysrKysrKysrKysrKysrKysrKysrKysrKysrKysrKysrKysrKysrKysrKysrKysrK//AABEIAJkBSgMBIgACEQEDEQH/xAAcAAACAgMBAQAAAAAAAAAAAAAABQQGAwcIAQL/xABREAACAQIDBAMIDgcFCAIDAAABAgMAEQQSIQUGEzEiQVEHFDJUcXOSshUjMzQ1QlJhcoGTsdLTJFN0kbPR8ENjlKHDCBYXYoKk4fLB8SWDov/EABQBAQAAAAAAAAAAAAAAAAAAAAD/xAAUEQEAAAAAAAAAAAAAAAAAAAAA/9oADAMBAAIRAxEAPwDeFFFFAUUUUBRRRQFFFFAUUUUBRRRQFFFFAUUUUBRRRQFFFFBWd69uSwT4WGJ8PHx+MDJOHKqY0DrYK63vqLXqu/7642RcO8cShJY0dh3ptGcXLMGyyREJlIAIuL2IJ51cts7LjleKWSJpWhzhEGQg8QBWzK5AOg6z1VkGObxaf/t/zKCi7D26y4xGlxLWZ9pDEo8ntcUeHlAgYqTaEBSBm0zZtb6UY7a8wxrlZnMgxyQJAGJQ4ZsLxS3C+N07txLX0520q6O4JYnByEuLPdcL0h2N7Z0h8xr64/Szd6S5rWzWw2a3yb8S9vmoNebC2qzpaTGSZJMFhJ5XacrlxUkjK0PEsxw4fKFKqBa2lje9y7nmOeTBrxXLukk8TMSWB4crKArnWRQAFEh1a1zremOFaNnaI4cx5wzsHWHK9ioYnKxBN2XnTOKIKAFAAGgAAAA7AByoPuiiigKKKKAooooCiiigKKKKAooooCiiigKKKKBFtTemHDs4k4gCAktw3yFghk4at8Z8gJsPJe+lMcFtBZIhLqqkE9PKCACRc6kAac6UbW3YOImeR52yshjRMkTCMEalMwIuWAYkg3sAdNK8TYiYeCOM2f8ASVkJKxqM0kuZsqqAqjpEWH13JJoJ0W2C7MscMrhQpze1ICGvYgOwa3RPMf5WNZ+/pfFpPTw/468wvvmb6EP+pTCggd/S+LSenh/x0d/S+LSenh/x1PooIHf0vi0np4f8dHf0vi0np4f8dT6KCB39L4tJ6eH/AB0d/S+LSenh/wAdT6KCB39L4tJ6eH/HR39L4tJ6eH/HU+iggd/S+LSenh/x0d/S+LSenh/x1PooIHf0vi0np4f8dHf0vi0np4f8dT6KCB39L4tJ6eH/AB0d/S+LSenh/wAdT6KCB39L4tJ6eH/HULa+8Pe0fFmhkRMyLe8TdJ2CKLKxOrEDl108qm91LFxpghxJlh9uw7Kx8L2uZJGyLYl2CqTax5a0H3Lv/CqBzFiLZmQgROzq6gEq6KC6GzA9IC4IqNJv+c/RwrmINh1dmdEkDYogQZYzzGovmKkdlVDEby7HbNnxMkzySNLI7DaeHOYqqAAYeMDKERRY9l9STUrYU2Ex2JEeEnBsIJXgPfYD96MOExkmgzaErfpa2Hz3C2bwb6PhnZe9GbhQnETEyRLaEMVumXNna4PRJHlrJ/vXOuKihfBFUmLiIiaBpWyJnaRoxosfVmz3uVBAvS7bW680gVp5sxdEws7qUDSwyzDQjhBVILHVbaE9diH2A3aMeLkxXGLNJZSrJGSsSiyQo3NUB6WnM3JoPqTGSd8xnveT3KXTNh/lxa+H/V6n9/S+LSenh/x15L76j8zN68VMKCDh8ezSCNonjJUsMxiIIUgHwWPyhU6l8vvqPzMvrxUwoCiiigKKKKAooooCiiigKKKKAooooCiiigKgbY8GPz0PrilW296DhpCrQOVs3DIaLNIyqGOVb3EYLKpkJADMBbW9Eu2hJCryLwmXErGyEhjnjkFwhXw7gXFhe3UNaBrhvfM30If9SpWIxCRi7sqi9rsQov2a9dJcJPO2IlKxot0h0kZs1unYkKCAeelz1eQK9+MHipo8Ooihkti8OxUcV1srEkuMuidp6qC0zbRhWPitLGIrX4hdAlu3MTalMe92HMqxBmOZo0EgRuFnlTiRRlvlMliPKBzIBr8e4sjLmcxJKJpp42iZssBmtmRFeMow08Irc3bRcxFZP90sWZc7SQMDiIMU7e2BjLDEsWUKFsFYqGJ6tQAdCAsO1954MPLw5C9wqM5VGZY1kfhxtIR4ILAj6iTYa18YbevDvKYgzCxlAdlKxMYNJwrnQ5Dz8htexsg2vurjMS0jO2GU4iLDxTZTOQnAkaXNHdelmLZbG1uevg194DdLEpMhc4Zoo3xkiqTLd+/GLOjgrYKtyL65r8ltYhZ939vQ42NpIGzosjx5uolOZU9a66HrpnVa3e2VicMJx+jni4iWYWaXQSEWXwOq1Ns2J+TB6Uv4aCfRUDNifkwelL+GjNifkwelL+Ggn0VAzYn5MHpS/hozYn5MHpS/hoJ9FQM2J+TB6Uv4aM2J+TB6Uv4aCfRUDNifkwelL+GjNifkwelL+GgnkVy/3ScVJNtLE8R3YJK6ICSQiKbBUHJRoL25nU610jmxPyYPSl/DXM+/F/ZDF5rZuPJe17XzdV6CvmIfPV87gHwo37NL68dUc1c+4SX9kjwwpbveTwiwFs8fYDQdAbc9zXz2G/jx0wpDtpsRw1usPu2H5NJz4yW+L21PzYn5MHpS/hoPJffUfmZvXiphSKVsR3zH0Yb8KX40lrZ4r/FqdmxPyYPSl/DQeS++o/My+vFTClERk76TiBB7TLbIWPx4r3uB81N6AooooCiiigKKKKAooooCiiigKKKKAooooEmO3WgmlklfilpFyOOLKFygWAAB6Nj0ha3S6XOiTZqYeKNI81uPGxLMzszNICzMzEkkmndQNseDH56H1xQeYUWxM30If9Sp5FQcN75m+hD/AKlTGlUGxYA9lxfXl91BhxU0ikZIy4t8pFt82tYe+5vFz9pF/OpEmLRQbuosCTcjS2pv9QpfsPeODF5hCzEqEazRyxkpJcxyKJFGZGANmGmlBI77m8XP2kX86O+5vFz9pF/Oli76YQ8T2xrRq734c1nVG4bmI5fbbPZejfUjtplsbbMWKDmMtdHKOrpJG6MADlZXAI0IPkIoJGAxPFjV7EZhextcfNpUioGwvcI/IfvNT6AooooCiiigKKKKAooooCuWt/PhLGefk9aupa5a38+EsZ5+T1qBCavHcA+E2/ZpfXjqjmrx3APhNv2aX146Dfe3Pc189hv48dMKX7c9zXz2H/jx0wFAvl99R+Zm9eKmFL5ffUfmZvXiphQL5ffUfmZfXiphS+X31H5mX14qYUC/EYyTimOONGsiuS0jJ4RYACyNfwD2c6DPif1MP28n5NVruhbLnxUWJhwwvK0WFKjME0Wd2bpEgDog1Wt19gbQwWAnWRZRLJisLkEcqs5iMkSSgMpOQZc1ydACTyoNk98Yj9VB9vJ+TR3ziP1UP20n5NVPD7O2kJICXksI3DZpUKIbzGLiAH21wrQqxysGKkgrqWy7J2PjmKCZ51jBclTOrOSI4wA7Ja6NKJGC30BsbA5AFnGJxH6qD7eT8mjvnEXtwoL+fk/JqkQbI2ovRvKqDCpHZJYvdBFDcoC4CEMkq6AeGCH1unuJ2RtLhXXiiXLDos0YZivfF1d8wawzxfGa395Y5gu/fGI/VQfbyfk18nFz/qoNOft76df6mk28+BxrNGcK5AyEyAOB04vbIl1to73RiAOideqyDE7sYxyzuruzwzobSoBnmwsS3cZgGQSo6W1t0LDKNAvXfGI/VQfbyfk153xiP1UH28n5NJU2Vikw+LiSSUs2XvZ2kUuLxRh7MfB9sEhAOg6hawpfj9l7QWWIQtMY0nzZjMCTDniYqwZxmuomAzZraCyg5gFpTFYg8ooD5J3/ACa++Nif1MP28n5NJtw9kzYaJxOoDtwSbFCCUw0MT+Dp4cbD6qtFAuefEgE8GH7eT8mpeCn4kaPa2dVa3ZmF7f51kl8E+Q1F2J73g81H6ooEe8u8U+HlZEiRh3tNLGS2rSxvCgUi4AS845m5seVhcXa7S4aN2VmlGIVGRYyhEiSWKEM7Kp05l8p6jqKf4vARS+6Ro/QePpKre1yWzpr8Vsq3HXlFQcXgo4Yoo4kWNFlisqAKovICbAfOb0EfDYWZ8RKWmaNskN1iEJUD2ywvIjEkdugPYKpm9W6mIxOPnVPbM2EhRZ5hCvDYyy9JCuHILLo1lKt4PS7Nh4b3zN9CH75Ko2/PdYgwMhhgUYiZTZ+mFjTXVSwBJfTkBp1nqoJU/c8zSvJx0zuHu/euD4xzqVJMuW99dTa518tfO7u6+OgcO0qg8PC4YhHiPtMGfNLdsPz6fRS3bdjVJn7t7upV8DAynmrSkg+UGOxqzdzPeKDarzq2z8LFwlQ9FY2zZyw60FvBoM2z9zsfhyDHMmbDw4iPDHMnTM8ocFwYOgqhRcXYk8iop9uru9PDG3EllSR3LyMr4aUyOQA0jF8OCvKwXUAKAKZnZsMWIhMUUUZPEBKIikjLexsOV6c0CHYmAkMCfpM40OgGD7T2w1N9jpPGsR6OC/Jr62F7hH5D95qfQL/Y6TxrEejg/wAmvPY6TxrEejgvyaY0UC72Ok8axHo4L8mj2Ok8axHo4P8AJrBvFtvvXg+1vK00qwoqGMHMyswJLkC1kN9aTS79gIrLh5GOaVHUy4GNo5InKOh4koDajRluLUFg9jpPGsR6OC/Jo9jpPGsR6OC/Jqq4fe3ENiwLRiA4zvPh5SXBOG4/G4gax6XRyhbW6+usm8G9U8OJlWPh8LDnAh1ZWLSd+SmMkNmATKACNDegs/sdJ41iPRwf5Neex0njWI9HBfk0l3e3lkxOPnisne6xRyQMPCcM7xtIf+UmMlbc1ynrq10C72Pk8axHo4P8muaN91I2hiwWLETydI5bnXmcoA/cBXVFctb+fCWM8/J61AgY6GtjdzzdrEYNu+T3xHMyFAqwSMFRipOYtEwJOUcuXaa1viPBbyH7q6twg6CfRX7h/XVQU/F7fxUaF3lxQUcycPGouSAAS0AAJJAFyBrTLcTH4nGRzPLiZRklyqEXCaLkVtSYdTdjrYeSvvfv3jL5Yv4sf9dVR+5F7hiPPD+FHQPZcBJ3zGO+Z/cpdcuDv4cWnuNv/qp3sdJ41iPRwX5Ney++o/MzevFTCgTw4dkxSZpZJLwy2ziEW6cXLhov+d+VOKXy++o/My+vFTCgXxe+pPMxevLWLefaL4fDtIihmDRjpByqK7qjSsF1KorFza2inUc68mxSRYiR5GCrwoBc9pklAHlJIFS8JtGKW+Rw2UgNzFieV70Guod8cXHE0jZXOY9J1ky5TPjQOGvQJOSGIAFgSCObWDN8XvliFbFDgqixZArMHOrOihmGZeiwcsCSgAQ3J1Iu2Ze3ny1r5Mi879v/AJoKFFv1iSAeAjN3q03BQSGQyrGzslwSVGdcvgkdWbN0ate6+0pMRh0klVVZi3g+CwBIVxqbBhY2uefM86YYfEI6B1PRZQwvcHKwuCQdRp214mKTMyg6qFJ0a1nvlsTofBPI6fWKCRRXyXHbUHEbbgjLh5ApRXZgQ/goqu7DTpAK63tfnbnQMKK+FmUgEEWPKsWKxsca5nYKt1W57WYIo+tmA+ugkUV8mQdtRNo7VigQvK2VBmJNmYAIjSMTlBtZUY69luZFBLl8E+Q1F2J73g81H6oqS5upPzH7qjbE97weaj9UUEyoG2PBj89D64qvb2bbxGHmIVo1jOFnkW6FirRyQKZXNx0VWZjlGnRuT2fWE2lLLhla64gjFiNJVyIjqktldiLjqsSgOo5DqB9hj+kzfQh++SuXd5ffuL/acR/Geuk8Js3NPLxJJS2SLwJJY1GsnRAjYaDqvc9prmveJbYvFDXTE4gakk6SvzJ1J+c0C2TkfIa2n/s5H27G/Qg9aStWScj5DWzP9nzCLJLjMxcWSHwJJU65OeRhf66DdWM93g//AGerU+kuJ2IpliIM9hnzHj4nS66f2l/3VK9iI/lT/wCIxf5lB7sH3CPyH7zU+kWxNkoYEOafkeU+KHWex6m+xEfyp/8AEYv8ygYV5eoB2Onyp/8AEYv8ytJd0PfuZcQ+HwbTwiF2R5DNMzu6nKQodyFUEHtJ+ag2zvlslsT3sAJSIp1mbhlVayoy5QxkQqbuDcX8Eg86wRbDwwRUbZrSAFzeZcHK5aRs8jFpJSSWY3Nc/nfbaXjmJ+0FXXuObexWNxzxYnE4iSMYd3C8WRbMJI1BuhB5Mf30Gym2FDxjMMHiQxOayyQhBJw+FxVQT5RJw+jmAv8AXrXkuwoWZHbCYtmRYlN5YiJOAbwmYce0rK1yC19TT32Ij+VP/iMX+ZR7Dx/Kn/xGL/MoF2wNg4NJnxEOGSCa3BYBIlsB09BHdbnMLkHUAA8qsNIdmbJQtP0p9JSPd8UPiJ2PrU72Ij+VP/iMX+ZQMDXLW/nwljPPyetXSvsPH8qf/EYv8yuaN+Ey7QxYF7CeQalmPhdZYkn66BBiPBbyH7q6twvgJ9FfuH9df1VyliPBb6J+6urML4CfRX7hQJN/j+gzH54iSfmlj5/0aq+5G9a4KOVXilfO+cFeEABkVQDmYG5K3FXDe5QcK4a1i8N7gEW4sfMHn5KpnsbCP7GIWHWkZyg/GfTpOepaB/P3SMOrCRsPiAVUi5MGgYqSLcTUkqNKuOwNqri8PHOisqyC4V8uYakWOUkdXbWit8cMkZhCIqaSaBVBHgWLEDVjfl1Xranc92YjbOwzFpgSp5TYlR4bdSuAPqoLDL76j8zL68VMKTw4NY8UmUubwy3zySycni5Z2NufVTigR7RwrSTuFIzKmFcZr2OSaR7G3kpZt/d+aaB1tEzvLgyVN2jyQTK7lwxBYZb3W9za19afxe+5PMxevLWPebj97t3tm4l08Hh58mdeKY8/R4nDzZc2l7XoKrBuEyyQPxYxw42QsI2zqHM7ZICXIjReOAtrELGASRoMuyNxFjKcXvd1QuwjWHLErmONFkVWZrPeMuT2t2i5SpgtqRQsY0xAcknTvIyvefHOFZmJVNHw5uAwGYWFr2b4z2UzYkgSZbxiIIMKDbPHdkZr3Ij4mdWXUjokaGgip3OmBJaSBr4dYDeJ1zBY4UOcq4LDNh7i5vZ7fFsfcZ3OXkhEfEw9wsYW8PQUoMQLhAwU++RoQQch0BII+4PZay+6GTvUjpjCLEMQI2ALWuWJkA5ZQPnFWzdcYjvdO+STJdtWVFbLmOTMEYjNltex+oUCzeTdZsS0bLIIyqFW6N8zL0sO2h+JL07futc0qbufm5OeIsY5Y8zR3ZTLh44WkU5rhs8Za/WJG69av1FBQdpdzsOGWJoY0ZiQnCJVC8EcRmjAYWnVoiyv1Z26zevdobhySkhpIGjD4h40eFmuZ8VFimEt3swvFk0AuGJq+0UFa3i3VXFyCRhHmWIpGWQMUcyI/EX5J6FrjXWq7iO5s7tiDxol43F8GIrYvFiowxAaxa2LFz18LrLXGx6KDGwsn1f/ABUfYnveDzUfqipMvgnyGo2xPe8Hmo/VFBKaMHUgdn1HmKgbVQBIwBYcWGwHLwxTGoG2D0Y/PQ+uKAw3vmb6EP3yVy7vL79xf7Tif4z11DhT+kzfQh++SuXt5ffmL/acT/GegWOLg27K2juDsTE7PWR74hJZQoZUw0rABM5CkvC1zfmRYdWvOtYpzHlH311ZN8b/AKv9Wgo+0N5MVCpZpsUNSAGw8SXbp2F3w4A8Ht6jzqydzva02Jw8jzvnZZmQGyL0cqMB0QAbZjralPdMP6Mvnh909Su5P71m/aH/AIcdBZthe4R+Q/ean1D2TEUhRWFiAbj6z2VMoCuVd8/hDGftM/8AEauqq5V3z+EMZ+0z/wARqBK/I+Sr7/s+/Ccn7LJ/EhqhPyPkq+f7Pp//ACcn7LJ/EhoOiCag4nbOHjJV54UYc1aSNSOy4Jpbvri5Ew44UnCLuELgAlVsxa1xz6Nvr011rWnsGB/aONcxLBCRfUvIbauTyFBs3AbbwymUticOM0hYe3Q8sqj5XaDTqCZXUMjBlIuGUggjtBGhFc870YYwmNA7FWDsQ2W4sVsXt1nMdPmFbp7nvwbhPNLQWGuWt/PhLGefk9aupa5a38+EsZ5+T1qCvYjwW8h+6urcL4CfRX7hXKWI8FvIfurq3C+An0V+4UCzeo2wzG9unDrzt7bHrVV5fNbXXXLf47fKc9Qq1b1G2GY3tZ4dbXt7bH1VVb2+a2uuuW/xm+VIeof0Qqu/HOEcrCQ2OpF8mrHrc9lbb7m/wbhvoH12rUm/HOEcrCTQ6kXyasetz2Vtvub/AAbhvoH12oGsvvqPzMvrxUwpfL76j8zL68VMKBDtTaa4aWWVwxAiw4suXMS0sii2Ygcz21ibfCIRPK0cqhJII2DcIsOO6xq3QdtAWuRz05Vn2js9cRNLGzMoMUBzLlzArLIwtmBHMdYr4w26sSIUzSuDJDLdjHfNA4lTwUFxmXW+p7aDNDvThGKATLd1ZlBDg2QsGDAjosDHIMrWPtb6dE2X4nfrDKUymR1Y5brHJdW4kMWVkIDg/pCty5DtIByR7l4ZZeKA+e0ovm58WSSU62uLNPJaxHhC97C0fDbhYeMdFpgRqGDRghs8MgYAIBfNho+q2huDc0DDZ29uGlbJnKycR48rK4uySmHRrZTdgOR0zqDYkCpOK3hw0cSzNKBGzFUIWQliL3yqAWYAKxuBawJ5a0q2tueskLJE7RuVlVXJJycedcRI65Spzh0BU30sLg0yxm70bxRRqZIuDYRNE5R0AQx2B1HgMRqOu4sQDQfM29WERnVp1BjsX0e3NVNiBZrNIgNr5cwva9Rl30whdhnYKqK7OY5gozSmDIbrdXEi2KkA/wCdiTdGFpGcmXVswXOciMZEmcqCObvEhN79drXN/W3ThLM15RnYM4DLZmGI76XmOqQta3UxBvpYPrEb34ZQ+Vyzomcx5XVrWDZemAA4VlJQ9IAgkCp+zNsw4hnWJ8xjJV+i4FwSpsWADDMrC4uNKX4vdOGR5HYy+2ZiUz9AOyhGkUEaMUUDs52AJJqVsjYKYeWaVDIWmN2DMCBqzaAAdbnU3NgBfQUDaiiig+ZfBPkNRdie94PNR+qKlS+CfIai7E97weaj9UUEXeqKR8JOsWfO0bAcO2fXmEuy9K17dIeUUm2ek/ecSsOGRiAAXWTMU4vQcq8jMrEWNmY27ByFvpftcdGPz0PriggYXY0LYiXiRpKQkXSlVZG1MnWw05chYdgFc17xIBjMUAAAMTiAANAAJXAAHULV1JhvfM30Ifvkrl3eX35i/wBpxP8AGegXpzHlH311bP8AG/6v9XX/AM6eWuUo+Y8o++urZvjf9R8nuuvVby6eU0FY7ouFMkCorBCZh0iCQoAnJNrjqvb5+2qKu7pHxou0lo2Jt+sclr37F/obE3y8CPlpNfpch0cR0iP/ABr2mq1/7dLq/vJPn7F/oBR94MIYCi+19IFrhAGABAu1ybXvyrcO42x8O+zsGzQQszYeIlmjjLMSguSSLk1qnfYe2RfRc689WXpP856hW5NwPg3Bfs8PqCgnewOF8Ww/2UX4a5k3ujC47FqoAUYiYAAAAASNYADkK6srlXfP4Qxn7TP/ABGoErcq3bsPubJhkABhd7dOR4mZjo3LM9lGnIWHl51pJuVdWjl9R+r3TyW8unlNBRNrbu978KT9HFpSCViykXSaxvf5uzXSsf8AlbXpa5f7x+1j1LVk3y0jj1AtODcjQdCfW1v3aC+mpqt8vmtrrrlv8d+1z1LQVLfjw4OqyynXmLmPpP8A8x7Oq1bV3E2Nh32fhWaCFmMSks0cZYntJI1Nar348ODqssp15i5j6TdrHs6rVuHuffBuE80tAw9gcL4th/sovw1zRvvEF2hi1UBVE8gCgAAC/IAcq6orlrfz4Sxnn5PWoK9iPBbyH7q6twvgJ9FfuH9dVcpYjwW+ifurq3C+An0V+4fu/wAvroFm9Zthm1t04dbcvbY+r/6+uqry+a2uuuW/xm+VIeodX32veo2wzG9rPDra9vbY+q38vrqqcvmtrrrkv8ZvlSHs6vvCq776GEcrCTTmVvk1Y9bnsrZ3c+2Ph32dh2eCFmKklmjjLHptzJFya1jvxoYRysJNOZW+TUnrc1tvub/BuG+gfXagmwYCKLFJwo447wy3yKi3s8Vr5RrzP76cUvl99R+Zl9eKmFAnmxscWKcyyIgMMVi7Kt7PJe1+drj99SPZ3DeMQfaR/wA6YWooF/s7hvGIPtI/50ezuG8Yg+0j/nTCigX+zuG8Yg+0j/nR7O4bxiD7SP8AnTCigX+zuG8Yg+0j/nR7O4bxiD7SP+dMKKBf7O4bxiD7SP8AnR7O4bxiD7SP+dMKKBf7O4bxiD7SP+dHs7hvGIPtI/50wooFkm3cNY/pEHI/2kf86z7FH6PD5qP1RUyig8ZgOelLtpyBkjZSCDLDYg3B6Y5Ec6+N6MA2IwssSBWZ1sFc2VrEEoxsbBgMp0PPlSrBbvSnDGPN3qWxDzAQ8JjGpkzhFzIVB6yQNCTz50EuXbeGhxUwmxEEZKQ2EkkaH4/UxHaP31zVvBIGxeJZSGVsRiGUgggqZWIII5gg3v8APW+/+GkOt8TibnUknDkk9pJj1Pz0qfuLYNmJOIxdyST0sNzJuf7H56DRkfMeUffXVk3xv+o/xdeq3l6P0jVFXuJ4Pn3xjNP+bC/k1ejslzf9Ik1v8WDrvcjoaHpHWgR75eBHy0mv0uQ6OI6Vv/Gvaarf/t0ur+8k7T2L/Qu+0N3DNbPPLZWDiy4e2azC9uH/AHh/yqGNy00/SJ+d+WG1btPtepoNTb7e6RfQc68+Y6b/ADnqHVW0Nyd5cHHs/CI+LwyusEQZXmhVgQguGBa4PzVh2h3M4JmRpJ8QSt7e9rEkg3b2rU6V4/czit0cTiL6c+9yPn/sx1UFh/3swPjuE+3g/FXNe9kyvjsWyMGVsRMVZSCpBckEEaEW663p/wANIfGMT/235VLJu4rg2JY4jF3JJOuF5k3P9jQaHblXVo5eQH5v1nkt5ej5TVH/AOCOD8YxnpYb8mr0NkPb3xJyt4OH056joaHpHWgRb5aRx6gWnBuRy6E+trfu0F9NTVc5fNbXXXLf479rnqFXfaG7vGyh55LKwcWXDizWYX8C3xzUNdy0Fv0ifS55YY6n4x9r1Pz0Gpt+NHg6rLKddSLmPpN2sezqrZ2428mDj2fhUfF4ZGWJQyvNCrA9hBa4NY9o9zOCcoZJ8Qcma3vaxzWJLe19I3Ufurx+5nFY5cRiL9V+9yP3CMffQWH/AHswPjuE+3g/FXN++k6yY/FujK6NNIVZSGUjNzBGhFbw/wCGkPjGJ/7b8qlk/cWwjMWOIxd2JJ1wvM6/qaDQuI8FvIfurqzC+An0V+4eS3/8/XVJbuI4Ig/pGMty8LDfk1eY9kMAAMRJYAAdGDS2mnQ0oFW9Rthm1Is8Otr29tj6rf8AwPrqqjT5ra665L9Z+VIezqv++847YJlTI2IltdTouHFirBhb2vTVRUFNy0Fv0ifTlph+fW3ufhfPQaq34FjD1WEunPLfJqT1uf5VsfcHePBxbPw6SYrDI6qQyvNCrDpNzBa4r3aPc0gnKcSfEEJmsB3tY5rXLe1anQV8v3M4rdHEYi/Vfve31gRjT66B9g9qwYjFLwJopckMmfhuj5czx5c2Um18ptfnY08qFsnZcWGjEcSBVHPrJPLMx5sx7TU2gKKKKAooooCiiigKKKKAooooCiiigKKKKAooooFm8SOYGEYJfNHYAA6cRS3P/lvVOxWy8dPwkmlxBjZo5JAFwyhbGXNF0UuVsIibkm9iCK2G1YhQa52a21UEUY46IMPh06S4dwsmSDO4JUsSDxwczNqDyut2EMe075GmmszW4nDweZVV8QoI9rtdkWBiSDq2gA0q6PX3Qa+xGI2sIVsZmkzI5tHhLawRu8RXIehxTIuliLatyv8AcUOOjTod8Fg04Z2XDtIEbFo14rjKx4JZlDX1vpoFq/LR10FP2e20i0byPIADhw0WTDWdWdxM0hAJDiPhkhGADXtcaVdaxx1koCq/t6XEjE4cRcbgnw+EuHa7Z0GWXim6x5C5umunO9gbBWN+dBr/AGJg9pouFgMs6xmLDGWTJhS8TcHECWMFkN7MmH1bMbvzINhLw8m0ndlZpowZUDPw8JZF4jhuBocycIIczgm7D51F0FfXUaChZ9oKoJGIuSgkeOPCGVssbBejJZLMwGawFswtlFyIhxGLwbYrEytKqLdkjIh4UirjZ/alHNZXhePLYjMXF72AGxjyNDf1++gjbDEvAQzm8xGaQdGysxzGMWAuFvlB5kKCdanV4nKvaArDjFJjcKSGKsARa4JGhF9L37azV43Kg17gRtIJhYwcQBwIlcsuF8OzjEGZjqGQBOHl56Zs1yRCxI2nwYYkGKKd5mOUMMPcyGGZearmDrKIgCG1BBsek1bL/l/KvGoK7tl5Y5EdYZpVOFljIiykiUlCuYMw52YBuQtqRSfYmycTFjoiyzMoVBI7McqhcOEOR1ks6GQW4TR3zXfNbne05V6nOgyUUUUBRRRQFFFFAUUUUBRRRQFFFFAUUUUBRRRQFFFF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4450" y="-693738"/>
            <a:ext cx="3143250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7386" y="2373029"/>
            <a:ext cx="5166729" cy="23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voettekst 3"/>
          <p:cNvSpPr txBox="1">
            <a:spLocks/>
          </p:cNvSpPr>
          <p:nvPr/>
        </p:nvSpPr>
        <p:spPr>
          <a:xfrm>
            <a:off x="648334" y="7000407"/>
            <a:ext cx="9505872" cy="402652"/>
          </a:xfrm>
          <a:prstGeom prst="rect">
            <a:avLst/>
          </a:prstGeom>
        </p:spPr>
        <p:txBody>
          <a:bodyPr vert="horz" lIns="104261" tIns="52131" rIns="104261" bIns="52131" rtlCol="0" anchor="ctr"/>
          <a:lstStyle/>
          <a:p>
            <a:pPr marL="0" marR="0" lvl="0" indent="0" algn="l" defTabSz="521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Ash</a:t>
            </a: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ZR et al, </a:t>
            </a:r>
            <a:r>
              <a:rPr kumimoji="0" lang="nl-NL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Ann </a:t>
            </a:r>
            <a:r>
              <a:rPr kumimoji="0" lang="nl-NL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Rheum</a:t>
            </a:r>
            <a:r>
              <a:rPr kumimoji="0" lang="nl-NL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Dis </a:t>
            </a:r>
            <a:r>
              <a:rPr kumimoji="0" lang="nl-N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2012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1828800" y="5060272"/>
            <a:ext cx="8325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Conclusie</a:t>
            </a:r>
            <a:r>
              <a:rPr lang="en-US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link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tussen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nagelpsoriasis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(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subklinische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enthesitis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biedt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een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anatomische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verklaring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voor de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klinische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correlatie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nagelpsoriasis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ontwikkeling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DIP </a:t>
            </a:r>
            <a:r>
              <a:rPr lang="en-US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artritis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589102" y="302867"/>
            <a:ext cx="7790077" cy="1260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Psoriasis patients with nail disease have a greater magnitude of underlying subclinical </a:t>
            </a:r>
            <a:r>
              <a:rPr lang="en-US" dirty="0" err="1" smtClean="0"/>
              <a:t>enthesopathy</a:t>
            </a:r>
            <a:r>
              <a:rPr lang="en-US" dirty="0" smtClean="0"/>
              <a:t>.</a:t>
            </a:r>
            <a:endParaRPr lang="nl-NL" dirty="0"/>
          </a:p>
        </p:txBody>
      </p:sp>
      <p:pic>
        <p:nvPicPr>
          <p:cNvPr id="16" name="Picture 8" descr="http://waterlinie.nu/uploads/2014/10/reade-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7577" y="302867"/>
            <a:ext cx="7461603" cy="1260475"/>
          </a:xfrm>
        </p:spPr>
        <p:txBody>
          <a:bodyPr/>
          <a:lstStyle/>
          <a:p>
            <a:r>
              <a:rPr lang="nl-NL" dirty="0" err="1" smtClean="0"/>
              <a:t>McGonagle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Enthesis as a ‘</a:t>
            </a:r>
            <a:r>
              <a:rPr lang="nl-NL" dirty="0" err="1" smtClean="0"/>
              <a:t>distinct</a:t>
            </a:r>
            <a:r>
              <a:rPr lang="nl-NL" dirty="0" smtClean="0"/>
              <a:t> </a:t>
            </a:r>
            <a:r>
              <a:rPr lang="nl-NL" dirty="0" err="1" smtClean="0"/>
              <a:t>organ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096" y="2556768"/>
            <a:ext cx="9232777" cy="32048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sz="2400" b="1" dirty="0" smtClean="0"/>
              <a:t>Enthesis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Is more </a:t>
            </a:r>
            <a:r>
              <a:rPr lang="nl-NL" sz="2400" dirty="0" err="1" smtClean="0"/>
              <a:t>than</a:t>
            </a:r>
            <a:r>
              <a:rPr lang="nl-NL" sz="2400" dirty="0" smtClean="0"/>
              <a:t> </a:t>
            </a:r>
            <a:r>
              <a:rPr lang="nl-NL" sz="2400" dirty="0" err="1" smtClean="0"/>
              <a:t>just</a:t>
            </a:r>
            <a:r>
              <a:rPr lang="nl-NL" sz="2400" dirty="0" smtClean="0"/>
              <a:t> </a:t>
            </a:r>
            <a:r>
              <a:rPr lang="nl-NL" sz="2400" dirty="0" err="1" smtClean="0"/>
              <a:t>an</a:t>
            </a:r>
            <a:r>
              <a:rPr lang="nl-NL" sz="2400" dirty="0" smtClean="0"/>
              <a:t> </a:t>
            </a:r>
            <a:r>
              <a:rPr lang="nl-NL" sz="2400" dirty="0" err="1" smtClean="0"/>
              <a:t>attachment</a:t>
            </a:r>
            <a:r>
              <a:rPr lang="nl-NL" sz="2400" dirty="0" smtClean="0"/>
              <a:t> of </a:t>
            </a:r>
            <a:r>
              <a:rPr lang="nl-NL" sz="2400" dirty="0" err="1" smtClean="0"/>
              <a:t>tendon</a:t>
            </a:r>
            <a:r>
              <a:rPr lang="nl-NL" sz="2400" dirty="0" smtClean="0"/>
              <a:t> to </a:t>
            </a:r>
            <a:r>
              <a:rPr lang="nl-NL" sz="2400" dirty="0" err="1" smtClean="0"/>
              <a:t>bone</a:t>
            </a:r>
            <a:endParaRPr lang="nl-NL" sz="2400" dirty="0"/>
          </a:p>
          <a:p>
            <a:r>
              <a:rPr lang="nl-NL" sz="2400" dirty="0" smtClean="0"/>
              <a:t>Complex </a:t>
            </a:r>
            <a:r>
              <a:rPr lang="nl-NL" sz="2400" dirty="0" err="1" smtClean="0"/>
              <a:t>structure</a:t>
            </a:r>
            <a:r>
              <a:rPr lang="nl-NL" sz="2400" dirty="0" smtClean="0"/>
              <a:t>:</a:t>
            </a:r>
            <a:endParaRPr lang="nl-NL" sz="2400" dirty="0"/>
          </a:p>
          <a:p>
            <a:pPr lvl="1"/>
            <a:r>
              <a:rPr lang="nl-NL" sz="2400" dirty="0"/>
              <a:t>Soft tissue (</a:t>
            </a:r>
            <a:r>
              <a:rPr lang="nl-NL" sz="2400" dirty="0" err="1"/>
              <a:t>tendon</a:t>
            </a:r>
            <a:r>
              <a:rPr lang="nl-NL" sz="2400" dirty="0"/>
              <a:t>, ligament, </a:t>
            </a:r>
            <a:r>
              <a:rPr lang="nl-NL" sz="2400" dirty="0" err="1"/>
              <a:t>fibrocartilages</a:t>
            </a:r>
            <a:r>
              <a:rPr lang="nl-NL" sz="2400" dirty="0"/>
              <a:t>)</a:t>
            </a:r>
          </a:p>
          <a:p>
            <a:pPr lvl="1"/>
            <a:r>
              <a:rPr lang="nl-NL" sz="2400" dirty="0"/>
              <a:t>Hard tissue (</a:t>
            </a:r>
            <a:r>
              <a:rPr lang="nl-NL" sz="2400" dirty="0" err="1"/>
              <a:t>calcified</a:t>
            </a:r>
            <a:r>
              <a:rPr lang="nl-NL" sz="2400" dirty="0"/>
              <a:t> </a:t>
            </a:r>
            <a:r>
              <a:rPr lang="nl-NL" sz="2400" dirty="0" err="1"/>
              <a:t>fibrocartilage</a:t>
            </a:r>
            <a:r>
              <a:rPr lang="nl-NL" sz="2400" dirty="0"/>
              <a:t>, </a:t>
            </a:r>
            <a:r>
              <a:rPr lang="nl-NL" sz="2400" dirty="0" err="1"/>
              <a:t>bone</a:t>
            </a:r>
            <a:r>
              <a:rPr lang="nl-NL" sz="2400" dirty="0"/>
              <a:t>)</a:t>
            </a:r>
          </a:p>
          <a:p>
            <a:pPr lvl="1"/>
            <a:r>
              <a:rPr lang="nl-NL" sz="2400" dirty="0" err="1"/>
              <a:t>Anatomically</a:t>
            </a:r>
            <a:r>
              <a:rPr lang="nl-NL" sz="2400" dirty="0"/>
              <a:t> and </a:t>
            </a:r>
            <a:r>
              <a:rPr lang="nl-NL" sz="2400" dirty="0" err="1"/>
              <a:t>functionally</a:t>
            </a:r>
            <a:r>
              <a:rPr lang="nl-NL" sz="2400" dirty="0"/>
              <a:t> </a:t>
            </a:r>
            <a:r>
              <a:rPr lang="nl-NL" sz="2400" dirty="0" err="1"/>
              <a:t>related</a:t>
            </a:r>
            <a:r>
              <a:rPr lang="nl-NL" sz="2400" dirty="0"/>
              <a:t> to </a:t>
            </a:r>
            <a:r>
              <a:rPr lang="nl-NL" sz="2400" dirty="0" err="1"/>
              <a:t>synovial</a:t>
            </a:r>
            <a:r>
              <a:rPr lang="nl-NL" sz="2400" dirty="0"/>
              <a:t> tissue</a:t>
            </a:r>
          </a:p>
          <a:p>
            <a:r>
              <a:rPr lang="nl-NL" sz="2400" dirty="0"/>
              <a:t>Enthesitis </a:t>
            </a:r>
            <a:r>
              <a:rPr lang="nl-NL" sz="2400" dirty="0" err="1" smtClean="0"/>
              <a:t>on</a:t>
            </a:r>
            <a:r>
              <a:rPr lang="nl-NL" sz="2400" dirty="0" smtClean="0"/>
              <a:t> </a:t>
            </a:r>
            <a:r>
              <a:rPr lang="nl-NL" sz="2400" dirty="0"/>
              <a:t>MRI: </a:t>
            </a:r>
            <a:r>
              <a:rPr lang="nl-NL" sz="2400" dirty="0" err="1" smtClean="0"/>
              <a:t>inflammation</a:t>
            </a:r>
            <a:r>
              <a:rPr lang="nl-NL" sz="2400" dirty="0" smtClean="0"/>
              <a:t> of enthesis and </a:t>
            </a:r>
            <a:r>
              <a:rPr lang="nl-NL" sz="2400" dirty="0" err="1" smtClean="0"/>
              <a:t>peri-entheseal</a:t>
            </a:r>
            <a:r>
              <a:rPr lang="nl-NL" sz="2400" dirty="0" smtClean="0"/>
              <a:t>, </a:t>
            </a:r>
            <a:r>
              <a:rPr lang="nl-NL" sz="2400" dirty="0" err="1" smtClean="0"/>
              <a:t>bone</a:t>
            </a:r>
            <a:r>
              <a:rPr lang="nl-NL" sz="2400" dirty="0" smtClean="0"/>
              <a:t> </a:t>
            </a:r>
            <a:r>
              <a:rPr lang="nl-NL" sz="2400" dirty="0" err="1" smtClean="0"/>
              <a:t>edema</a:t>
            </a:r>
            <a:r>
              <a:rPr lang="nl-NL" sz="2400" dirty="0" smtClean="0"/>
              <a:t>, and </a:t>
            </a:r>
            <a:r>
              <a:rPr lang="nl-NL" sz="2400" dirty="0"/>
              <a:t>synovitis</a:t>
            </a:r>
          </a:p>
          <a:p>
            <a:r>
              <a:rPr lang="nl-NL" sz="2400" dirty="0" err="1" smtClean="0"/>
              <a:t>Synovio-enthesial</a:t>
            </a:r>
            <a:r>
              <a:rPr lang="nl-NL" sz="2400" dirty="0" smtClean="0"/>
              <a:t> </a:t>
            </a:r>
            <a:r>
              <a:rPr lang="nl-NL" sz="2400" dirty="0" err="1" smtClean="0"/>
              <a:t>compex</a:t>
            </a:r>
            <a:r>
              <a:rPr lang="nl-NL" sz="2400" dirty="0" smtClean="0"/>
              <a:t> (SEC) </a:t>
            </a:r>
            <a:r>
              <a:rPr lang="nl-NL" sz="2400" dirty="0" err="1" smtClean="0"/>
              <a:t>or</a:t>
            </a:r>
            <a:r>
              <a:rPr lang="nl-NL" sz="2400" dirty="0" smtClean="0"/>
              <a:t> ‘enthesis </a:t>
            </a:r>
            <a:r>
              <a:rPr lang="nl-NL" sz="2400" dirty="0" err="1" smtClean="0"/>
              <a:t>organ</a:t>
            </a:r>
            <a:r>
              <a:rPr lang="nl-NL" sz="2400" dirty="0" smtClean="0"/>
              <a:t>’ is a biological </a:t>
            </a:r>
            <a:r>
              <a:rPr lang="nl-NL" sz="2400" dirty="0" err="1" smtClean="0"/>
              <a:t>active</a:t>
            </a:r>
            <a:r>
              <a:rPr lang="nl-NL" sz="2400" dirty="0" smtClean="0"/>
              <a:t> ‘</a:t>
            </a:r>
            <a:r>
              <a:rPr lang="nl-NL" sz="2400" dirty="0" err="1" smtClean="0"/>
              <a:t>distinct</a:t>
            </a:r>
            <a:r>
              <a:rPr lang="nl-NL" sz="2400" dirty="0" smtClean="0"/>
              <a:t> </a:t>
            </a:r>
            <a:r>
              <a:rPr lang="nl-NL" sz="2400" dirty="0" err="1"/>
              <a:t>organ</a:t>
            </a:r>
            <a:r>
              <a:rPr lang="nl-NL" sz="2400" dirty="0" smtClean="0"/>
              <a:t>’, </a:t>
            </a:r>
            <a:r>
              <a:rPr lang="nl-NL" sz="2400" dirty="0" err="1" smtClean="0"/>
              <a:t>driving</a:t>
            </a:r>
            <a:r>
              <a:rPr lang="nl-NL" sz="2400" dirty="0" smtClean="0"/>
              <a:t> </a:t>
            </a:r>
            <a:r>
              <a:rPr lang="nl-NL" sz="2400" dirty="0" err="1" smtClean="0"/>
              <a:t>inflammation</a:t>
            </a:r>
            <a:r>
              <a:rPr lang="nl-NL" sz="2400" dirty="0" smtClean="0"/>
              <a:t> via </a:t>
            </a:r>
            <a:r>
              <a:rPr lang="nl-NL" sz="2400" dirty="0" err="1" smtClean="0"/>
              <a:t>innate</a:t>
            </a:r>
            <a:r>
              <a:rPr lang="nl-NL" sz="2400" dirty="0" smtClean="0"/>
              <a:t> immune system</a:t>
            </a:r>
            <a:endParaRPr lang="nl-NL" sz="2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8334" y="7004482"/>
            <a:ext cx="9738540" cy="558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r>
              <a:rPr lang="nl-NL" sz="1800" dirty="0"/>
              <a:t>Benjamin </a:t>
            </a:r>
            <a:r>
              <a:rPr lang="nl-NL" sz="1800" dirty="0" smtClean="0"/>
              <a:t>M et al, </a:t>
            </a:r>
            <a:r>
              <a:rPr lang="nl-NL" sz="1800" i="1" dirty="0" err="1" smtClean="0"/>
              <a:t>Arthritis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Rheum</a:t>
            </a:r>
            <a:r>
              <a:rPr lang="nl-NL" sz="1800" dirty="0" smtClean="0"/>
              <a:t> 2004. </a:t>
            </a:r>
            <a:r>
              <a:rPr lang="nl-NL" sz="1800" dirty="0" err="1" smtClean="0"/>
              <a:t>McGonagle</a:t>
            </a:r>
            <a:r>
              <a:rPr lang="nl-NL" sz="1800" dirty="0" smtClean="0"/>
              <a:t> D et al </a:t>
            </a:r>
            <a:r>
              <a:rPr lang="nl-NL" sz="1800" i="1" dirty="0" err="1" smtClean="0"/>
              <a:t>Arthritis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Rheum</a:t>
            </a:r>
            <a:r>
              <a:rPr lang="nl-NL" sz="1800" i="1" dirty="0" smtClean="0"/>
              <a:t> </a:t>
            </a:r>
            <a:r>
              <a:rPr lang="nl-NL" sz="1800" dirty="0" smtClean="0"/>
              <a:t>2007.</a:t>
            </a:r>
          </a:p>
          <a:p>
            <a:r>
              <a:rPr lang="nl-NL" sz="1800" dirty="0" smtClean="0"/>
              <a:t>Jacques P, </a:t>
            </a:r>
            <a:r>
              <a:rPr lang="nl-NL" sz="1800" dirty="0" err="1" smtClean="0"/>
              <a:t>McGonagle</a:t>
            </a:r>
            <a:r>
              <a:rPr lang="nl-NL" sz="1800" dirty="0" smtClean="0"/>
              <a:t> D. </a:t>
            </a:r>
            <a:r>
              <a:rPr lang="nl-NL" sz="1800" i="1" dirty="0" smtClean="0"/>
              <a:t>Best Pr </a:t>
            </a:r>
            <a:r>
              <a:rPr lang="nl-NL" sz="1800" i="1" dirty="0" err="1" smtClean="0"/>
              <a:t>Res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Clin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Rheumatol</a:t>
            </a:r>
            <a:r>
              <a:rPr lang="nl-NL" sz="1800" i="1" dirty="0" smtClean="0"/>
              <a:t> </a:t>
            </a:r>
            <a:r>
              <a:rPr lang="nl-NL" sz="1800" dirty="0" smtClean="0"/>
              <a:t>2014.</a:t>
            </a:r>
            <a:endParaRPr lang="nl-NL" sz="1800" dirty="0"/>
          </a:p>
        </p:txBody>
      </p:sp>
      <p:pic>
        <p:nvPicPr>
          <p:cNvPr id="7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2167" y="302867"/>
            <a:ext cx="7577012" cy="1260475"/>
          </a:xfrm>
        </p:spPr>
        <p:txBody>
          <a:bodyPr/>
          <a:lstStyle/>
          <a:p>
            <a:r>
              <a:rPr lang="nl-NL" dirty="0" smtClean="0"/>
              <a:t>Entheses hypothese </a:t>
            </a:r>
            <a:r>
              <a:rPr lang="nl-NL" dirty="0" err="1" smtClean="0"/>
              <a:t>McGonagle</a:t>
            </a:r>
            <a:endParaRPr lang="nl-NL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952" y="2068496"/>
            <a:ext cx="9294921" cy="437669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nl-NL" sz="2400" b="1" dirty="0" smtClean="0"/>
              <a:t>Entheses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Biomechanische stress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Microtrauma</a:t>
            </a:r>
          </a:p>
          <a:p>
            <a:pPr lvl="1"/>
            <a:r>
              <a:rPr lang="nl-NL" sz="2400" dirty="0" smtClean="0"/>
              <a:t>Reparatiemechanismen: </a:t>
            </a:r>
          </a:p>
          <a:p>
            <a:pPr lvl="2"/>
            <a:r>
              <a:rPr lang="nl-NL" sz="2400" dirty="0" smtClean="0"/>
              <a:t>Lokaal productie (</a:t>
            </a:r>
            <a:r>
              <a:rPr lang="nl-NL" sz="2400" dirty="0" err="1" smtClean="0"/>
              <a:t>pro-inflammatoire</a:t>
            </a:r>
            <a:r>
              <a:rPr lang="nl-NL" sz="2400" dirty="0" smtClean="0"/>
              <a:t>) </a:t>
            </a:r>
            <a:r>
              <a:rPr lang="nl-NL" sz="2400" dirty="0" err="1" smtClean="0"/>
              <a:t>cytokines</a:t>
            </a:r>
            <a:endParaRPr lang="nl-NL" sz="2400" dirty="0" smtClean="0"/>
          </a:p>
          <a:p>
            <a:pPr lvl="2"/>
            <a:r>
              <a:rPr lang="nl-NL" sz="2400" dirty="0" err="1" smtClean="0"/>
              <a:t>Neovascularisatie</a:t>
            </a:r>
            <a:endParaRPr lang="nl-NL" sz="2400" dirty="0" smtClean="0"/>
          </a:p>
          <a:p>
            <a:pPr lvl="2"/>
            <a:r>
              <a:rPr lang="nl-NL" sz="2400" dirty="0" err="1" smtClean="0"/>
              <a:t>Influx</a:t>
            </a:r>
            <a:r>
              <a:rPr lang="nl-NL" sz="2400" dirty="0" smtClean="0"/>
              <a:t> ontstekingscellen</a:t>
            </a:r>
          </a:p>
          <a:p>
            <a:pPr lvl="2"/>
            <a:r>
              <a:rPr lang="nl-NL" sz="2400" dirty="0" smtClean="0"/>
              <a:t>Proliferatie </a:t>
            </a:r>
            <a:r>
              <a:rPr lang="nl-NL" sz="2400" dirty="0" err="1" smtClean="0"/>
              <a:t>fibroblasten</a:t>
            </a:r>
            <a:endParaRPr lang="nl-NL" sz="2400" dirty="0" smtClean="0"/>
          </a:p>
          <a:p>
            <a:pPr>
              <a:lnSpc>
                <a:spcPct val="90000"/>
              </a:lnSpc>
              <a:buNone/>
            </a:pPr>
            <a:endParaRPr lang="nl-NL" sz="2400" b="1" dirty="0" smtClean="0"/>
          </a:p>
          <a:p>
            <a:pPr>
              <a:lnSpc>
                <a:spcPct val="90000"/>
              </a:lnSpc>
              <a:buNone/>
            </a:pPr>
            <a:r>
              <a:rPr lang="nl-NL" sz="2400" b="1" dirty="0" smtClean="0"/>
              <a:t>Enthesitis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Centrale rol in pathogenese PSO -&gt; PsA</a:t>
            </a:r>
          </a:p>
          <a:p>
            <a:pPr lvl="1">
              <a:lnSpc>
                <a:spcPct val="90000"/>
              </a:lnSpc>
            </a:pPr>
            <a:r>
              <a:rPr lang="nl-NL" sz="2400" dirty="0" err="1" smtClean="0"/>
              <a:t>Aberrante</a:t>
            </a:r>
            <a:r>
              <a:rPr lang="nl-NL" sz="2400" dirty="0" smtClean="0"/>
              <a:t> respons op mechanische stress en trauma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>
                <a:cs typeface="Arial" pitchFamily="34" charset="0"/>
              </a:rPr>
              <a:t>‘Enthesis </a:t>
            </a:r>
            <a:r>
              <a:rPr lang="nl-NL" sz="2400" dirty="0" err="1" smtClean="0">
                <a:cs typeface="Arial" pitchFamily="34" charset="0"/>
              </a:rPr>
              <a:t>organ</a:t>
            </a:r>
            <a:r>
              <a:rPr lang="nl-NL" sz="2400" dirty="0" smtClean="0">
                <a:cs typeface="Arial" pitchFamily="34" charset="0"/>
              </a:rPr>
              <a:t>’: enthesitis → synovitis, dactylitis, nagelaantasting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Middels stimuleren van </a:t>
            </a:r>
            <a:r>
              <a:rPr lang="nl-NL" sz="2400" dirty="0" err="1" smtClean="0"/>
              <a:t>mn</a:t>
            </a:r>
            <a:r>
              <a:rPr lang="nl-NL" sz="2400" dirty="0" smtClean="0"/>
              <a:t> aangeboren immuniteit (</a:t>
            </a:r>
            <a:r>
              <a:rPr lang="nl-NL" sz="2400" dirty="0" err="1" smtClean="0"/>
              <a:t>innate</a:t>
            </a:r>
            <a:r>
              <a:rPr lang="nl-NL" sz="2400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nl-NL" sz="2400" b="1" dirty="0" smtClean="0"/>
          </a:p>
          <a:p>
            <a:pPr>
              <a:lnSpc>
                <a:spcPct val="90000"/>
              </a:lnSpc>
              <a:buNone/>
            </a:pPr>
            <a:r>
              <a:rPr lang="nl-NL" sz="2400" b="1" dirty="0" smtClean="0"/>
              <a:t>(Applaus)</a:t>
            </a:r>
            <a:endParaRPr lang="nl-NL" sz="2400" dirty="0" smtClean="0"/>
          </a:p>
          <a:p>
            <a:pPr lvl="1">
              <a:lnSpc>
                <a:spcPct val="90000"/>
              </a:lnSpc>
            </a:pPr>
            <a:endParaRPr lang="nl-NL" dirty="0"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8334" y="7004482"/>
            <a:ext cx="9738540" cy="558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r>
              <a:rPr lang="nl-NL" sz="1800" dirty="0"/>
              <a:t>Benjamin </a:t>
            </a:r>
            <a:r>
              <a:rPr lang="nl-NL" sz="1800" dirty="0" smtClean="0"/>
              <a:t>M et al, </a:t>
            </a:r>
            <a:r>
              <a:rPr lang="nl-NL" sz="1800" dirty="0" err="1" smtClean="0"/>
              <a:t>Arthritis</a:t>
            </a:r>
            <a:r>
              <a:rPr lang="nl-NL" sz="1800" dirty="0" smtClean="0"/>
              <a:t> </a:t>
            </a:r>
            <a:r>
              <a:rPr lang="nl-NL" sz="1800" dirty="0" err="1" smtClean="0"/>
              <a:t>Rheum</a:t>
            </a:r>
            <a:r>
              <a:rPr lang="nl-NL" sz="1800" dirty="0" smtClean="0"/>
              <a:t> 2004. </a:t>
            </a:r>
            <a:r>
              <a:rPr lang="nl-NL" sz="1800" dirty="0" err="1" smtClean="0"/>
              <a:t>McGonagle</a:t>
            </a:r>
            <a:r>
              <a:rPr lang="nl-NL" sz="1800" dirty="0" smtClean="0"/>
              <a:t> D et al </a:t>
            </a:r>
            <a:r>
              <a:rPr lang="nl-NL" sz="1800" dirty="0" err="1" smtClean="0"/>
              <a:t>Arthritis</a:t>
            </a:r>
            <a:r>
              <a:rPr lang="nl-NL" sz="1800" dirty="0" smtClean="0"/>
              <a:t> </a:t>
            </a:r>
            <a:r>
              <a:rPr lang="nl-NL" sz="1800" dirty="0" err="1" smtClean="0"/>
              <a:t>Rheum</a:t>
            </a:r>
            <a:r>
              <a:rPr lang="nl-NL" sz="1800" dirty="0" smtClean="0"/>
              <a:t> 2007.</a:t>
            </a:r>
          </a:p>
          <a:p>
            <a:r>
              <a:rPr lang="nl-NL" sz="1800" dirty="0" smtClean="0"/>
              <a:t>Jacques P, </a:t>
            </a:r>
            <a:r>
              <a:rPr lang="nl-NL" sz="1800" dirty="0" err="1" smtClean="0"/>
              <a:t>McGonagle</a:t>
            </a:r>
            <a:r>
              <a:rPr lang="nl-NL" sz="1800" dirty="0" smtClean="0"/>
              <a:t> D. Best Pr </a:t>
            </a:r>
            <a:r>
              <a:rPr lang="nl-NL" sz="1800" dirty="0" err="1" smtClean="0"/>
              <a:t>Res</a:t>
            </a:r>
            <a:r>
              <a:rPr lang="nl-NL" sz="1800" dirty="0" smtClean="0"/>
              <a:t> </a:t>
            </a:r>
            <a:r>
              <a:rPr lang="nl-NL" sz="1800" dirty="0" err="1" smtClean="0"/>
              <a:t>Clin</a:t>
            </a:r>
            <a:r>
              <a:rPr lang="nl-NL" sz="1800" dirty="0" smtClean="0"/>
              <a:t> </a:t>
            </a:r>
            <a:r>
              <a:rPr lang="nl-NL" sz="1800" dirty="0" err="1" smtClean="0"/>
              <a:t>Rheumatol</a:t>
            </a:r>
            <a:r>
              <a:rPr lang="nl-NL" sz="1800" dirty="0" smtClean="0"/>
              <a:t> 2014.</a:t>
            </a:r>
            <a:endParaRPr lang="nl-NL" sz="1800" dirty="0"/>
          </a:p>
        </p:txBody>
      </p:sp>
      <p:pic>
        <p:nvPicPr>
          <p:cNvPr id="7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  <p:pic>
        <p:nvPicPr>
          <p:cNvPr id="38914" name="Picture 2" descr="http://www.spirehealthcare.com/ImageFiles/Leeds/consultant%20pics/Dennis%20McGonagle%20resize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28829" y="2441358"/>
            <a:ext cx="1453488" cy="2192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http://www.ijslandspecialist.nl/wp-content/uploads/2013/12/blz-48-KLANT-1-Jerry-Stoker-Pappagaai-duiker-noord-oost-IJsland-9-7-2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7618" y="4764339"/>
            <a:ext cx="3028121" cy="200440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0410" y="184558"/>
            <a:ext cx="7558769" cy="1260475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Physical</a:t>
            </a:r>
            <a:r>
              <a:rPr lang="nl-NL" dirty="0" smtClean="0"/>
              <a:t> trauma is </a:t>
            </a:r>
            <a:r>
              <a:rPr lang="nl-NL" dirty="0" err="1" smtClean="0"/>
              <a:t>associated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onset</a:t>
            </a:r>
            <a:r>
              <a:rPr lang="nl-NL" dirty="0" smtClean="0"/>
              <a:t> of </a:t>
            </a:r>
            <a:r>
              <a:rPr lang="nl-NL" dirty="0" err="1" smtClean="0"/>
              <a:t>psoriatic</a:t>
            </a:r>
            <a:r>
              <a:rPr lang="nl-NL" dirty="0" smtClean="0"/>
              <a:t> </a:t>
            </a:r>
            <a:r>
              <a:rPr lang="nl-NL" dirty="0" err="1" smtClean="0"/>
              <a:t>arthritis</a:t>
            </a:r>
            <a:r>
              <a:rPr lang="nl-NL" dirty="0" smtClean="0"/>
              <a:t> </a:t>
            </a:r>
            <a:r>
              <a:rPr lang="nl-NL" dirty="0" err="1" smtClean="0"/>
              <a:t>among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psoriasis *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334" y="1908699"/>
            <a:ext cx="9676396" cy="53798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/>
              <a:t>EPIDEMIOLOGIE</a:t>
            </a:r>
          </a:p>
          <a:p>
            <a:pPr>
              <a:buNone/>
            </a:pPr>
            <a:r>
              <a:rPr lang="en-US" sz="1600" dirty="0" smtClean="0"/>
              <a:t>As of 1 January 2015, the population of Iceland 327 361 people.</a:t>
            </a: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1600" b="1" dirty="0" err="1" smtClean="0"/>
              <a:t>Studie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opzet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Matched cohort study THIN database </a:t>
            </a:r>
            <a:r>
              <a:rPr lang="en-US" sz="1600" dirty="0" err="1" smtClean="0"/>
              <a:t>IJsland</a:t>
            </a:r>
            <a:r>
              <a:rPr lang="en-US" sz="1600" dirty="0" smtClean="0"/>
              <a:t> 1995-2013</a:t>
            </a:r>
          </a:p>
          <a:p>
            <a:r>
              <a:rPr lang="en-US" sz="1600" dirty="0" smtClean="0"/>
              <a:t>Psoriasis patiënten (PSO) met </a:t>
            </a:r>
            <a:r>
              <a:rPr lang="en-US" sz="1600" dirty="0" err="1" smtClean="0"/>
              <a:t>doorgemaakt</a:t>
            </a:r>
            <a:r>
              <a:rPr lang="en-US" sz="1600" dirty="0" smtClean="0"/>
              <a:t> trauma </a:t>
            </a:r>
            <a:r>
              <a:rPr lang="en-US" sz="1600" dirty="0" err="1" smtClean="0"/>
              <a:t>gematched</a:t>
            </a:r>
            <a:r>
              <a:rPr lang="en-US" sz="1600" dirty="0" smtClean="0"/>
              <a:t> met 3-5 </a:t>
            </a:r>
            <a:r>
              <a:rPr lang="en-US" sz="1600" dirty="0" err="1" smtClean="0"/>
              <a:t>controles</a:t>
            </a:r>
            <a:endParaRPr lang="en-US" sz="1600" dirty="0" smtClean="0"/>
          </a:p>
          <a:p>
            <a:r>
              <a:rPr lang="en-US" sz="1600" dirty="0" smtClean="0"/>
              <a:t>Trauma </a:t>
            </a:r>
            <a:r>
              <a:rPr lang="en-US" sz="1600" dirty="0" err="1" smtClean="0"/>
              <a:t>gestratificeerd</a:t>
            </a:r>
            <a:r>
              <a:rPr lang="en-US" sz="1600" dirty="0" smtClean="0"/>
              <a:t> </a:t>
            </a:r>
            <a:r>
              <a:rPr lang="en-US" sz="1600" dirty="0" err="1" smtClean="0"/>
              <a:t>naar</a:t>
            </a:r>
            <a:r>
              <a:rPr lang="en-US" sz="1600" dirty="0" smtClean="0"/>
              <a:t> </a:t>
            </a:r>
            <a:r>
              <a:rPr lang="en-US" sz="1600" dirty="0" err="1" smtClean="0"/>
              <a:t>subgroep</a:t>
            </a:r>
            <a:r>
              <a:rPr lang="en-US" sz="1600" dirty="0" smtClean="0"/>
              <a:t> (</a:t>
            </a:r>
            <a:r>
              <a:rPr lang="en-US" sz="1600" dirty="0" err="1" smtClean="0"/>
              <a:t>gewricht</a:t>
            </a:r>
            <a:r>
              <a:rPr lang="en-US" sz="1600" dirty="0" smtClean="0"/>
              <a:t>, </a:t>
            </a:r>
            <a:r>
              <a:rPr lang="en-US" sz="1600" dirty="0" err="1" smtClean="0"/>
              <a:t>bot</a:t>
            </a:r>
            <a:r>
              <a:rPr lang="en-US" sz="1600" dirty="0" smtClean="0"/>
              <a:t>, </a:t>
            </a:r>
            <a:r>
              <a:rPr lang="en-US" sz="1600" dirty="0" err="1" smtClean="0"/>
              <a:t>zenuw</a:t>
            </a:r>
            <a:r>
              <a:rPr lang="en-US" sz="1600" dirty="0" smtClean="0"/>
              <a:t>, </a:t>
            </a:r>
            <a:r>
              <a:rPr lang="en-US" sz="1600" dirty="0" err="1" smtClean="0"/>
              <a:t>huid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Cox proportional hazard model, HR </a:t>
            </a:r>
            <a:r>
              <a:rPr lang="en-US" sz="1600" dirty="0" err="1" smtClean="0"/>
              <a:t>om</a:t>
            </a:r>
            <a:r>
              <a:rPr lang="en-US" sz="1600" dirty="0" smtClean="0"/>
              <a:t> </a:t>
            </a:r>
            <a:r>
              <a:rPr lang="en-US" sz="1600" dirty="0" err="1" smtClean="0"/>
              <a:t>artritis</a:t>
            </a:r>
            <a:r>
              <a:rPr lang="en-US" sz="1600" dirty="0" smtClean="0"/>
              <a:t> psoriatica (PsA)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ontwikkelen</a:t>
            </a:r>
            <a:endParaRPr lang="en-US" sz="16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* </a:t>
            </a:r>
            <a:r>
              <a:rPr lang="nl-NL" dirty="0" err="1" smtClean="0"/>
              <a:t>Thorarensen</a:t>
            </a:r>
            <a:r>
              <a:rPr lang="nl-NL" dirty="0" smtClean="0"/>
              <a:t> S et al, </a:t>
            </a:r>
            <a:r>
              <a:rPr lang="nl-NL" i="1" dirty="0" smtClean="0"/>
              <a:t>Abstract OP0311 </a:t>
            </a:r>
            <a:r>
              <a:rPr lang="nl-NL" dirty="0" smtClean="0"/>
              <a:t>EULAR 2015 </a:t>
            </a:r>
            <a:endParaRPr lang="nl-NL" dirty="0"/>
          </a:p>
        </p:txBody>
      </p:sp>
      <p:pic>
        <p:nvPicPr>
          <p:cNvPr id="6" name="Picture 8" descr="http://waterlinie.nu/uploads/2014/10/reade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  <p:pic>
        <p:nvPicPr>
          <p:cNvPr id="37892" name="Picture 4" descr="http://www.bbi-travel.nl/data/pic/ISREKSAMS_IJsland_Reykjavik__stel_zelf_uw_reis_samen_incl__excursies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93482" y="4764339"/>
            <a:ext cx="3350868" cy="2004401"/>
          </a:xfrm>
          <a:prstGeom prst="rect">
            <a:avLst/>
          </a:prstGeom>
          <a:noFill/>
        </p:spPr>
      </p:pic>
      <p:pic>
        <p:nvPicPr>
          <p:cNvPr id="37890" name="Picture 2" descr="http://www.ijslandspecialist.nl/wp-content/uploads/2013/12/blz-59-zuid-ijsland-voor-alle-seizoenen-nooderlicht-Fred-nordurljos_alftanes-026b2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64339"/>
            <a:ext cx="2997378" cy="2004401"/>
          </a:xfrm>
          <a:prstGeom prst="rect">
            <a:avLst/>
          </a:prstGeom>
          <a:noFill/>
        </p:spPr>
      </p:pic>
      <p:pic>
        <p:nvPicPr>
          <p:cNvPr id="37898" name="Picture 10" descr="http://www.ijsland-info.nl/kaarten/kaart-ijslan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35739" y="1825174"/>
            <a:ext cx="2125122" cy="1441810"/>
          </a:xfrm>
          <a:prstGeom prst="rect">
            <a:avLst/>
          </a:prstGeom>
          <a:noFill/>
        </p:spPr>
      </p:pic>
      <p:pic>
        <p:nvPicPr>
          <p:cNvPr id="37904" name="Picture 16" descr="http://images.nrc.nl/zq152d52_MqzUe-kSja9Ty2fDPA=/1280x/s3/static.nrc.nl/wp-content/uploads/2014/08/IJsland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5110" y="4764338"/>
            <a:ext cx="3003527" cy="200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0410" y="184558"/>
            <a:ext cx="7558769" cy="1260475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Physical</a:t>
            </a:r>
            <a:r>
              <a:rPr lang="nl-NL" dirty="0" smtClean="0"/>
              <a:t> trauma is </a:t>
            </a:r>
            <a:r>
              <a:rPr lang="nl-NL" dirty="0" err="1" smtClean="0"/>
              <a:t>associated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onset</a:t>
            </a:r>
            <a:r>
              <a:rPr lang="nl-NL" dirty="0" smtClean="0"/>
              <a:t> of </a:t>
            </a:r>
            <a:r>
              <a:rPr lang="nl-NL" dirty="0" err="1" smtClean="0"/>
              <a:t>psoriatic</a:t>
            </a:r>
            <a:r>
              <a:rPr lang="nl-NL" dirty="0" smtClean="0"/>
              <a:t> </a:t>
            </a:r>
            <a:r>
              <a:rPr lang="nl-NL" dirty="0" err="1" smtClean="0"/>
              <a:t>arthritis</a:t>
            </a:r>
            <a:r>
              <a:rPr lang="nl-NL" dirty="0" smtClean="0"/>
              <a:t> </a:t>
            </a:r>
            <a:r>
              <a:rPr lang="nl-NL" dirty="0" err="1" smtClean="0"/>
              <a:t>among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psoriasis *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334" y="1651247"/>
            <a:ext cx="9676396" cy="5637320"/>
          </a:xfrm>
        </p:spPr>
        <p:txBody>
          <a:bodyPr>
            <a:noAutofit/>
          </a:bodyPr>
          <a:lstStyle/>
          <a:p>
            <a:endParaRPr lang="en-US" sz="1400" dirty="0" smtClean="0"/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1600" b="1" dirty="0" err="1" smtClean="0"/>
              <a:t>Resultaten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PSO pat met trauma (N=15,416) en PSO </a:t>
            </a:r>
            <a:r>
              <a:rPr lang="en-US" sz="1600" dirty="0" err="1" smtClean="0"/>
              <a:t>controles</a:t>
            </a:r>
            <a:r>
              <a:rPr lang="en-US" sz="1600" dirty="0" smtClean="0"/>
              <a:t> (N=55,230) </a:t>
            </a:r>
          </a:p>
          <a:p>
            <a:r>
              <a:rPr lang="en-US" sz="1600" dirty="0" smtClean="0"/>
              <a:t>1,010 PSO patiënten die PsA </a:t>
            </a:r>
            <a:r>
              <a:rPr lang="en-US" sz="1600" dirty="0" err="1" smtClean="0"/>
              <a:t>ontwikkelden</a:t>
            </a:r>
            <a:r>
              <a:rPr lang="en-US" sz="1600" dirty="0" smtClean="0"/>
              <a:t>. </a:t>
            </a:r>
          </a:p>
          <a:p>
            <a:r>
              <a:rPr lang="en-US" sz="1600" u="sng" dirty="0" err="1" smtClean="0"/>
              <a:t>Incidentie</a:t>
            </a:r>
            <a:r>
              <a:rPr lang="en-US" sz="1600" u="sng" dirty="0" smtClean="0"/>
              <a:t> PsA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dirty="0" smtClean="0"/>
              <a:t>PSO patiënten </a:t>
            </a:r>
            <a:r>
              <a:rPr lang="en-US" sz="1600" u="sng" dirty="0" err="1" smtClean="0"/>
              <a:t>zonder</a:t>
            </a:r>
            <a:r>
              <a:rPr lang="en-US" sz="1600" dirty="0" smtClean="0"/>
              <a:t> trauma 	22 PsA (95% CI 21-24) per 10,000 </a:t>
            </a:r>
            <a:r>
              <a:rPr lang="en-US" sz="1600" dirty="0" err="1" smtClean="0"/>
              <a:t>py</a:t>
            </a:r>
            <a:r>
              <a:rPr lang="en-US" sz="1600" dirty="0" smtClean="0"/>
              <a:t>, versus </a:t>
            </a:r>
          </a:p>
          <a:p>
            <a:pPr lvl="1"/>
            <a:r>
              <a:rPr lang="en-US" sz="1600" dirty="0" smtClean="0"/>
              <a:t>PSO patiënten </a:t>
            </a:r>
            <a:r>
              <a:rPr lang="en-US" sz="1600" u="sng" dirty="0" smtClean="0"/>
              <a:t>met</a:t>
            </a:r>
            <a:r>
              <a:rPr lang="en-US" sz="1600" dirty="0" smtClean="0"/>
              <a:t> trauma 	30 PsA (95% CI 26-34) per 10,000 </a:t>
            </a:r>
            <a:r>
              <a:rPr lang="en-US" sz="1600" dirty="0" err="1" smtClean="0"/>
              <a:t>py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Hazard Ratio (HR) voor PsA 1.32 (95% CI 1.13-1.54) PSO met trauma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controles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Analyse</a:t>
            </a:r>
            <a:r>
              <a:rPr lang="en-US" sz="1600" dirty="0" smtClean="0"/>
              <a:t> subtype trauma:</a:t>
            </a:r>
          </a:p>
          <a:p>
            <a:pPr lvl="1"/>
            <a:r>
              <a:rPr lang="en-US" sz="1600" dirty="0" err="1" smtClean="0"/>
              <a:t>Bot</a:t>
            </a:r>
            <a:r>
              <a:rPr lang="en-US" sz="1600" dirty="0" smtClean="0"/>
              <a:t> 		HR PsA 1.46 (95% CI 1.04-2.04)</a:t>
            </a:r>
          </a:p>
          <a:p>
            <a:pPr lvl="1"/>
            <a:r>
              <a:rPr lang="en-US" sz="1600" dirty="0" err="1" smtClean="0"/>
              <a:t>Gewricht</a:t>
            </a:r>
            <a:r>
              <a:rPr lang="en-US" sz="1600" dirty="0" smtClean="0"/>
              <a:t> 	HR PsA 1.50 (95% CI 1.19-1.90) </a:t>
            </a:r>
          </a:p>
          <a:p>
            <a:pPr lvl="1"/>
            <a:r>
              <a:rPr lang="en-US" sz="1600" dirty="0" err="1" smtClean="0"/>
              <a:t>Zenuw</a:t>
            </a:r>
            <a:r>
              <a:rPr lang="en-US" sz="1600" dirty="0" smtClean="0"/>
              <a:t> / </a:t>
            </a:r>
            <a:r>
              <a:rPr lang="en-US" sz="1600" dirty="0" err="1" smtClean="0"/>
              <a:t>huid</a:t>
            </a:r>
            <a:r>
              <a:rPr lang="en-US" sz="1600" dirty="0" smtClean="0"/>
              <a:t> ns. </a:t>
            </a:r>
          </a:p>
          <a:p>
            <a:pPr lvl="1"/>
            <a:endParaRPr lang="en-US" sz="1600" dirty="0" smtClean="0"/>
          </a:p>
          <a:p>
            <a:pPr>
              <a:buNone/>
            </a:pPr>
            <a:r>
              <a:rPr lang="en-US" sz="1600" b="1" dirty="0" err="1" smtClean="0"/>
              <a:t>Conclusie</a:t>
            </a:r>
            <a:endParaRPr lang="en-US" sz="1600" b="1" dirty="0" smtClean="0"/>
          </a:p>
          <a:p>
            <a:r>
              <a:rPr lang="en-US" sz="1600" dirty="0" err="1" smtClean="0"/>
              <a:t>Verhoogd</a:t>
            </a:r>
            <a:r>
              <a:rPr lang="en-US" sz="1600" dirty="0" smtClean="0"/>
              <a:t> </a:t>
            </a:r>
            <a:r>
              <a:rPr lang="en-US" sz="1600" dirty="0" err="1" smtClean="0"/>
              <a:t>risico</a:t>
            </a:r>
            <a:r>
              <a:rPr lang="en-US" sz="1600" dirty="0" smtClean="0"/>
              <a:t> </a:t>
            </a:r>
            <a:r>
              <a:rPr lang="en-US" sz="1600" dirty="0" err="1" smtClean="0"/>
              <a:t>om</a:t>
            </a:r>
            <a:r>
              <a:rPr lang="en-US" sz="1600" dirty="0" smtClean="0"/>
              <a:t> PsA </a:t>
            </a:r>
            <a:r>
              <a:rPr lang="en-US" sz="1600" dirty="0" err="1" smtClean="0"/>
              <a:t>te</a:t>
            </a:r>
            <a:r>
              <a:rPr lang="en-US" sz="1600" dirty="0" smtClean="0"/>
              <a:t> </a:t>
            </a:r>
            <a:r>
              <a:rPr lang="en-US" sz="1600" dirty="0" err="1" smtClean="0"/>
              <a:t>ontwikkelen</a:t>
            </a:r>
            <a:r>
              <a:rPr lang="en-US" sz="1600" dirty="0" smtClean="0"/>
              <a:t> in psoriasis patiënten die </a:t>
            </a:r>
            <a:r>
              <a:rPr lang="en-US" sz="1600" dirty="0" err="1" smtClean="0"/>
              <a:t>fysiek</a:t>
            </a:r>
            <a:r>
              <a:rPr lang="en-US" sz="1600" dirty="0" smtClean="0"/>
              <a:t> trauma </a:t>
            </a:r>
            <a:r>
              <a:rPr lang="en-US" sz="1600" dirty="0" err="1" smtClean="0"/>
              <a:t>doormaken</a:t>
            </a:r>
            <a:r>
              <a:rPr lang="en-US" sz="1600" dirty="0" smtClean="0"/>
              <a:t> (~30%), </a:t>
            </a:r>
            <a:r>
              <a:rPr lang="en-US" sz="1600" dirty="0" err="1" smtClean="0"/>
              <a:t>vooral</a:t>
            </a:r>
            <a:r>
              <a:rPr lang="en-US" sz="1600" dirty="0" smtClean="0"/>
              <a:t> </a:t>
            </a:r>
            <a:r>
              <a:rPr lang="en-US" sz="1600" dirty="0" err="1" smtClean="0"/>
              <a:t>als</a:t>
            </a:r>
            <a:r>
              <a:rPr lang="en-US" sz="1600" dirty="0" smtClean="0"/>
              <a:t> trauma </a:t>
            </a:r>
            <a:r>
              <a:rPr lang="en-US" sz="1600" dirty="0" err="1" smtClean="0"/>
              <a:t>bot</a:t>
            </a:r>
            <a:r>
              <a:rPr lang="en-US" sz="1600" dirty="0" smtClean="0"/>
              <a:t> of </a:t>
            </a:r>
            <a:r>
              <a:rPr lang="en-US" sz="1600" dirty="0" err="1" smtClean="0"/>
              <a:t>gewricht</a:t>
            </a:r>
            <a:r>
              <a:rPr lang="en-US" sz="1600" dirty="0" smtClean="0"/>
              <a:t> </a:t>
            </a:r>
            <a:r>
              <a:rPr lang="en-US" sz="1600" dirty="0" err="1" smtClean="0"/>
              <a:t>betreft</a:t>
            </a:r>
            <a:r>
              <a:rPr lang="en-US" sz="1600" dirty="0" smtClean="0"/>
              <a:t> (~50%)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* </a:t>
            </a:r>
            <a:r>
              <a:rPr lang="nl-NL" dirty="0" err="1" smtClean="0"/>
              <a:t>Thorarensen</a:t>
            </a:r>
            <a:r>
              <a:rPr lang="nl-NL" dirty="0" smtClean="0"/>
              <a:t> S et al, </a:t>
            </a:r>
            <a:r>
              <a:rPr lang="nl-NL" i="1" dirty="0" smtClean="0"/>
              <a:t>Abstract OP0311 </a:t>
            </a:r>
            <a:r>
              <a:rPr lang="nl-NL" dirty="0" smtClean="0"/>
              <a:t>EULAR 2015 </a:t>
            </a:r>
            <a:endParaRPr lang="nl-NL" dirty="0"/>
          </a:p>
        </p:txBody>
      </p:sp>
      <p:pic>
        <p:nvPicPr>
          <p:cNvPr id="6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  <p:pic>
        <p:nvPicPr>
          <p:cNvPr id="7" name="Picture 10" descr="http://www.ijsland-info.nl/kaarten/kaart-ijslan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5739" y="1825174"/>
            <a:ext cx="2125122" cy="144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02867"/>
            <a:ext cx="7534604" cy="1260475"/>
          </a:xfrm>
        </p:spPr>
        <p:txBody>
          <a:bodyPr/>
          <a:lstStyle/>
          <a:p>
            <a:r>
              <a:rPr lang="nl-NL" dirty="0" smtClean="0"/>
              <a:t>Zaak opgelost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6027" y="1874521"/>
            <a:ext cx="5859263" cy="44197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nl-NL" b="1" dirty="0" smtClean="0"/>
          </a:p>
          <a:p>
            <a:pPr>
              <a:buNone/>
            </a:pPr>
            <a:r>
              <a:rPr lang="nl-NL" dirty="0" smtClean="0"/>
              <a:t>Op basis van biologie en epidemiologie</a:t>
            </a:r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r>
              <a:rPr lang="nl-NL" b="1" dirty="0" smtClean="0"/>
              <a:t>Vraag</a:t>
            </a:r>
          </a:p>
          <a:p>
            <a:r>
              <a:rPr lang="nl-NL" b="1" dirty="0" smtClean="0"/>
              <a:t>Is er een rol voor biomechanische stress in de pathogenese van PsA?</a:t>
            </a:r>
          </a:p>
          <a:p>
            <a:pPr>
              <a:buNone/>
            </a:pPr>
            <a:r>
              <a:rPr lang="nl-NL" b="1" dirty="0" smtClean="0"/>
              <a:t>		</a:t>
            </a:r>
            <a:r>
              <a:rPr lang="nl-NL" dirty="0" smtClean="0"/>
              <a:t>bij het ontstaan van MSK inflammatie </a:t>
            </a:r>
          </a:p>
          <a:p>
            <a:pPr>
              <a:buNone/>
            </a:pPr>
            <a:r>
              <a:rPr lang="nl-NL" dirty="0" smtClean="0"/>
              <a:t>		(artritis, enthesitis of tendinitis)</a:t>
            </a:r>
          </a:p>
          <a:p>
            <a:endParaRPr lang="nl-NL" b="1" dirty="0" smtClean="0"/>
          </a:p>
          <a:p>
            <a:pPr>
              <a:buNone/>
            </a:pPr>
            <a:r>
              <a:rPr lang="nl-NL" b="1" dirty="0" smtClean="0"/>
              <a:t>Antwoord</a:t>
            </a:r>
          </a:p>
          <a:p>
            <a:r>
              <a:rPr lang="nl-NL" b="1" dirty="0" smtClean="0"/>
              <a:t>Ja, met een centrale rol voor enthesitis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6507331" y="1764668"/>
            <a:ext cx="3646873" cy="4991131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583402" y="7049333"/>
            <a:ext cx="7570804" cy="402652"/>
          </a:xfrm>
        </p:spPr>
        <p:txBody>
          <a:bodyPr/>
          <a:lstStyle/>
          <a:p>
            <a:r>
              <a:rPr lang="nl-NL" sz="2800" b="1" dirty="0" smtClean="0"/>
              <a:t>… of toch niet?</a:t>
            </a:r>
            <a:endParaRPr lang="nl-NL" sz="2800" b="1" dirty="0"/>
          </a:p>
        </p:txBody>
      </p:sp>
      <p:pic>
        <p:nvPicPr>
          <p:cNvPr id="44034" name="Picture 2" descr="http://www.tiebreak.nl/wp-content/uploads/2012/11/baantj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4885" y="1874520"/>
            <a:ext cx="3721439" cy="5050525"/>
          </a:xfrm>
          <a:prstGeom prst="rect">
            <a:avLst/>
          </a:prstGeom>
          <a:noFill/>
        </p:spPr>
      </p:pic>
      <p:pic>
        <p:nvPicPr>
          <p:cNvPr id="8" name="Picture 8" descr="http://waterlinie.nu/uploads/2014/10/reade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555" y="302867"/>
            <a:ext cx="7532625" cy="1260475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Peripheral</a:t>
            </a:r>
            <a:r>
              <a:rPr lang="nl-NL" dirty="0" smtClean="0"/>
              <a:t> joint </a:t>
            </a:r>
            <a:r>
              <a:rPr lang="nl-NL" dirty="0" err="1" smtClean="0"/>
              <a:t>inflammation</a:t>
            </a:r>
            <a:r>
              <a:rPr lang="nl-NL" dirty="0" smtClean="0"/>
              <a:t> in </a:t>
            </a:r>
            <a:r>
              <a:rPr lang="nl-NL" dirty="0" err="1" smtClean="0"/>
              <a:t>early</a:t>
            </a:r>
            <a:r>
              <a:rPr lang="nl-NL" dirty="0" smtClean="0"/>
              <a:t> </a:t>
            </a:r>
            <a:r>
              <a:rPr lang="nl-NL" dirty="0" err="1" smtClean="0"/>
              <a:t>onset</a:t>
            </a:r>
            <a:r>
              <a:rPr lang="nl-NL" dirty="0" smtClean="0"/>
              <a:t> SpA is </a:t>
            </a:r>
            <a:r>
              <a:rPr lang="nl-NL" u="sng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to enthesitis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334" y="1944210"/>
            <a:ext cx="9505872" cy="499113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900" b="1" dirty="0" err="1" smtClean="0"/>
              <a:t>Studie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opzet</a:t>
            </a:r>
            <a:r>
              <a:rPr lang="en-US" sz="2900" b="1" dirty="0" smtClean="0"/>
              <a:t> </a:t>
            </a:r>
          </a:p>
          <a:p>
            <a:r>
              <a:rPr lang="en-US" sz="2900" dirty="0" smtClean="0"/>
              <a:t>AMC Amsterdam</a:t>
            </a:r>
          </a:p>
          <a:p>
            <a:r>
              <a:rPr lang="en-US" sz="2900" dirty="0" smtClean="0"/>
              <a:t>MRI en IHC </a:t>
            </a:r>
            <a:r>
              <a:rPr lang="en-US" sz="2900" dirty="0" err="1" smtClean="0"/>
              <a:t>biopten</a:t>
            </a:r>
            <a:r>
              <a:rPr lang="en-US" sz="2900" dirty="0" smtClean="0"/>
              <a:t> van </a:t>
            </a:r>
            <a:r>
              <a:rPr lang="en-US" sz="2900" dirty="0" err="1" smtClean="0"/>
              <a:t>synoviaal</a:t>
            </a:r>
            <a:r>
              <a:rPr lang="en-US" sz="2900" dirty="0" smtClean="0"/>
              <a:t> </a:t>
            </a:r>
            <a:r>
              <a:rPr lang="en-US" sz="2900" dirty="0" err="1" smtClean="0"/>
              <a:t>weefsel</a:t>
            </a:r>
            <a:r>
              <a:rPr lang="en-US" sz="2900" dirty="0" smtClean="0"/>
              <a:t> (ST) in 41 pat met </a:t>
            </a:r>
            <a:r>
              <a:rPr lang="en-US" sz="2900" dirty="0" err="1" smtClean="0"/>
              <a:t>vroege</a:t>
            </a:r>
            <a:r>
              <a:rPr lang="en-US" sz="2900" dirty="0" smtClean="0"/>
              <a:t> </a:t>
            </a:r>
            <a:r>
              <a:rPr lang="en-US" sz="2900" dirty="0" err="1" smtClean="0"/>
              <a:t>artritis</a:t>
            </a:r>
            <a:r>
              <a:rPr lang="en-US" sz="2900" dirty="0" smtClean="0"/>
              <a:t> van </a:t>
            </a:r>
            <a:r>
              <a:rPr lang="en-US" sz="2900" dirty="0" err="1" smtClean="0"/>
              <a:t>knie</a:t>
            </a:r>
            <a:r>
              <a:rPr lang="en-US" sz="2900" dirty="0" smtClean="0"/>
              <a:t> of </a:t>
            </a:r>
            <a:r>
              <a:rPr lang="en-US" sz="2900" dirty="0" err="1" smtClean="0"/>
              <a:t>enkel</a:t>
            </a:r>
            <a:endParaRPr lang="en-US" sz="2900" dirty="0" smtClean="0"/>
          </a:p>
          <a:p>
            <a:r>
              <a:rPr lang="en-US" sz="2900" dirty="0" smtClean="0"/>
              <a:t>Diagnose SpA (n=13), RA (n=20) or </a:t>
            </a:r>
            <a:r>
              <a:rPr lang="en-US" sz="2900" dirty="0" err="1" smtClean="0"/>
              <a:t>kristalartritis</a:t>
            </a:r>
            <a:r>
              <a:rPr lang="en-US" sz="2900" dirty="0" smtClean="0"/>
              <a:t> (n=8). </a:t>
            </a:r>
          </a:p>
          <a:p>
            <a:r>
              <a:rPr lang="en-US" sz="2900" dirty="0" smtClean="0"/>
              <a:t>MRI s en IHC van ST </a:t>
            </a:r>
            <a:r>
              <a:rPr lang="en-US" sz="2900" dirty="0" err="1" smtClean="0"/>
              <a:t>werden</a:t>
            </a:r>
            <a:r>
              <a:rPr lang="en-US" sz="2900" dirty="0" smtClean="0"/>
              <a:t> </a:t>
            </a:r>
            <a:r>
              <a:rPr lang="en-US" sz="2900" dirty="0" err="1" smtClean="0"/>
              <a:t>beoordeeld</a:t>
            </a:r>
            <a:r>
              <a:rPr lang="en-US" sz="2900" dirty="0" smtClean="0"/>
              <a:t> door 2 ‘blinded observers’</a:t>
            </a:r>
          </a:p>
          <a:p>
            <a:endParaRPr lang="en-US" sz="2900" dirty="0" smtClean="0"/>
          </a:p>
          <a:p>
            <a:pPr>
              <a:buNone/>
            </a:pPr>
            <a:r>
              <a:rPr lang="en-US" sz="2900" b="1" dirty="0" err="1" smtClean="0"/>
              <a:t>Resultaten</a:t>
            </a:r>
            <a:r>
              <a:rPr lang="en-US" sz="2900" b="1" dirty="0" smtClean="0"/>
              <a:t> </a:t>
            </a:r>
          </a:p>
          <a:p>
            <a:r>
              <a:rPr lang="en-US" sz="2900" b="1" dirty="0" smtClean="0"/>
              <a:t>MRI</a:t>
            </a:r>
            <a:r>
              <a:rPr lang="en-US" sz="2900" dirty="0" smtClean="0"/>
              <a:t> in SpA </a:t>
            </a:r>
            <a:r>
              <a:rPr lang="en-US" sz="2900" dirty="0" err="1" smtClean="0"/>
              <a:t>vs</a:t>
            </a:r>
            <a:r>
              <a:rPr lang="en-US" sz="2900" dirty="0" smtClean="0"/>
              <a:t> RA showed similar prevalence in </a:t>
            </a:r>
            <a:r>
              <a:rPr lang="en-US" sz="2900" u="sng" dirty="0" smtClean="0"/>
              <a:t>enthesitis</a:t>
            </a:r>
            <a:r>
              <a:rPr lang="en-US" sz="2900" dirty="0" smtClean="0"/>
              <a:t> scores</a:t>
            </a:r>
          </a:p>
          <a:p>
            <a:pPr lvl="1"/>
            <a:r>
              <a:rPr lang="en-US" sz="2900" dirty="0" err="1" smtClean="0"/>
              <a:t>Peri-entheseal</a:t>
            </a:r>
            <a:r>
              <a:rPr lang="en-US" sz="2900" dirty="0" smtClean="0"/>
              <a:t> fluid/</a:t>
            </a:r>
            <a:r>
              <a:rPr lang="en-US" sz="2900" dirty="0" err="1" smtClean="0"/>
              <a:t>oedema</a:t>
            </a:r>
            <a:r>
              <a:rPr lang="en-US" sz="2900" dirty="0" smtClean="0"/>
              <a:t> (67% </a:t>
            </a:r>
            <a:r>
              <a:rPr lang="en-US" sz="2900" dirty="0" err="1" smtClean="0"/>
              <a:t>vs</a:t>
            </a:r>
            <a:r>
              <a:rPr lang="en-US" sz="2900" dirty="0" smtClean="0"/>
              <a:t> 75%), </a:t>
            </a:r>
            <a:r>
              <a:rPr lang="en-US" sz="2900" dirty="0" err="1" smtClean="0"/>
              <a:t>peri-entheseal</a:t>
            </a:r>
            <a:r>
              <a:rPr lang="en-US" sz="2900" dirty="0" smtClean="0"/>
              <a:t> bone marrow </a:t>
            </a:r>
            <a:r>
              <a:rPr lang="en-US" sz="2900" dirty="0" err="1" smtClean="0"/>
              <a:t>oedema</a:t>
            </a:r>
            <a:r>
              <a:rPr lang="en-US" sz="2900" dirty="0" smtClean="0"/>
              <a:t> (0% </a:t>
            </a:r>
            <a:r>
              <a:rPr lang="en-US" sz="2900" dirty="0" err="1" smtClean="0"/>
              <a:t>vs</a:t>
            </a:r>
            <a:r>
              <a:rPr lang="en-US" sz="2900" dirty="0" smtClean="0"/>
              <a:t> 10%), </a:t>
            </a:r>
            <a:r>
              <a:rPr lang="en-US" sz="2900" dirty="0" err="1" smtClean="0"/>
              <a:t>entheseal</a:t>
            </a:r>
            <a:r>
              <a:rPr lang="en-US" sz="2900" dirty="0" smtClean="0"/>
              <a:t> enhancement (46% </a:t>
            </a:r>
            <a:r>
              <a:rPr lang="en-US" sz="2900" dirty="0" err="1" smtClean="0"/>
              <a:t>vs</a:t>
            </a:r>
            <a:r>
              <a:rPr lang="en-US" sz="2900" dirty="0" smtClean="0"/>
              <a:t> 47)</a:t>
            </a:r>
          </a:p>
          <a:p>
            <a:pPr lvl="1"/>
            <a:r>
              <a:rPr lang="en-US" sz="2900" dirty="0" smtClean="0"/>
              <a:t>The MRI </a:t>
            </a:r>
            <a:r>
              <a:rPr lang="en-US" sz="2900" u="sng" dirty="0" smtClean="0"/>
              <a:t>synovitis</a:t>
            </a:r>
            <a:r>
              <a:rPr lang="en-US" sz="2900" dirty="0" smtClean="0"/>
              <a:t> score was higher in SpA (median 1.4) </a:t>
            </a:r>
            <a:r>
              <a:rPr lang="en-US" sz="2900" dirty="0" err="1" smtClean="0"/>
              <a:t>vs</a:t>
            </a:r>
            <a:r>
              <a:rPr lang="en-US" sz="2900" dirty="0" smtClean="0"/>
              <a:t> RA (median 0.5) (p=0.028). </a:t>
            </a:r>
          </a:p>
          <a:p>
            <a:r>
              <a:rPr lang="en-US" sz="2900" b="1" dirty="0" smtClean="0"/>
              <a:t>IHC </a:t>
            </a:r>
            <a:r>
              <a:rPr lang="en-US" sz="2900" dirty="0" smtClean="0"/>
              <a:t>ST showed a numerical increase in infiltrating cells in SpA versus RA synovitis which reached significance for CD163 macrophages in the synovial </a:t>
            </a:r>
            <a:r>
              <a:rPr lang="en-US" sz="2900" dirty="0" err="1" smtClean="0"/>
              <a:t>sl</a:t>
            </a:r>
            <a:r>
              <a:rPr lang="en-US" sz="2900" dirty="0" smtClean="0"/>
              <a:t> (p=0.030).</a:t>
            </a:r>
          </a:p>
          <a:p>
            <a:endParaRPr lang="en-US" sz="2900" dirty="0" smtClean="0"/>
          </a:p>
          <a:p>
            <a:pPr>
              <a:buNone/>
            </a:pPr>
            <a:r>
              <a:rPr lang="en-US" sz="2900" b="1" dirty="0" err="1" smtClean="0"/>
              <a:t>Conclusies</a:t>
            </a:r>
            <a:endParaRPr lang="en-US" sz="2900" b="1" dirty="0" smtClean="0"/>
          </a:p>
          <a:p>
            <a:r>
              <a:rPr lang="en-US" sz="2900" dirty="0" smtClean="0"/>
              <a:t>Enthesitis op MRI is </a:t>
            </a:r>
            <a:r>
              <a:rPr lang="en-US" sz="2900" dirty="0" err="1" smtClean="0"/>
              <a:t>géén</a:t>
            </a:r>
            <a:r>
              <a:rPr lang="en-US" sz="2900" dirty="0" smtClean="0"/>
              <a:t> </a:t>
            </a:r>
            <a:r>
              <a:rPr lang="en-US" sz="2900" dirty="0" err="1" smtClean="0"/>
              <a:t>onderscheidend</a:t>
            </a:r>
            <a:r>
              <a:rPr lang="en-US" sz="2900" dirty="0" smtClean="0"/>
              <a:t> </a:t>
            </a:r>
            <a:r>
              <a:rPr lang="en-US" sz="2900" dirty="0" err="1" smtClean="0"/>
              <a:t>kenmerk</a:t>
            </a:r>
            <a:r>
              <a:rPr lang="en-US" sz="2900" dirty="0" smtClean="0"/>
              <a:t> in recent onset SpA </a:t>
            </a:r>
            <a:r>
              <a:rPr lang="en-US" sz="2900" dirty="0" err="1" smtClean="0"/>
              <a:t>vs</a:t>
            </a:r>
            <a:r>
              <a:rPr lang="en-US" sz="2900" dirty="0" smtClean="0"/>
              <a:t> RA. </a:t>
            </a:r>
          </a:p>
          <a:p>
            <a:r>
              <a:rPr lang="en-US" sz="2900" dirty="0" smtClean="0"/>
              <a:t>Synovitis is prominent in </a:t>
            </a:r>
            <a:r>
              <a:rPr lang="en-US" sz="2900" dirty="0" err="1" smtClean="0"/>
              <a:t>vroege</a:t>
            </a:r>
            <a:r>
              <a:rPr lang="en-US" sz="2900" dirty="0" smtClean="0"/>
              <a:t> SpA &gt; RA </a:t>
            </a:r>
            <a:r>
              <a:rPr lang="en-US" sz="2900" dirty="0" err="1" smtClean="0"/>
              <a:t>bij</a:t>
            </a:r>
            <a:r>
              <a:rPr lang="en-US" sz="2900" dirty="0" smtClean="0"/>
              <a:t> </a:t>
            </a:r>
            <a:r>
              <a:rPr lang="en-US" sz="2900" dirty="0" err="1" smtClean="0"/>
              <a:t>analyse</a:t>
            </a:r>
            <a:r>
              <a:rPr lang="en-US" sz="2900" dirty="0" smtClean="0"/>
              <a:t> </a:t>
            </a:r>
            <a:r>
              <a:rPr lang="en-US" sz="2900" dirty="0" err="1" smtClean="0"/>
              <a:t>middels</a:t>
            </a:r>
            <a:r>
              <a:rPr lang="en-US" sz="2900" dirty="0" smtClean="0"/>
              <a:t> MRI en IHC.</a:t>
            </a:r>
          </a:p>
          <a:p>
            <a:r>
              <a:rPr lang="en-US" sz="2900" dirty="0" err="1" smtClean="0"/>
              <a:t>Geen</a:t>
            </a:r>
            <a:r>
              <a:rPr lang="en-US" sz="2900" dirty="0" smtClean="0"/>
              <a:t> support voor enthesis </a:t>
            </a:r>
            <a:r>
              <a:rPr lang="en-US" sz="2900" dirty="0" err="1" smtClean="0"/>
              <a:t>hypothese</a:t>
            </a:r>
            <a:r>
              <a:rPr lang="en-US" sz="2900" dirty="0" smtClean="0"/>
              <a:t> </a:t>
            </a:r>
            <a:r>
              <a:rPr lang="en-US" sz="2900" dirty="0" err="1" smtClean="0"/>
              <a:t>McGonagle</a:t>
            </a:r>
            <a:endParaRPr lang="en-US" sz="2900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Paramarta</a:t>
            </a:r>
            <a:r>
              <a:rPr lang="nl-NL" dirty="0" smtClean="0"/>
              <a:t> J et al. </a:t>
            </a:r>
            <a:r>
              <a:rPr lang="nl-NL" i="1" dirty="0" smtClean="0"/>
              <a:t>Ann </a:t>
            </a:r>
            <a:r>
              <a:rPr lang="nl-NL" i="1" dirty="0" err="1" smtClean="0"/>
              <a:t>Rheum</a:t>
            </a:r>
            <a:r>
              <a:rPr lang="nl-NL" i="1" dirty="0" smtClean="0"/>
              <a:t> Dis </a:t>
            </a:r>
            <a:r>
              <a:rPr lang="nl-NL" dirty="0" smtClean="0"/>
              <a:t>2014</a:t>
            </a:r>
            <a:endParaRPr lang="nl-NL" dirty="0"/>
          </a:p>
        </p:txBody>
      </p:sp>
      <p:pic>
        <p:nvPicPr>
          <p:cNvPr id="6" name="Picture 8" descr="http://waterlinie.nu/uploads/2014/10/reade-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9922" y="302867"/>
            <a:ext cx="7519816" cy="1260475"/>
          </a:xfrm>
        </p:spPr>
        <p:txBody>
          <a:bodyPr/>
          <a:lstStyle/>
          <a:p>
            <a:r>
              <a:rPr lang="nl-NL" dirty="0" err="1" smtClean="0"/>
              <a:t>Zekerheidje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IJsland – Nederland 2-0		Nederland – IJsland 0-1</a:t>
            </a:r>
            <a:endParaRPr lang="nl-NL" dirty="0"/>
          </a:p>
        </p:txBody>
      </p:sp>
      <p:pic>
        <p:nvPicPr>
          <p:cNvPr id="9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  <p:pic>
        <p:nvPicPr>
          <p:cNvPr id="66572" name="Picture 12" descr="http://sportnieuws.nl/wp-content/uploads/2014/10/Liveblog-Nederland-op-bezoek-bij-koploper-IJsland-sportnieuws-nl-1457818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2482" y="1995688"/>
            <a:ext cx="5513525" cy="4129904"/>
          </a:xfrm>
          <a:prstGeom prst="rect">
            <a:avLst/>
          </a:prstGeom>
          <a:noFill/>
        </p:spPr>
      </p:pic>
      <p:pic>
        <p:nvPicPr>
          <p:cNvPr id="66574" name="Picture 14" descr="http://www.onze11.nl/wp-content/uploads/2014/10/ijsland-nederland-cillessen-baalt-e1413275361479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3448" y="3568823"/>
            <a:ext cx="5655190" cy="3071204"/>
          </a:xfrm>
          <a:prstGeom prst="rect">
            <a:avLst/>
          </a:prstGeom>
          <a:noFill/>
        </p:spPr>
      </p:pic>
      <p:pic>
        <p:nvPicPr>
          <p:cNvPr id="66576" name="Picture 16" descr="http://media.nu.nl/m/m1oxcdla8r1p_wd1280.jpg/ijsland-koploper-in-groep-nederland-winst-turkije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568823"/>
            <a:ext cx="5462844" cy="3071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02867"/>
            <a:ext cx="7534604" cy="1260475"/>
          </a:xfrm>
        </p:spPr>
        <p:txBody>
          <a:bodyPr/>
          <a:lstStyle/>
          <a:p>
            <a:r>
              <a:rPr lang="nl-NL" dirty="0" smtClean="0"/>
              <a:t>Zaak niet opgelost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37351" y="2068497"/>
            <a:ext cx="6205492" cy="43589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nl-NL" b="1" dirty="0" smtClean="0"/>
          </a:p>
          <a:p>
            <a:pPr>
              <a:buNone/>
            </a:pPr>
            <a:r>
              <a:rPr lang="nl-NL" dirty="0" smtClean="0"/>
              <a:t>Op basis van biologie en epidemiologie</a:t>
            </a:r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endParaRPr lang="nl-NL" b="1" dirty="0" smtClean="0"/>
          </a:p>
          <a:p>
            <a:pPr>
              <a:buNone/>
            </a:pPr>
            <a:r>
              <a:rPr lang="nl-NL" b="1" dirty="0" smtClean="0"/>
              <a:t>Vraag</a:t>
            </a:r>
          </a:p>
          <a:p>
            <a:r>
              <a:rPr lang="nl-NL" b="1" dirty="0" smtClean="0"/>
              <a:t>Is er een rol voor biomechanische stress in de pathogenese van PsA?</a:t>
            </a:r>
          </a:p>
          <a:p>
            <a:pPr>
              <a:buNone/>
            </a:pPr>
            <a:r>
              <a:rPr lang="nl-NL" b="1" dirty="0" smtClean="0"/>
              <a:t>		</a:t>
            </a:r>
            <a:r>
              <a:rPr lang="nl-NL" dirty="0" smtClean="0"/>
              <a:t>bij het ontstaan van MSK inflammatie </a:t>
            </a:r>
          </a:p>
          <a:p>
            <a:pPr>
              <a:buNone/>
            </a:pPr>
            <a:r>
              <a:rPr lang="nl-NL" dirty="0" smtClean="0"/>
              <a:t>		(artritis, enthesitis of tendinitis)</a:t>
            </a:r>
          </a:p>
          <a:p>
            <a:endParaRPr lang="nl-NL" b="1" dirty="0" smtClean="0"/>
          </a:p>
          <a:p>
            <a:pPr>
              <a:buNone/>
            </a:pPr>
            <a:r>
              <a:rPr lang="nl-NL" b="1" dirty="0" smtClean="0"/>
              <a:t>Antwoord </a:t>
            </a:r>
          </a:p>
          <a:p>
            <a:r>
              <a:rPr lang="nl-NL" b="1" dirty="0" smtClean="0"/>
              <a:t>Waarschijnlijk wel</a:t>
            </a:r>
          </a:p>
          <a:p>
            <a:r>
              <a:rPr lang="nl-NL" b="1" dirty="0" smtClean="0"/>
              <a:t>Maar </a:t>
            </a:r>
            <a:r>
              <a:rPr lang="nl-NL" b="1" dirty="0" err="1" smtClean="0"/>
              <a:t>pathogenetische</a:t>
            </a:r>
            <a:r>
              <a:rPr lang="nl-NL" b="1" dirty="0" smtClean="0"/>
              <a:t> rol voor entheses is onduidelijk</a:t>
            </a:r>
          </a:p>
        </p:txBody>
      </p:sp>
      <p:pic>
        <p:nvPicPr>
          <p:cNvPr id="8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  <p:pic>
        <p:nvPicPr>
          <p:cNvPr id="67586" name="Picture 2" descr="http://media.graytvinc.com/images/Unsolved+Murder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8252" y="3741773"/>
            <a:ext cx="3914974" cy="256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1"/>
          <p:cNvSpPr>
            <a:spLocks noGrp="1"/>
          </p:cNvSpPr>
          <p:nvPr>
            <p:ph type="title"/>
          </p:nvPr>
        </p:nvSpPr>
        <p:spPr>
          <a:xfrm>
            <a:off x="1834126" y="302867"/>
            <a:ext cx="7505612" cy="1260475"/>
          </a:xfrm>
        </p:spPr>
        <p:txBody>
          <a:bodyPr/>
          <a:lstStyle/>
          <a:p>
            <a:r>
              <a:rPr lang="nl-NL" dirty="0" smtClean="0"/>
              <a:t>Artritis psoriatica (PsA) is een Spondyloartritis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34126" y="2214588"/>
          <a:ext cx="6647143" cy="4704019"/>
        </p:xfrm>
        <a:graphic>
          <a:graphicData uri="http://schemas.openxmlformats.org/presentationml/2006/ole">
            <p:oleObj spid="_x0000_s12290" name="Dia" r:id="rId3" imgW="5166514" imgH="3874067" progId="PowerPoint.Slide.8">
              <p:embed/>
            </p:oleObj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7563" y="7071920"/>
            <a:ext cx="4051707" cy="382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4276" tIns="52138" rIns="104276" bIns="52138">
            <a:spAutoFit/>
          </a:bodyPr>
          <a:lstStyle/>
          <a:p>
            <a:pPr eaLnBrk="0" hangingPunct="0"/>
            <a:r>
              <a:rPr lang="en-US" sz="1800" dirty="0" err="1" smtClean="0"/>
              <a:t>Baeten</a:t>
            </a:r>
            <a:r>
              <a:rPr lang="en-US" sz="1800" dirty="0" smtClean="0"/>
              <a:t> DL </a:t>
            </a:r>
            <a:endParaRPr lang="nl-NL" sz="1800" dirty="0"/>
          </a:p>
        </p:txBody>
      </p:sp>
      <p:pic>
        <p:nvPicPr>
          <p:cNvPr id="6" name="Picture 8" descr="http://waterlinie.nu/uploads/2014/10/reade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302867"/>
            <a:ext cx="7550380" cy="1260475"/>
          </a:xfrm>
        </p:spPr>
        <p:txBody>
          <a:bodyPr/>
          <a:lstStyle/>
          <a:p>
            <a:r>
              <a:rPr lang="nl-NL" dirty="0" smtClean="0"/>
              <a:t>Artritis psoriatica (PsA)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48334" y="2281561"/>
            <a:ext cx="9505872" cy="4474238"/>
          </a:xfrm>
        </p:spPr>
        <p:txBody>
          <a:bodyPr>
            <a:normAutofit/>
          </a:bodyPr>
          <a:lstStyle/>
          <a:p>
            <a:r>
              <a:rPr lang="nl-NL" sz="1800" dirty="0" smtClean="0"/>
              <a:t>Prevalentie</a:t>
            </a:r>
          </a:p>
          <a:p>
            <a:pPr lvl="1"/>
            <a:r>
              <a:rPr lang="nl-NL" sz="1800" dirty="0" smtClean="0"/>
              <a:t>Psoriasis 2-3% westerse bevolking</a:t>
            </a:r>
          </a:p>
          <a:p>
            <a:pPr lvl="1"/>
            <a:r>
              <a:rPr lang="nl-NL" sz="1800" dirty="0" smtClean="0"/>
              <a:t>PsA bij 10-30% patiënten met psoriasis</a:t>
            </a:r>
            <a:r>
              <a:rPr lang="nl-NL" sz="1800" baseline="30000" dirty="0" smtClean="0"/>
              <a:t>1-4</a:t>
            </a:r>
            <a:endParaRPr lang="nl-NL" sz="1800" dirty="0" smtClean="0"/>
          </a:p>
          <a:p>
            <a:r>
              <a:rPr lang="nl-NL" sz="1800" dirty="0" smtClean="0"/>
              <a:t>Ratio man:vrouw = 1:1</a:t>
            </a:r>
          </a:p>
          <a:p>
            <a:r>
              <a:rPr lang="nl-NL" sz="1800" dirty="0" smtClean="0"/>
              <a:t>Psoriasis vaak al jaren voor start MSK inflammatie</a:t>
            </a:r>
          </a:p>
          <a:p>
            <a:r>
              <a:rPr lang="nl-NL" sz="1800" dirty="0" smtClean="0"/>
              <a:t>Oorzaak PsA multifactorieel </a:t>
            </a:r>
          </a:p>
          <a:p>
            <a:pPr lvl="1"/>
            <a:r>
              <a:rPr lang="nl-NL" sz="1800" dirty="0" smtClean="0"/>
              <a:t>Genetica</a:t>
            </a:r>
          </a:p>
          <a:p>
            <a:pPr lvl="1"/>
            <a:r>
              <a:rPr lang="nl-NL" sz="1800" dirty="0" smtClean="0"/>
              <a:t>Immunologie</a:t>
            </a:r>
          </a:p>
          <a:p>
            <a:pPr lvl="1"/>
            <a:r>
              <a:rPr lang="nl-NL" sz="1800" dirty="0" smtClean="0"/>
              <a:t>Externe factoren</a:t>
            </a:r>
          </a:p>
          <a:p>
            <a:r>
              <a:rPr lang="nl-NL" sz="1800" dirty="0" smtClean="0"/>
              <a:t>Presentatie en beloop PsA zeer heterogeen</a:t>
            </a:r>
            <a:endParaRPr lang="nl-NL" sz="18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648334" y="7049333"/>
            <a:ext cx="9695292" cy="402652"/>
          </a:xfrm>
        </p:spPr>
        <p:txBody>
          <a:bodyPr/>
          <a:lstStyle/>
          <a:p>
            <a:pPr marL="391077" indent="-391077">
              <a:defRPr/>
            </a:pPr>
            <a:r>
              <a:rPr lang="en-US" dirty="0" smtClean="0"/>
              <a:t>1. </a:t>
            </a:r>
            <a:r>
              <a:rPr lang="en-US" dirty="0" err="1" smtClean="0"/>
              <a:t>Alenius</a:t>
            </a:r>
            <a:r>
              <a:rPr lang="en-US" dirty="0" smtClean="0"/>
              <a:t> GM, et al. </a:t>
            </a:r>
            <a:r>
              <a:rPr lang="en-US" i="1" dirty="0" smtClean="0"/>
              <a:t>J </a:t>
            </a:r>
            <a:r>
              <a:rPr lang="en-US" i="1" dirty="0" err="1" smtClean="0"/>
              <a:t>Rheumatol</a:t>
            </a:r>
            <a:r>
              <a:rPr lang="en-US" dirty="0" smtClean="0"/>
              <a:t> 2002. 2. </a:t>
            </a:r>
            <a:r>
              <a:rPr lang="en-US" dirty="0" err="1" smtClean="0"/>
              <a:t>Gelfand</a:t>
            </a:r>
            <a:r>
              <a:rPr lang="en-US" dirty="0" smtClean="0"/>
              <a:t> JM, et al. </a:t>
            </a:r>
            <a:r>
              <a:rPr lang="en-US" i="1" dirty="0" smtClean="0"/>
              <a:t>J Am </a:t>
            </a:r>
            <a:r>
              <a:rPr lang="en-US" i="1" dirty="0" err="1" smtClean="0"/>
              <a:t>Acad</a:t>
            </a:r>
            <a:r>
              <a:rPr lang="en-US" i="1" dirty="0" smtClean="0"/>
              <a:t> </a:t>
            </a:r>
            <a:r>
              <a:rPr lang="en-US" i="1" dirty="0" err="1" smtClean="0"/>
              <a:t>Derm</a:t>
            </a:r>
            <a:r>
              <a:rPr lang="en-US" i="1" dirty="0" smtClean="0"/>
              <a:t> 2</a:t>
            </a:r>
            <a:r>
              <a:rPr lang="en-US" dirty="0" smtClean="0"/>
              <a:t>005 3. </a:t>
            </a:r>
            <a:r>
              <a:rPr lang="en-US" dirty="0" err="1" smtClean="0"/>
              <a:t>Zachariae</a:t>
            </a:r>
            <a:r>
              <a:rPr lang="en-US" dirty="0" smtClean="0"/>
              <a:t> H, et al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i="1" dirty="0" err="1" smtClean="0"/>
              <a:t>Acta</a:t>
            </a:r>
            <a:r>
              <a:rPr lang="en-US" i="1" dirty="0" smtClean="0"/>
              <a:t> </a:t>
            </a:r>
            <a:r>
              <a:rPr lang="en-US" i="1" dirty="0" err="1" smtClean="0"/>
              <a:t>Derm</a:t>
            </a:r>
            <a:r>
              <a:rPr lang="en-US" i="1" dirty="0" smtClean="0"/>
              <a:t> </a:t>
            </a:r>
            <a:r>
              <a:rPr lang="en-US" i="1" dirty="0" err="1" smtClean="0"/>
              <a:t>Venereol</a:t>
            </a:r>
            <a:r>
              <a:rPr lang="en-US" dirty="0" smtClean="0"/>
              <a:t> 2002. 4. Reich K, et al. </a:t>
            </a:r>
            <a:r>
              <a:rPr lang="en-US" i="1" dirty="0" smtClean="0"/>
              <a:t>Br J </a:t>
            </a:r>
            <a:r>
              <a:rPr lang="en-US" i="1" dirty="0" err="1" smtClean="0"/>
              <a:t>Dermatol</a:t>
            </a:r>
            <a:r>
              <a:rPr lang="en-US" i="1" dirty="0" smtClean="0"/>
              <a:t> </a:t>
            </a:r>
            <a:r>
              <a:rPr lang="en-US" dirty="0" smtClean="0"/>
              <a:t>2009</a:t>
            </a:r>
          </a:p>
        </p:txBody>
      </p:sp>
      <p:pic>
        <p:nvPicPr>
          <p:cNvPr id="6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846555" y="302865"/>
            <a:ext cx="8548890" cy="1260475"/>
          </a:xfrm>
        </p:spPr>
        <p:txBody>
          <a:bodyPr lIns="52138" rIns="52138" anchor="b">
            <a:normAutofit/>
          </a:bodyPr>
          <a:lstStyle/>
          <a:p>
            <a:pPr eaLnBrk="1" hangingPunct="1"/>
            <a:r>
              <a:rPr lang="nl-NL" dirty="0" smtClean="0"/>
              <a:t>PsA:</a:t>
            </a:r>
            <a:br>
              <a:rPr lang="nl-NL" dirty="0" smtClean="0"/>
            </a:br>
            <a:r>
              <a:rPr lang="nl-NL" dirty="0" smtClean="0"/>
              <a:t>typische klinische kenmerken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724929" y="2459115"/>
            <a:ext cx="8429277" cy="2822635"/>
          </a:xfrm>
        </p:spPr>
        <p:txBody>
          <a:bodyPr lIns="52138" rIns="52138">
            <a:normAutofit fontScale="92500" lnSpcReduction="20000"/>
          </a:bodyPr>
          <a:lstStyle/>
          <a:p>
            <a:pPr marL="269744" lvl="1" indent="-267932">
              <a:buFont typeface="Arial" pitchFamily="34" charset="0"/>
              <a:buChar char="•"/>
            </a:pPr>
            <a:r>
              <a:rPr lang="nl-NL" dirty="0" smtClean="0"/>
              <a:t>Psoriasis (huid en nagels)</a:t>
            </a:r>
          </a:p>
          <a:p>
            <a:pPr marL="269744" lvl="1" indent="-267932">
              <a:buFont typeface="Arial" pitchFamily="34" charset="0"/>
              <a:buChar char="•"/>
            </a:pPr>
            <a:r>
              <a:rPr lang="nl-NL" dirty="0" smtClean="0"/>
              <a:t>Dactylitis</a:t>
            </a:r>
          </a:p>
          <a:p>
            <a:pPr marL="269744" lvl="1" indent="-267932">
              <a:buFont typeface="Arial" pitchFamily="34" charset="0"/>
              <a:buChar char="•"/>
            </a:pPr>
            <a:r>
              <a:rPr lang="nl-NL" dirty="0" smtClean="0"/>
              <a:t>Enthesitis</a:t>
            </a:r>
          </a:p>
          <a:p>
            <a:pPr marL="269744" lvl="1" indent="-267932">
              <a:buFont typeface="Arial" pitchFamily="34" charset="0"/>
              <a:buChar char="•"/>
            </a:pPr>
            <a:r>
              <a:rPr lang="nl-NL" dirty="0" err="1" smtClean="0"/>
              <a:t>Dip-artritis</a:t>
            </a:r>
            <a:endParaRPr lang="nl-NL" dirty="0" smtClean="0"/>
          </a:p>
          <a:p>
            <a:pPr marL="269744" lvl="1" indent="-267932">
              <a:buFont typeface="Arial" pitchFamily="34" charset="0"/>
              <a:buChar char="•"/>
            </a:pPr>
            <a:r>
              <a:rPr lang="nl-NL" dirty="0" smtClean="0"/>
              <a:t>Axiale inflammatie / </a:t>
            </a:r>
            <a:r>
              <a:rPr lang="nl-NL" dirty="0" err="1" smtClean="0"/>
              <a:t>sacroiliïtis</a:t>
            </a:r>
            <a:r>
              <a:rPr lang="nl-NL" dirty="0" smtClean="0"/>
              <a:t> (HLA-B27 pos)</a:t>
            </a:r>
          </a:p>
          <a:p>
            <a:pPr marL="269744" lvl="1" indent="-267932">
              <a:buFont typeface="Arial" pitchFamily="34" charset="0"/>
              <a:buChar char="•"/>
            </a:pPr>
            <a:r>
              <a:rPr lang="nl-NL" dirty="0" smtClean="0"/>
              <a:t>Radiologische kenmerken </a:t>
            </a:r>
          </a:p>
          <a:p>
            <a:pPr marL="725954" lvl="2" indent="-267932"/>
            <a:r>
              <a:rPr lang="nl-NL" dirty="0" smtClean="0"/>
              <a:t>Botnieuwvorming</a:t>
            </a:r>
          </a:p>
          <a:p>
            <a:pPr marL="725954" lvl="2" indent="-267932"/>
            <a:r>
              <a:rPr lang="nl-NL" dirty="0" err="1" smtClean="0"/>
              <a:t>Osteolyse</a:t>
            </a:r>
            <a:r>
              <a:rPr lang="nl-NL" dirty="0" smtClean="0"/>
              <a:t> (</a:t>
            </a:r>
            <a:r>
              <a:rPr lang="nl-NL" dirty="0" err="1" smtClean="0"/>
              <a:t>telescoping</a:t>
            </a:r>
            <a:r>
              <a:rPr lang="nl-NL" dirty="0" smtClean="0"/>
              <a:t>, </a:t>
            </a:r>
            <a:r>
              <a:rPr lang="nl-NL" dirty="0" err="1" smtClean="0"/>
              <a:t>pencil-in-cup</a:t>
            </a:r>
            <a:r>
              <a:rPr lang="nl-NL" dirty="0" smtClean="0"/>
              <a:t>)</a:t>
            </a:r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0" y="7086671"/>
            <a:ext cx="5470504" cy="47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76" tIns="52138" rIns="104276" bIns="52138" anchor="ctr"/>
          <a:lstStyle/>
          <a:p>
            <a:r>
              <a:rPr lang="nl-NL" sz="1800" dirty="0" err="1"/>
              <a:t>McGonagle</a:t>
            </a:r>
            <a:r>
              <a:rPr lang="nl-NL" sz="1800" dirty="0"/>
              <a:t> </a:t>
            </a:r>
            <a:r>
              <a:rPr lang="nl-NL" sz="1800" dirty="0" smtClean="0"/>
              <a:t>D et </a:t>
            </a:r>
            <a:r>
              <a:rPr lang="nl-NL" sz="1800" dirty="0"/>
              <a:t>al. </a:t>
            </a:r>
            <a:r>
              <a:rPr lang="nl-NL" sz="1800" i="1" dirty="0" err="1"/>
              <a:t>Arthritis</a:t>
            </a:r>
            <a:r>
              <a:rPr lang="nl-NL" sz="1800" i="1" dirty="0"/>
              <a:t> </a:t>
            </a:r>
            <a:r>
              <a:rPr lang="nl-NL" sz="1800" i="1" dirty="0" err="1"/>
              <a:t>Rheum</a:t>
            </a:r>
            <a:r>
              <a:rPr lang="nl-NL" sz="1800" dirty="0"/>
              <a:t> 1999</a:t>
            </a:r>
          </a:p>
        </p:txBody>
      </p:sp>
      <p:sp>
        <p:nvSpPr>
          <p:cNvPr id="5" name="Ovaal 4"/>
          <p:cNvSpPr/>
          <p:nvPr/>
        </p:nvSpPr>
        <p:spPr>
          <a:xfrm>
            <a:off x="1500326" y="3018408"/>
            <a:ext cx="2583402" cy="5149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>
          <a:xfrm>
            <a:off x="1661020" y="302867"/>
            <a:ext cx="7678718" cy="1260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 smtClean="0"/>
              <a:t> Artritis psoriatica:</a:t>
            </a:r>
            <a:br>
              <a:rPr lang="nl-NL" dirty="0" smtClean="0"/>
            </a:br>
            <a:r>
              <a:rPr lang="nl-NL" dirty="0" smtClean="0"/>
              <a:t> 5 ziektedomeinen</a:t>
            </a:r>
            <a:endParaRPr lang="nl-NL" sz="3500" dirty="0"/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6438554" y="2273752"/>
            <a:ext cx="2187831" cy="79304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76" tIns="52138" rIns="104276" bIns="52138" anchor="ctr"/>
          <a:lstStyle/>
          <a:p>
            <a:pPr algn="ctr"/>
            <a:r>
              <a:rPr lang="nl-NL" dirty="0"/>
              <a:t>Perifere artritis</a:t>
            </a:r>
          </a:p>
        </p:txBody>
      </p:sp>
      <p:sp>
        <p:nvSpPr>
          <p:cNvPr id="61444" name="Rectangle 8"/>
          <p:cNvSpPr>
            <a:spLocks noChangeArrowheads="1"/>
          </p:cNvSpPr>
          <p:nvPr/>
        </p:nvSpPr>
        <p:spPr bwMode="auto">
          <a:xfrm>
            <a:off x="6438554" y="5130829"/>
            <a:ext cx="2187831" cy="79304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76" tIns="52138" rIns="104276" bIns="52138" anchor="ctr"/>
          <a:lstStyle/>
          <a:p>
            <a:pPr algn="ctr"/>
            <a:r>
              <a:rPr lang="nl-NL" dirty="0"/>
              <a:t>Dactylitis</a:t>
            </a:r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6438554" y="3226111"/>
            <a:ext cx="2187831" cy="79304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76" tIns="52138" rIns="104276" bIns="52138" anchor="ctr"/>
          <a:lstStyle/>
          <a:p>
            <a:pPr algn="ctr"/>
            <a:r>
              <a:rPr lang="nl-NL" dirty="0"/>
              <a:t>Psoriasis</a:t>
            </a:r>
          </a:p>
          <a:p>
            <a:pPr algn="ctr"/>
            <a:r>
              <a:rPr lang="nl-NL" dirty="0"/>
              <a:t>huid en nagels</a:t>
            </a:r>
          </a:p>
        </p:txBody>
      </p:sp>
      <p:sp>
        <p:nvSpPr>
          <p:cNvPr id="61446" name="Rectangle 12"/>
          <p:cNvSpPr>
            <a:spLocks noChangeArrowheads="1"/>
          </p:cNvSpPr>
          <p:nvPr/>
        </p:nvSpPr>
        <p:spPr bwMode="auto">
          <a:xfrm>
            <a:off x="6438554" y="4178470"/>
            <a:ext cx="2187831" cy="79304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76" tIns="52138" rIns="104276" bIns="52138" anchor="ctr"/>
          <a:lstStyle/>
          <a:p>
            <a:pPr algn="ctr"/>
            <a:r>
              <a:rPr lang="nl-NL" dirty="0"/>
              <a:t>Axiale ziekte</a:t>
            </a:r>
          </a:p>
        </p:txBody>
      </p:sp>
      <p:sp>
        <p:nvSpPr>
          <p:cNvPr id="61447" name="Rectangle 13"/>
          <p:cNvSpPr>
            <a:spLocks noChangeArrowheads="1"/>
          </p:cNvSpPr>
          <p:nvPr/>
        </p:nvSpPr>
        <p:spPr bwMode="auto">
          <a:xfrm>
            <a:off x="6438554" y="6084936"/>
            <a:ext cx="2187831" cy="79304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76" tIns="52138" rIns="104276" bIns="52138" anchor="ctr"/>
          <a:lstStyle/>
          <a:p>
            <a:pPr algn="ctr"/>
            <a:r>
              <a:rPr lang="nl-NL" dirty="0"/>
              <a:t>Enthesitis</a:t>
            </a:r>
          </a:p>
        </p:txBody>
      </p:sp>
      <p:sp>
        <p:nvSpPr>
          <p:cNvPr id="61448" name="Rectangle 15"/>
          <p:cNvSpPr>
            <a:spLocks noChangeArrowheads="1"/>
          </p:cNvSpPr>
          <p:nvPr/>
        </p:nvSpPr>
        <p:spPr bwMode="auto">
          <a:xfrm>
            <a:off x="1977445" y="4178471"/>
            <a:ext cx="2273191" cy="7930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276" tIns="52138" rIns="104276" bIns="52138" anchor="ctr"/>
          <a:lstStyle/>
          <a:p>
            <a:pPr algn="ctr"/>
            <a:r>
              <a:rPr lang="nl-NL" dirty="0">
                <a:solidFill>
                  <a:schemeClr val="accent4"/>
                </a:solidFill>
              </a:rPr>
              <a:t>Artritis psoriatica</a:t>
            </a:r>
          </a:p>
        </p:txBody>
      </p:sp>
      <p:sp>
        <p:nvSpPr>
          <p:cNvPr id="61449" name="Line 16"/>
          <p:cNvSpPr>
            <a:spLocks noChangeShapeType="1"/>
          </p:cNvSpPr>
          <p:nvPr/>
        </p:nvSpPr>
        <p:spPr bwMode="auto">
          <a:xfrm flipV="1">
            <a:off x="4250087" y="4575514"/>
            <a:ext cx="168343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76" tIns="52138" rIns="104276" bIns="52138"/>
          <a:lstStyle/>
          <a:p>
            <a:endParaRPr lang="nl-NL"/>
          </a:p>
        </p:txBody>
      </p:sp>
      <p:sp>
        <p:nvSpPr>
          <p:cNvPr id="61450" name="Line 17"/>
          <p:cNvSpPr>
            <a:spLocks noChangeShapeType="1"/>
          </p:cNvSpPr>
          <p:nvPr/>
        </p:nvSpPr>
        <p:spPr bwMode="auto">
          <a:xfrm>
            <a:off x="5933811" y="2669401"/>
            <a:ext cx="0" cy="3734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76" tIns="52138" rIns="104276" bIns="52138"/>
          <a:lstStyle/>
          <a:p>
            <a:endParaRPr lang="nl-NL"/>
          </a:p>
        </p:txBody>
      </p:sp>
      <p:sp>
        <p:nvSpPr>
          <p:cNvPr id="61451" name="Line 18"/>
          <p:cNvSpPr>
            <a:spLocks noChangeShapeType="1"/>
          </p:cNvSpPr>
          <p:nvPr/>
        </p:nvSpPr>
        <p:spPr bwMode="auto">
          <a:xfrm>
            <a:off x="5933811" y="2669399"/>
            <a:ext cx="5047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76" tIns="52138" rIns="104276" bIns="52138"/>
          <a:lstStyle/>
          <a:p>
            <a:endParaRPr lang="nl-NL"/>
          </a:p>
        </p:txBody>
      </p:sp>
      <p:sp>
        <p:nvSpPr>
          <p:cNvPr id="61452" name="Line 19"/>
          <p:cNvSpPr>
            <a:spLocks noChangeShapeType="1"/>
          </p:cNvSpPr>
          <p:nvPr/>
        </p:nvSpPr>
        <p:spPr bwMode="auto">
          <a:xfrm>
            <a:off x="5933811" y="3623508"/>
            <a:ext cx="5047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76" tIns="52138" rIns="104276" bIns="52138"/>
          <a:lstStyle/>
          <a:p>
            <a:endParaRPr lang="nl-NL"/>
          </a:p>
        </p:txBody>
      </p:sp>
      <p:sp>
        <p:nvSpPr>
          <p:cNvPr id="61453" name="Line 20"/>
          <p:cNvSpPr>
            <a:spLocks noChangeShapeType="1"/>
          </p:cNvSpPr>
          <p:nvPr/>
        </p:nvSpPr>
        <p:spPr bwMode="auto">
          <a:xfrm>
            <a:off x="5933811" y="4575867"/>
            <a:ext cx="5047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76" tIns="52138" rIns="104276" bIns="52138"/>
          <a:lstStyle/>
          <a:p>
            <a:endParaRPr lang="nl-NL"/>
          </a:p>
        </p:txBody>
      </p:sp>
      <p:sp>
        <p:nvSpPr>
          <p:cNvPr id="61454" name="Line 21"/>
          <p:cNvSpPr>
            <a:spLocks noChangeShapeType="1"/>
          </p:cNvSpPr>
          <p:nvPr/>
        </p:nvSpPr>
        <p:spPr bwMode="auto">
          <a:xfrm>
            <a:off x="5933811" y="5528226"/>
            <a:ext cx="5047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76" tIns="52138" rIns="104276" bIns="52138"/>
          <a:lstStyle/>
          <a:p>
            <a:endParaRPr lang="nl-NL"/>
          </a:p>
        </p:txBody>
      </p:sp>
      <p:sp>
        <p:nvSpPr>
          <p:cNvPr id="61455" name="Line 22"/>
          <p:cNvSpPr>
            <a:spLocks noChangeShapeType="1"/>
          </p:cNvSpPr>
          <p:nvPr/>
        </p:nvSpPr>
        <p:spPr bwMode="auto">
          <a:xfrm>
            <a:off x="5933811" y="6401806"/>
            <a:ext cx="5047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04276" tIns="52138" rIns="104276" bIns="52138"/>
          <a:lstStyle/>
          <a:p>
            <a:endParaRPr lang="nl-NL"/>
          </a:p>
        </p:txBody>
      </p:sp>
      <p:sp>
        <p:nvSpPr>
          <p:cNvPr id="61456" name="Rectangle 23"/>
          <p:cNvSpPr>
            <a:spLocks noChangeArrowheads="1"/>
          </p:cNvSpPr>
          <p:nvPr/>
        </p:nvSpPr>
        <p:spPr bwMode="auto">
          <a:xfrm>
            <a:off x="629174" y="7037653"/>
            <a:ext cx="4799317" cy="5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76" tIns="52138" rIns="104276" bIns="52138" anchor="ctr"/>
          <a:lstStyle/>
          <a:p>
            <a:pPr marL="391038" indent="-391038"/>
            <a:r>
              <a:rPr lang="nl-NL" sz="1800" dirty="0" err="1"/>
              <a:t>Kavanaugh</a:t>
            </a:r>
            <a:r>
              <a:rPr lang="nl-NL" sz="1800" dirty="0"/>
              <a:t> </a:t>
            </a:r>
            <a:r>
              <a:rPr lang="nl-NL" sz="1800" dirty="0" smtClean="0"/>
              <a:t>A et al (GRAPPA). </a:t>
            </a:r>
            <a:r>
              <a:rPr lang="nl-NL" sz="1800" i="1" dirty="0"/>
              <a:t>J </a:t>
            </a:r>
            <a:r>
              <a:rPr lang="nl-NL" sz="1800" i="1" dirty="0" err="1" smtClean="0"/>
              <a:t>Rheumatol</a:t>
            </a:r>
            <a:r>
              <a:rPr lang="nl-NL" sz="1800" i="1" dirty="0" smtClean="0"/>
              <a:t>.</a:t>
            </a:r>
            <a:r>
              <a:rPr lang="nl-NL" sz="1800" dirty="0" smtClean="0"/>
              <a:t> 2006</a:t>
            </a:r>
          </a:p>
        </p:txBody>
      </p:sp>
      <p:sp>
        <p:nvSpPr>
          <p:cNvPr id="18" name="Ovaal 17"/>
          <p:cNvSpPr/>
          <p:nvPr/>
        </p:nvSpPr>
        <p:spPr>
          <a:xfrm>
            <a:off x="6249879" y="6254754"/>
            <a:ext cx="2583402" cy="5149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37189" y="302867"/>
            <a:ext cx="7502549" cy="1260475"/>
          </a:xfrm>
        </p:spPr>
        <p:txBody>
          <a:bodyPr/>
          <a:lstStyle/>
          <a:p>
            <a:r>
              <a:rPr lang="nl-NL" dirty="0" smtClean="0"/>
              <a:t>Psoriasis:</a:t>
            </a:r>
            <a:br>
              <a:rPr lang="nl-NL" dirty="0" smtClean="0"/>
            </a:br>
            <a:r>
              <a:rPr lang="nl-NL" dirty="0" err="1" smtClean="0"/>
              <a:t>Koebner</a:t>
            </a:r>
            <a:r>
              <a:rPr lang="nl-NL" dirty="0" smtClean="0"/>
              <a:t> fenomeen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Heinrich</a:t>
            </a:r>
            <a:r>
              <a:rPr lang="nl-NL" dirty="0" smtClean="0"/>
              <a:t> </a:t>
            </a:r>
            <a:r>
              <a:rPr lang="nl-NL" dirty="0" err="1" smtClean="0"/>
              <a:t>Köbner</a:t>
            </a:r>
            <a:r>
              <a:rPr lang="nl-NL" dirty="0" smtClean="0"/>
              <a:t> (1838-1904)</a:t>
            </a:r>
            <a:endParaRPr lang="nl-NL" dirty="0"/>
          </a:p>
        </p:txBody>
      </p:sp>
      <p:pic>
        <p:nvPicPr>
          <p:cNvPr id="21506" name="Picture 2" descr="http://www.cmaj.ca/content/185/7/585/F1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259" y="3902580"/>
            <a:ext cx="4373090" cy="3005486"/>
          </a:xfrm>
          <a:prstGeom prst="rect">
            <a:avLst/>
          </a:prstGeom>
          <a:noFill/>
        </p:spPr>
      </p:pic>
      <p:pic>
        <p:nvPicPr>
          <p:cNvPr id="21508" name="Picture 4" descr="http://newsbeat.ru/images/stories/medicine/eng/koebner-s-%20phenomeno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0349" y="1636956"/>
            <a:ext cx="3084954" cy="2180035"/>
          </a:xfrm>
          <a:prstGeom prst="rect">
            <a:avLst/>
          </a:prstGeom>
          <a:noFill/>
          <a:ln w="9525">
            <a:solidFill>
              <a:schemeClr val="tx2">
                <a:lumMod val="10000"/>
              </a:schemeClr>
            </a:solidFill>
          </a:ln>
        </p:spPr>
      </p:pic>
      <p:pic>
        <p:nvPicPr>
          <p:cNvPr id="21510" name="Picture 6" descr="https://o.quizlet.com/i/wAIggV2qpgPoZTRPLpISaQ_m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07640" y="1636956"/>
            <a:ext cx="3229679" cy="2180035"/>
          </a:xfrm>
          <a:prstGeom prst="rect">
            <a:avLst/>
          </a:prstGeom>
          <a:noFill/>
          <a:ln w="6350">
            <a:solidFill>
              <a:schemeClr val="tx2">
                <a:lumMod val="10000"/>
              </a:schemeClr>
            </a:solidFill>
          </a:ln>
        </p:spPr>
      </p:pic>
      <p:pic>
        <p:nvPicPr>
          <p:cNvPr id="21512" name="Picture 8" descr="http://www.anatomybox.com/wp-content/uploads/2011/11/psoriasis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480" y="4017989"/>
            <a:ext cx="3758917" cy="2643772"/>
          </a:xfrm>
          <a:prstGeom prst="rect">
            <a:avLst/>
          </a:prstGeom>
          <a:noFill/>
          <a:ln w="6350">
            <a:solidFill>
              <a:schemeClr val="tx2">
                <a:lumMod val="10000"/>
              </a:schemeClr>
            </a:solidFill>
          </a:ln>
        </p:spPr>
      </p:pic>
      <p:pic>
        <p:nvPicPr>
          <p:cNvPr id="9" name="Picture 8" descr="http://waterlinie.nu/uploads/2014/10/reade-logo.gif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2356" y="302867"/>
            <a:ext cx="7477382" cy="1260475"/>
          </a:xfrm>
        </p:spPr>
        <p:txBody>
          <a:bodyPr/>
          <a:lstStyle/>
          <a:p>
            <a:r>
              <a:rPr lang="nl-NL" dirty="0" smtClean="0"/>
              <a:t>Psoriasis: </a:t>
            </a:r>
            <a:br>
              <a:rPr lang="nl-NL" dirty="0" smtClean="0"/>
            </a:br>
            <a:r>
              <a:rPr lang="nl-NL" dirty="0" err="1" smtClean="0"/>
              <a:t>histopathologie</a:t>
            </a:r>
            <a:r>
              <a:rPr lang="nl-NL" dirty="0" smtClean="0"/>
              <a:t> en inflammatie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2530" name="Picture 2" descr="https://seisyuhada.files.wordpress.com/2011/02/untitled-pictur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631" y="3061982"/>
            <a:ext cx="8871890" cy="2862255"/>
          </a:xfrm>
          <a:prstGeom prst="rect">
            <a:avLst/>
          </a:prstGeom>
          <a:noFill/>
        </p:spPr>
      </p:pic>
      <p:pic>
        <p:nvPicPr>
          <p:cNvPr id="6" name="Picture 8" descr="http://waterlinie.nu/uploads/2014/10/reade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28800" y="302867"/>
            <a:ext cx="7550380" cy="126047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Bestaat (equivalent van) het </a:t>
            </a:r>
            <a:r>
              <a:rPr lang="nl-NL" dirty="0" err="1" smtClean="0"/>
              <a:t>Koebner</a:t>
            </a:r>
            <a:r>
              <a:rPr lang="nl-NL" dirty="0" smtClean="0"/>
              <a:t> fenomeen ook in de reumatologie?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48334" y="2625754"/>
            <a:ext cx="9505872" cy="4130045"/>
          </a:xfrm>
        </p:spPr>
        <p:txBody>
          <a:bodyPr/>
          <a:lstStyle/>
          <a:p>
            <a:pPr>
              <a:buNone/>
            </a:pPr>
            <a:r>
              <a:rPr lang="nl-NL" b="1" dirty="0" smtClean="0"/>
              <a:t>Vraag</a:t>
            </a:r>
          </a:p>
          <a:p>
            <a:r>
              <a:rPr lang="nl-NL" b="1" dirty="0" smtClean="0"/>
              <a:t>Is er een rol voor biomechanische stress in de pathogenese van PsA?</a:t>
            </a:r>
          </a:p>
          <a:p>
            <a:pPr>
              <a:buNone/>
            </a:pPr>
            <a:r>
              <a:rPr lang="nl-NL" b="1" dirty="0" smtClean="0"/>
              <a:t>		</a:t>
            </a:r>
            <a:r>
              <a:rPr lang="nl-NL" dirty="0" smtClean="0"/>
              <a:t>bij het ontstaan van musculoskeletale inflammatie </a:t>
            </a:r>
          </a:p>
          <a:p>
            <a:pPr>
              <a:buNone/>
            </a:pPr>
            <a:r>
              <a:rPr lang="nl-NL" dirty="0" smtClean="0"/>
              <a:t>		(artritis, enthesitis of tendinitis)</a:t>
            </a:r>
            <a:endParaRPr lang="nl-NL" dirty="0"/>
          </a:p>
        </p:txBody>
      </p:sp>
      <p:pic>
        <p:nvPicPr>
          <p:cNvPr id="5" name="Picture 8" descr="http://waterlinie.nu/uploads/2014/10/reade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39" y="470517"/>
            <a:ext cx="1237968" cy="581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 Corporate">
  <a:themeElements>
    <a:clrScheme name="ARC pms 287 new">
      <a:dk1>
        <a:srgbClr val="0C3E89"/>
      </a:dk1>
      <a:lt1>
        <a:srgbClr val="0D4187"/>
      </a:lt1>
      <a:dk2>
        <a:srgbClr val="D5DBEB"/>
      </a:dk2>
      <a:lt2>
        <a:srgbClr val="FFFFFF"/>
      </a:lt2>
      <a:accent1>
        <a:srgbClr val="0C3E89"/>
      </a:accent1>
      <a:accent2>
        <a:srgbClr val="7488BA"/>
      </a:accent2>
      <a:accent3>
        <a:srgbClr val="D8DBEB"/>
      </a:accent3>
      <a:accent4>
        <a:srgbClr val="FFFFFF"/>
      </a:accent4>
      <a:accent5>
        <a:srgbClr val="0D4187"/>
      </a:accent5>
      <a:accent6>
        <a:srgbClr val="7184BA"/>
      </a:accent6>
      <a:hlink>
        <a:srgbClr val="0C3E89"/>
      </a:hlink>
      <a:folHlink>
        <a:srgbClr val="0D41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 Corporate (1)</Template>
  <TotalTime>11555</TotalTime>
  <Words>1518</Words>
  <Application>Microsoft Office PowerPoint</Application>
  <PresentationFormat>Aangepast</PresentationFormat>
  <Paragraphs>219</Paragraphs>
  <Slides>28</Slides>
  <Notes>6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0" baseType="lpstr">
      <vt:lpstr>ARC Corporate</vt:lpstr>
      <vt:lpstr>Dia</vt:lpstr>
      <vt:lpstr>Tendinitis en enthesitis in artritis psoriatica</vt:lpstr>
      <vt:lpstr>Artritis Psoriatica</vt:lpstr>
      <vt:lpstr>Artritis psoriatica (PsA) is een Spondyloartritis</vt:lpstr>
      <vt:lpstr>Artritis psoriatica (PsA)</vt:lpstr>
      <vt:lpstr>PsA: typische klinische kenmerken</vt:lpstr>
      <vt:lpstr> Artritis psoriatica:  5 ziektedomeinen</vt:lpstr>
      <vt:lpstr>Psoriasis: Koebner fenomeen</vt:lpstr>
      <vt:lpstr>Psoriasis:  histopathologie en inflammatie</vt:lpstr>
      <vt:lpstr>Bestaat (equivalent van) het Koebner fenomeen ook in de reumatologie?</vt:lpstr>
      <vt:lpstr>Entheseal abnormalities on MRI  are a consistent feature of new-onset synovitis in SpA</vt:lpstr>
      <vt:lpstr>SpA: T2 TSE/FS scan demonstrates extensive bone edema</vt:lpstr>
      <vt:lpstr>Enthesis als cruciale pathogenetische factor in PsA?</vt:lpstr>
      <vt:lpstr>Nail manifestations seen in nail psoriasis.</vt:lpstr>
      <vt:lpstr>PsA – DIP Artritis associatie met nagelpsoriasis</vt:lpstr>
      <vt:lpstr>Enthesitis: linking nail and joint involvement in psoriatic disease</vt:lpstr>
      <vt:lpstr>Relatie nagel en DIP-gewricht</vt:lpstr>
      <vt:lpstr>Relatie enthesis-DIP-nagel</vt:lpstr>
      <vt:lpstr>Relatie enthesis-DIP-nagel</vt:lpstr>
      <vt:lpstr>Psoriasis patients with nail disease have a greater magnitude of underlying subclinical enthesopathy.</vt:lpstr>
      <vt:lpstr>Psoriasis patients with nail disease have a greater magnitude of underlying subclinical enthesopathy.</vt:lpstr>
      <vt:lpstr>McGonagle: Enthesis as a ‘distinct organ’</vt:lpstr>
      <vt:lpstr>Entheses hypothese McGonagle</vt:lpstr>
      <vt:lpstr>Physical trauma is associated with the onset of psoriatic arthritis among patients with psoriasis *</vt:lpstr>
      <vt:lpstr>Physical trauma is associated with the onset of psoriatic arthritis among patients with psoriasis *</vt:lpstr>
      <vt:lpstr>Zaak opgelost</vt:lpstr>
      <vt:lpstr>Peripheral joint inflammation in early onset SpA is not related to enthesitis</vt:lpstr>
      <vt:lpstr>Zekerheidje?</vt:lpstr>
      <vt:lpstr>Zaak niet opgelost</vt:lpstr>
    </vt:vector>
  </TitlesOfParts>
  <Company>Reade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Karlijn Haantjes</dc:creator>
  <cp:lastModifiedBy>Arno</cp:lastModifiedBy>
  <cp:revision>1120</cp:revision>
  <dcterms:created xsi:type="dcterms:W3CDTF">2015-03-09T15:18:30Z</dcterms:created>
  <dcterms:modified xsi:type="dcterms:W3CDTF">2015-10-30T06:42:35Z</dcterms:modified>
</cp:coreProperties>
</file>