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60" r:id="rId2"/>
    <p:sldId id="472" r:id="rId3"/>
    <p:sldId id="299" r:id="rId4"/>
    <p:sldId id="458" r:id="rId5"/>
    <p:sldId id="457" r:id="rId6"/>
    <p:sldId id="459" r:id="rId7"/>
    <p:sldId id="460" r:id="rId8"/>
    <p:sldId id="461" r:id="rId9"/>
    <p:sldId id="462" r:id="rId10"/>
    <p:sldId id="463" r:id="rId11"/>
    <p:sldId id="351" r:id="rId12"/>
    <p:sldId id="473" r:id="rId13"/>
    <p:sldId id="452" r:id="rId14"/>
    <p:sldId id="356" r:id="rId15"/>
    <p:sldId id="464" r:id="rId16"/>
    <p:sldId id="465" r:id="rId17"/>
    <p:sldId id="467" r:id="rId18"/>
    <p:sldId id="468" r:id="rId19"/>
    <p:sldId id="469" r:id="rId20"/>
    <p:sldId id="310" r:id="rId21"/>
    <p:sldId id="470" r:id="rId22"/>
    <p:sldId id="466" r:id="rId23"/>
    <p:sldId id="315" r:id="rId24"/>
    <p:sldId id="364" r:id="rId25"/>
    <p:sldId id="377" r:id="rId26"/>
    <p:sldId id="476" r:id="rId27"/>
    <p:sldId id="456" r:id="rId28"/>
    <p:sldId id="339" r:id="rId29"/>
    <p:sldId id="471" r:id="rId30"/>
    <p:sldId id="363" r:id="rId31"/>
    <p:sldId id="414" r:id="rId32"/>
    <p:sldId id="341" r:id="rId33"/>
    <p:sldId id="478" r:id="rId3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38A"/>
    <a:srgbClr val="D50589"/>
    <a:srgbClr val="C72279"/>
    <a:srgbClr val="C42277"/>
    <a:srgbClr val="C02376"/>
    <a:srgbClr val="FF0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4000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05DB72-E579-DD48-8BF2-D8100890E7D8}" type="datetimeFigureOut">
              <a:rPr lang="nl-NL"/>
              <a:pPr>
                <a:defRPr/>
              </a:pPr>
              <a:t>30-10-2015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8A87F7-EC92-924F-9346-EAF7E56545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08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8ECD26-0646-474F-A557-531F464ECE94}" type="datetimeFigureOut">
              <a:rPr lang="nl-NL"/>
              <a:pPr>
                <a:defRPr/>
              </a:pPr>
              <a:t>30-10-2015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117985-7FB8-7245-A0A2-817E46B686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F8CDB6-D733-694F-BC54-38A70F8AF8C1}" type="slidenum">
              <a:rPr lang="nl-NL" sz="1200"/>
              <a:pPr/>
              <a:t>1</a:t>
            </a:fld>
            <a:endParaRPr 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B838-3E20-1849-BF53-6CD4DC3B2F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25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B02C-83B8-4E40-A95E-2731598A47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2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374650"/>
            <a:ext cx="205740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374650"/>
            <a:ext cx="6019800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A13E-B6E7-0A49-8981-E11B436238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15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374650"/>
            <a:ext cx="6662737" cy="51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1412875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13" y="1412875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8482-3E0E-014F-8E10-8BBA3A131D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89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EF2B-4A04-8E4B-9468-C03A4B0751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64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8E56-BFC4-C946-9895-467CCBC688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2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412875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13" y="1412875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6EF7-CE6D-D248-99FF-CA8761C1C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7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95D-9F4A-CD45-B511-20C19641D4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14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97A-C01B-8944-8264-4B302AA99F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17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90BA-4E67-D44D-981C-686B2EB012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1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CBAB-1359-604E-91A0-FFE239775D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54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15BD-06D1-AB4A-83AC-6D8DFB7F64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9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20713" y="1412875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3"/>
            <a:r>
              <a:rPr lang="en-US"/>
              <a:t>Derde niveau</a:t>
            </a:r>
          </a:p>
          <a:p>
            <a:pPr lvl="4"/>
            <a:r>
              <a:rPr lang="en-US"/>
              <a:t>Vierde niveau</a:t>
            </a:r>
          </a:p>
          <a:p>
            <a:pPr lvl="4"/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629400" y="6410325"/>
            <a:ext cx="965200" cy="225425"/>
          </a:xfrm>
          <a:prstGeom prst="rect">
            <a:avLst/>
          </a:prstGeom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0713" y="6270625"/>
            <a:ext cx="35655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76738" y="6270625"/>
            <a:ext cx="3905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9EE0"/>
                </a:solidFill>
                <a:latin typeface="+mn-lt"/>
              </a:defRPr>
            </a:lvl1pPr>
          </a:lstStyle>
          <a:p>
            <a:pPr>
              <a:defRPr/>
            </a:pPr>
            <a:fld id="{2AD76345-F668-2842-BB51-97BB755B4D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0713" y="374650"/>
            <a:ext cx="6662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2007A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ts val="300"/>
        </a:spcAft>
        <a:buSzPct val="50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341313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719138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-"/>
        <a:defRPr sz="2400">
          <a:solidFill>
            <a:schemeClr val="tx1"/>
          </a:solidFill>
          <a:latin typeface="+mn-lt"/>
          <a:ea typeface="+mn-ea"/>
        </a:defRPr>
      </a:lvl4pPr>
      <a:lvl5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5367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939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511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9083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009EE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6386" name="Title 5"/>
          <p:cNvSpPr>
            <a:spLocks/>
          </p:cNvSpPr>
          <p:nvPr/>
        </p:nvSpPr>
        <p:spPr bwMode="auto">
          <a:xfrm>
            <a:off x="-323850" y="0"/>
            <a:ext cx="9036050" cy="30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eaLnBrk="1" hangingPunct="1"/>
            <a:r>
              <a:rPr lang="en-US" sz="2800" b="1" dirty="0">
                <a:solidFill>
                  <a:srgbClr val="E2007A"/>
                </a:solidFill>
                <a:latin typeface="Calibri" charset="0"/>
              </a:rPr>
              <a:t>   </a:t>
            </a:r>
            <a:endParaRPr lang="en-US" sz="2800" b="1" dirty="0" smtClean="0">
              <a:solidFill>
                <a:srgbClr val="E2007A"/>
              </a:solidFill>
              <a:latin typeface="Calibri" charset="0"/>
            </a:endParaRPr>
          </a:p>
          <a:p>
            <a:pPr algn="ctr" defTabSz="457200" eaLnBrk="1" hangingPunct="1"/>
            <a:endParaRPr lang="en-US" sz="2800" b="1" dirty="0" smtClean="0">
              <a:solidFill>
                <a:srgbClr val="E2007A"/>
              </a:solidFill>
              <a:latin typeface="Calibri" charset="0"/>
            </a:endParaRPr>
          </a:p>
          <a:p>
            <a:pPr algn="ctr" defTabSz="457200" eaLnBrk="1" hangingPunct="1"/>
            <a:endParaRPr lang="en-US" sz="2800" b="1" dirty="0">
              <a:solidFill>
                <a:srgbClr val="E2007A"/>
              </a:solidFill>
              <a:latin typeface="Calibri" charset="0"/>
            </a:endParaRPr>
          </a:p>
          <a:p>
            <a:pPr algn="ctr" defTabSz="457200" eaLnBrk="1" hangingPunct="1"/>
            <a:r>
              <a:rPr lang="en-US" sz="2800" b="1" dirty="0" smtClean="0">
                <a:solidFill>
                  <a:srgbClr val="E2007A"/>
                </a:solidFill>
                <a:latin typeface="Calibri" charset="0"/>
              </a:rPr>
              <a:t>Fasciitis </a:t>
            </a:r>
            <a:r>
              <a:rPr lang="en-US" sz="2800" b="1" dirty="0" err="1" smtClean="0">
                <a:solidFill>
                  <a:srgbClr val="E2007A"/>
                </a:solidFill>
                <a:latin typeface="Calibri" charset="0"/>
              </a:rPr>
              <a:t>plantaris</a:t>
            </a:r>
            <a:r>
              <a:rPr lang="en-US" sz="2800" b="1" dirty="0" smtClean="0">
                <a:solidFill>
                  <a:srgbClr val="E2007A"/>
                </a:solidFill>
                <a:latin typeface="Calibri" charset="0"/>
              </a:rPr>
              <a:t>, </a:t>
            </a:r>
            <a:r>
              <a:rPr lang="en-US" sz="2800" b="1" dirty="0" err="1" smtClean="0">
                <a:solidFill>
                  <a:srgbClr val="E2007A"/>
                </a:solidFill>
                <a:latin typeface="Calibri" charset="0"/>
              </a:rPr>
              <a:t>een</a:t>
            </a:r>
            <a:r>
              <a:rPr lang="en-US" sz="2800" b="1" dirty="0" smtClean="0">
                <a:solidFill>
                  <a:srgbClr val="E2007A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E2007A"/>
                </a:solidFill>
                <a:latin typeface="Calibri" charset="0"/>
              </a:rPr>
              <a:t>pijnlijke</a:t>
            </a:r>
            <a:r>
              <a:rPr lang="en-US" sz="2800" b="1" dirty="0" smtClean="0">
                <a:solidFill>
                  <a:srgbClr val="E2007A"/>
                </a:solidFill>
                <a:latin typeface="Calibri" charset="0"/>
              </a:rPr>
              <a:t> stand van </a:t>
            </a:r>
            <a:r>
              <a:rPr lang="en-US" sz="2800" b="1" dirty="0" err="1" smtClean="0">
                <a:solidFill>
                  <a:srgbClr val="E2007A"/>
                </a:solidFill>
                <a:latin typeface="Calibri" charset="0"/>
              </a:rPr>
              <a:t>zaken</a:t>
            </a:r>
            <a:r>
              <a:rPr lang="en-US" sz="2800" b="1" dirty="0" smtClean="0">
                <a:solidFill>
                  <a:srgbClr val="E2007A"/>
                </a:solidFill>
                <a:latin typeface="Calibri" charset="0"/>
              </a:rPr>
              <a:t>!</a:t>
            </a:r>
            <a:endParaRPr lang="en-US" sz="1600" b="1" dirty="0" smtClean="0">
              <a:solidFill>
                <a:srgbClr val="E2007A"/>
              </a:solidFill>
              <a:latin typeface="Calibri" charset="0"/>
            </a:endParaRPr>
          </a:p>
          <a:p>
            <a:pPr algn="ctr" defTabSz="457200" eaLnBrk="1" hangingPunct="1"/>
            <a:endParaRPr lang="nl-NL" sz="2800" dirty="0">
              <a:solidFill>
                <a:srgbClr val="E2007A"/>
              </a:solidFill>
              <a:latin typeface="Calibri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112178" y="5661248"/>
            <a:ext cx="450511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E2007A"/>
                </a:solidFill>
              </a:rPr>
              <a:t>Fiona </a:t>
            </a:r>
            <a:r>
              <a:rPr lang="en-US" sz="1800" b="1" dirty="0" err="1">
                <a:solidFill>
                  <a:srgbClr val="E2007A"/>
                </a:solidFill>
              </a:rPr>
              <a:t>Damstra</a:t>
            </a:r>
            <a:r>
              <a:rPr lang="en-US" sz="1800" b="1" dirty="0">
                <a:solidFill>
                  <a:srgbClr val="E2007A"/>
                </a:solidFill>
              </a:rPr>
              <a:t>, </a:t>
            </a:r>
            <a:r>
              <a:rPr lang="en-US" sz="1800" b="1" dirty="0" err="1">
                <a:solidFill>
                  <a:srgbClr val="E2007A"/>
                </a:solidFill>
              </a:rPr>
              <a:t>revalidatiearts</a:t>
            </a:r>
            <a:endParaRPr lang="en-US" sz="1800" b="1" dirty="0">
              <a:solidFill>
                <a:srgbClr val="E2007A"/>
              </a:solidFill>
            </a:endParaRPr>
          </a:p>
          <a:p>
            <a:pPr algn="ctr" eaLnBrk="1" hangingPunct="1"/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Reade, </a:t>
            </a:r>
            <a:r>
              <a:rPr lang="en-US" sz="1400" b="1" dirty="0" err="1" smtClean="0">
                <a:solidFill>
                  <a:srgbClr val="E2007A"/>
                </a:solidFill>
                <a:cs typeface="Arial" charset="0"/>
              </a:rPr>
              <a:t>loc</a:t>
            </a:r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 Jan van </a:t>
            </a:r>
            <a:r>
              <a:rPr lang="en-US" sz="1400" b="1" dirty="0" err="1" smtClean="0">
                <a:solidFill>
                  <a:srgbClr val="E2007A"/>
                </a:solidFill>
                <a:cs typeface="Arial" charset="0"/>
              </a:rPr>
              <a:t>Breemenstraat</a:t>
            </a:r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rgbClr val="E2007A"/>
                </a:solidFill>
                <a:cs typeface="Arial" charset="0"/>
              </a:rPr>
              <a:t>te</a:t>
            </a:r>
            <a:r>
              <a:rPr lang="en-US" sz="1400" b="1" dirty="0">
                <a:solidFill>
                  <a:srgbClr val="E2007A"/>
                </a:solidFill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Amsterdam</a:t>
            </a:r>
          </a:p>
          <a:p>
            <a:pPr algn="ctr" eaLnBrk="1" hangingPunct="1"/>
            <a:r>
              <a:rPr lang="en-US" sz="1400" b="1" dirty="0" err="1" smtClean="0">
                <a:solidFill>
                  <a:srgbClr val="E2007A"/>
                </a:solidFill>
                <a:cs typeface="Arial" charset="0"/>
              </a:rPr>
              <a:t>Nerass</a:t>
            </a:r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E2007A"/>
                </a:solidFill>
                <a:cs typeface="Arial" charset="0"/>
              </a:rPr>
              <a:t>congres</a:t>
            </a:r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 30 </a:t>
            </a:r>
            <a:r>
              <a:rPr lang="en-US" sz="1400" b="1" dirty="0" err="1" smtClean="0">
                <a:solidFill>
                  <a:srgbClr val="E2007A"/>
                </a:solidFill>
                <a:cs typeface="Arial" charset="0"/>
              </a:rPr>
              <a:t>oktober</a:t>
            </a:r>
            <a:r>
              <a:rPr lang="en-US" sz="1400" b="1" dirty="0" smtClean="0">
                <a:solidFill>
                  <a:srgbClr val="E2007A"/>
                </a:solidFill>
                <a:cs typeface="Arial" charset="0"/>
              </a:rPr>
              <a:t> 2015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" t="-7307" r="-693" b="-7307"/>
          <a:stretch>
            <a:fillRect/>
          </a:stretch>
        </p:blipFill>
        <p:spPr bwMode="auto">
          <a:xfrm>
            <a:off x="1691680" y="1916832"/>
            <a:ext cx="5270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R.A.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ln w="317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      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	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= Synovia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aantasting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								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Kraakbeen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		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Ligament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	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Pees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						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Instabiliteit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						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Misvorming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        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Gewrichtsdegeneratie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55976" y="2060848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644008" y="2924944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44008" y="1988840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644008" y="4005064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644008" y="4941168"/>
            <a:ext cx="0" cy="6480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364088" y="1988840"/>
            <a:ext cx="1008112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2699792" y="1988840"/>
            <a:ext cx="1008112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2699792" y="2924944"/>
            <a:ext cx="936104" cy="6480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5508104" y="2924944"/>
            <a:ext cx="1008112" cy="6480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8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R.A.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29699" name="Content Placeholder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4" b="2344"/>
          <a:stretch>
            <a:fillRect/>
          </a:stretch>
        </p:blipFill>
        <p:spPr>
          <a:xfrm>
            <a:off x="4859338" y="2116138"/>
            <a:ext cx="4038600" cy="2814637"/>
          </a:xfrm>
        </p:spPr>
      </p:pic>
      <p:pic>
        <p:nvPicPr>
          <p:cNvPr id="30724" name="Content Placeholder 1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41" r="668" b="54756"/>
          <a:stretch>
            <a:fillRect/>
          </a:stretch>
        </p:blipFill>
        <p:spPr>
          <a:xfrm>
            <a:off x="684213" y="2205038"/>
            <a:ext cx="4038600" cy="2497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12" r="-227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1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4" name="Content Placeholder 5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r="18823"/>
          <a:stretch>
            <a:fillRect/>
          </a:stretch>
        </p:blipFill>
        <p:spPr>
          <a:xfrm>
            <a:off x="4643438" y="1412875"/>
            <a:ext cx="4038600" cy="48577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4820" name="Content Placeholder 11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r="18823"/>
          <a:stretch>
            <a:fillRect/>
          </a:stretch>
        </p:blipFill>
        <p:spPr>
          <a:xfrm>
            <a:off x="468313" y="1412875"/>
            <a:ext cx="4038600" cy="4857750"/>
          </a:xfrm>
        </p:spPr>
      </p:pic>
    </p:spTree>
    <p:extLst>
      <p:ext uri="{BB962C8B-B14F-4D97-AF65-F5344CB8AC3E}">
        <p14:creationId xmlns:p14="http://schemas.microsoft.com/office/powerpoint/2010/main" val="1900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5843" name="Content Placeholder 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2641" r="-357" b="2765"/>
          <a:stretch>
            <a:fillRect/>
          </a:stretch>
        </p:blipFill>
        <p:spPr>
          <a:xfrm>
            <a:off x="611188" y="1412875"/>
            <a:ext cx="4038600" cy="5468938"/>
          </a:xfrm>
        </p:spPr>
      </p:pic>
      <p:pic>
        <p:nvPicPr>
          <p:cNvPr id="34820" name="Content Placeholder 9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3" b="5585"/>
          <a:stretch>
            <a:fillRect/>
          </a:stretch>
        </p:blipFill>
        <p:spPr>
          <a:xfrm>
            <a:off x="4356100" y="1219200"/>
            <a:ext cx="4038600" cy="55022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6867" name="Content Placeholder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17" r="-28917" b="2023"/>
          <a:stretch>
            <a:fillRect/>
          </a:stretch>
        </p:blipFill>
        <p:spPr>
          <a:xfrm>
            <a:off x="539750" y="1412875"/>
            <a:ext cx="8229600" cy="4759325"/>
          </a:xfrm>
        </p:spPr>
      </p:pic>
    </p:spTree>
    <p:extLst>
      <p:ext uri="{BB962C8B-B14F-4D97-AF65-F5344CB8AC3E}">
        <p14:creationId xmlns:p14="http://schemas.microsoft.com/office/powerpoint/2010/main" val="29680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7891" name="Content Placeholder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-14156" r="-2380" b="-19028"/>
          <a:stretch>
            <a:fillRect/>
          </a:stretch>
        </p:blipFill>
        <p:spPr>
          <a:xfrm>
            <a:off x="611188" y="1412875"/>
            <a:ext cx="8532812" cy="4860925"/>
          </a:xfrm>
        </p:spPr>
      </p:pic>
    </p:spTree>
    <p:extLst>
      <p:ext uri="{BB962C8B-B14F-4D97-AF65-F5344CB8AC3E}">
        <p14:creationId xmlns:p14="http://schemas.microsoft.com/office/powerpoint/2010/main" val="28567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Projectie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LZP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6868" name="Content Placeholder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-2350" b="-1004"/>
          <a:stretch>
            <a:fillRect/>
          </a:stretch>
        </p:blipFill>
        <p:spPr>
          <a:xfrm>
            <a:off x="4902200" y="1346200"/>
            <a:ext cx="3924300" cy="4978400"/>
          </a:xfrm>
        </p:spPr>
      </p:pic>
    </p:spTree>
    <p:extLst>
      <p:ext uri="{BB962C8B-B14F-4D97-AF65-F5344CB8AC3E}">
        <p14:creationId xmlns:p14="http://schemas.microsoft.com/office/powerpoint/2010/main" val="35051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Projectie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LZP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6"/>
          <p:cNvSpPr>
            <a:spLocks noGrp="1"/>
          </p:cNvSpPr>
          <p:nvPr>
            <p:ph sz="half" idx="2"/>
          </p:nvPr>
        </p:nvSpPr>
        <p:spPr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37892" name="Content Placeholder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2" t="5043" r="9169" b="1129"/>
          <a:stretch>
            <a:fillRect/>
          </a:stretch>
        </p:blipFill>
        <p:spPr bwMode="auto">
          <a:xfrm>
            <a:off x="6156325" y="1289050"/>
            <a:ext cx="19558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7893" name="Content Placeholder 1"/>
          <p:cNvSpPr>
            <a:spLocks noGrp="1"/>
          </p:cNvSpPr>
          <p:nvPr>
            <p:ph sz="half" idx="1"/>
          </p:nvPr>
        </p:nvSpPr>
        <p:spPr>
          <a:ln w="38100"/>
        </p:spPr>
        <p:txBody>
          <a:bodyPr/>
          <a:lstStyle/>
          <a:p>
            <a:pPr marL="0" indent="0" algn="ctr"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Projectie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LZP</a:t>
            </a:r>
          </a:p>
          <a:p>
            <a:pPr marL="0" indent="0" algn="ctr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Voetwreef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Balansbewaking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Actief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</a:p>
          <a:p>
            <a:pPr marL="457200" indent="-457200">
              <a:buFont typeface="Wingdings" charset="0"/>
              <a:buChar char="u"/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sz="3200" b="1" i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164388" y="1628775"/>
            <a:ext cx="0" cy="5040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164388" y="1773238"/>
            <a:ext cx="0" cy="4968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>
            <a:off x="2627784" y="1916832"/>
            <a:ext cx="0" cy="576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627784" y="3933056"/>
            <a:ext cx="0" cy="577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27784" y="2924944"/>
            <a:ext cx="0" cy="577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26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Projectie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LZP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8914" name="Content Placeholder 10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58159"/>
          <a:stretch>
            <a:fillRect/>
          </a:stretch>
        </p:blipFill>
        <p:spPr>
          <a:xfrm>
            <a:off x="2123728" y="1412776"/>
            <a:ext cx="4038600" cy="4857750"/>
          </a:xfrm>
        </p:spPr>
      </p:pic>
    </p:spTree>
    <p:extLst>
      <p:ext uri="{BB962C8B-B14F-4D97-AF65-F5344CB8AC3E}">
        <p14:creationId xmlns:p14="http://schemas.microsoft.com/office/powerpoint/2010/main" val="33296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Pijnlijke</a:t>
            </a:r>
            <a:r>
              <a:rPr lang="en-US" dirty="0" smtClean="0"/>
              <a:t> stand van </a:t>
            </a:r>
            <a:r>
              <a:rPr lang="en-US" dirty="0" err="1" smtClean="0"/>
              <a:t>zaken</a:t>
            </a:r>
            <a:r>
              <a:rPr lang="en-US" dirty="0" smtClean="0"/>
              <a:t>, </a:t>
            </a:r>
            <a:r>
              <a:rPr lang="en-US" dirty="0" err="1" smtClean="0"/>
              <a:t>bij</a:t>
            </a:r>
            <a:r>
              <a:rPr lang="en-US" dirty="0" smtClean="0"/>
              <a:t> R.A.!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Fascia </a:t>
            </a:r>
            <a:r>
              <a:rPr lang="en-US" dirty="0" err="1" smtClean="0"/>
              <a:t>plantaris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Biomechanisch</a:t>
            </a:r>
            <a:r>
              <a:rPr lang="en-US" dirty="0" smtClean="0"/>
              <a:t> - LZP - fasciitis </a:t>
            </a:r>
            <a:r>
              <a:rPr lang="en-US" dirty="0" err="1" smtClean="0"/>
              <a:t>plantaris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Behandelbeleid</a:t>
            </a:r>
            <a:r>
              <a:rPr lang="en-US" dirty="0" smtClean="0"/>
              <a:t> </a:t>
            </a:r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Take home message</a:t>
            </a:r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8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005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10968" b="-16435"/>
          <a:stretch>
            <a:fillRect/>
          </a:stretch>
        </p:blipFill>
        <p:spPr bwMode="auto">
          <a:xfrm>
            <a:off x="4694238" y="1773238"/>
            <a:ext cx="3910012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5"/>
          <p:cNvSpPr>
            <a:spLocks noGrp="1"/>
          </p:cNvSpPr>
          <p:nvPr>
            <p:ph sz="half" idx="1"/>
          </p:nvPr>
        </p:nvSpPr>
        <p:spPr>
          <a:ln w="38100"/>
        </p:spPr>
        <p:txBody>
          <a:bodyPr/>
          <a:lstStyle/>
          <a:p>
            <a:pPr marL="0" indent="0" algn="ctr">
              <a:defRPr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Pijn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Hoogstand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tenen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Trek fascia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plantaris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  <a:p>
            <a:pPr marL="0" indent="0" algn="ctr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Projectie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LZP </a:t>
            </a:r>
          </a:p>
          <a:p>
            <a:pPr marL="0" indent="0" algn="ctr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Achtervoet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 algn="ctr">
              <a:buFont typeface="Wingdings" charset="0"/>
              <a:buChar char="u"/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Enkelstrategie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defRPr/>
            </a:pP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7019925" y="1412776"/>
            <a:ext cx="347" cy="2448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>
            <a:off x="2627784" y="4941168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627784" y="2924944"/>
            <a:ext cx="0" cy="577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627784" y="3933056"/>
            <a:ext cx="0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500563" cy="3959225"/>
          </a:xfrm>
          <a:prstGeom prst="rect">
            <a:avLst/>
          </a:prstGeom>
          <a:noFill/>
          <a:ln w="28575" cmpd="sng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8316416" y="1412776"/>
            <a:ext cx="1" cy="2808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05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R.A. </a:t>
            </a:r>
            <a:r>
              <a:rPr lang="en-US" dirty="0" err="1" smtClean="0"/>
              <a:t>voet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8" t="-1939" r="-1867" b="-339"/>
          <a:stretch/>
        </p:blipFill>
        <p:spPr bwMode="auto">
          <a:xfrm>
            <a:off x="-180528" y="1484784"/>
            <a:ext cx="5219405" cy="478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6623"/>
          <a:stretch/>
        </p:blipFill>
        <p:spPr bwMode="auto">
          <a:xfrm>
            <a:off x="4811713" y="1412875"/>
            <a:ext cx="4008759" cy="485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6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r="4172"/>
          <a:stretch/>
        </p:blipFill>
        <p:spPr>
          <a:xfrm>
            <a:off x="1115616" y="1340768"/>
            <a:ext cx="3365500" cy="4895850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4894" r="9396" b="4894"/>
          <a:stretch/>
        </p:blipFill>
        <p:spPr>
          <a:xfrm>
            <a:off x="4572000" y="1340768"/>
            <a:ext cx="3416301" cy="4857750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4572000" y="5732463"/>
            <a:ext cx="3455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 PRONATIE	HIELRISE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41988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-2963" r="24379" b="2963"/>
          <a:stretch>
            <a:fillRect/>
          </a:stretch>
        </p:blipFill>
        <p:spPr>
          <a:xfrm>
            <a:off x="611188" y="1268413"/>
            <a:ext cx="4038600" cy="4857750"/>
          </a:xfrm>
        </p:spPr>
      </p:pic>
      <p:pic>
        <p:nvPicPr>
          <p:cNvPr id="7" name="Content Placeholder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5244" r="18824"/>
          <a:stretch/>
        </p:blipFill>
        <p:spPr bwMode="auto">
          <a:xfrm>
            <a:off x="4788024" y="1412776"/>
            <a:ext cx="4038600" cy="460302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684213" y="4797425"/>
            <a:ext cx="38877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692275" y="4941888"/>
            <a:ext cx="0" cy="5032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Pijnlijke</a:t>
            </a:r>
            <a:r>
              <a:rPr lang="en-US" dirty="0" smtClean="0"/>
              <a:t> stand </a:t>
            </a:r>
            <a:r>
              <a:rPr lang="en-US" dirty="0" err="1" smtClean="0"/>
              <a:t>bij</a:t>
            </a:r>
            <a:r>
              <a:rPr lang="en-US" dirty="0" smtClean="0"/>
              <a:t> fasciitis </a:t>
            </a:r>
            <a:r>
              <a:rPr lang="en-US" smtClean="0"/>
              <a:t>plantaris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err="1"/>
              <a:t>Verplaatsing</a:t>
            </a:r>
            <a:r>
              <a:rPr lang="en-US" dirty="0"/>
              <a:t> LZP </a:t>
            </a:r>
            <a:r>
              <a:rPr lang="en-US" dirty="0" smtClean="0"/>
              <a:t>		- </a:t>
            </a:r>
            <a:r>
              <a:rPr lang="en-US" dirty="0" err="1" smtClean="0"/>
              <a:t>Pijn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voorvoet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						- </a:t>
            </a:r>
            <a:r>
              <a:rPr lang="en-US" dirty="0" err="1" smtClean="0"/>
              <a:t>Hoogstand</a:t>
            </a:r>
            <a:r>
              <a:rPr lang="en-US" dirty="0" smtClean="0"/>
              <a:t> </a:t>
            </a:r>
            <a:r>
              <a:rPr lang="en-US" dirty="0" err="1" smtClean="0"/>
              <a:t>tenen</a:t>
            </a:r>
            <a:endParaRPr lang="en-US" dirty="0" smtClean="0"/>
          </a:p>
          <a:p>
            <a:pPr marL="0" indent="0"/>
            <a:r>
              <a:rPr lang="en-US" dirty="0" smtClean="0"/>
              <a:t>								- Trek fascia </a:t>
            </a:r>
            <a:r>
              <a:rPr lang="en-US" dirty="0" err="1" smtClean="0"/>
              <a:t>plantaris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						- </a:t>
            </a:r>
            <a:r>
              <a:rPr lang="en-US" dirty="0" err="1" smtClean="0"/>
              <a:t>Steunvlak</a:t>
            </a:r>
            <a:r>
              <a:rPr lang="en-US" dirty="0" smtClean="0"/>
              <a:t> </a:t>
            </a:r>
            <a:r>
              <a:rPr lang="en-US" dirty="0" err="1" smtClean="0"/>
              <a:t>verkleining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								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Meer </a:t>
            </a:r>
            <a:r>
              <a:rPr lang="en-US" dirty="0" err="1" smtClean="0"/>
              <a:t>hieldruk</a:t>
            </a:r>
            <a:r>
              <a:rPr lang="en-US" dirty="0" smtClean="0"/>
              <a:t>			- </a:t>
            </a:r>
            <a:r>
              <a:rPr lang="en-US" dirty="0" err="1" smtClean="0"/>
              <a:t>Risico</a:t>
            </a:r>
            <a:r>
              <a:rPr lang="en-US" dirty="0" smtClean="0"/>
              <a:t> fasciitis </a:t>
            </a:r>
            <a:r>
              <a:rPr lang="en-US" dirty="0" err="1" smtClean="0"/>
              <a:t>plantaris</a:t>
            </a:r>
            <a:r>
              <a:rPr lang="en-US" dirty="0" smtClean="0"/>
              <a:t> </a:t>
            </a:r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79712" y="2636912"/>
            <a:ext cx="0" cy="151216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Beleid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R.A. </a:t>
            </a:r>
            <a:r>
              <a:rPr lang="en-US" dirty="0" err="1" smtClean="0"/>
              <a:t>voet</a:t>
            </a:r>
            <a:r>
              <a:rPr lang="en-US" dirty="0" smtClean="0"/>
              <a:t> </a:t>
            </a:r>
          </a:p>
          <a:p>
            <a:pPr marL="457200" indent="-457200">
              <a:buFont typeface="Wingdings" charset="2"/>
              <a:buChar char="u"/>
            </a:pPr>
            <a:endParaRPr lang="en-US" dirty="0"/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endParaRPr lang="en-US" dirty="0"/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Balans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OSA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HSP protocol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- </a:t>
            </a:r>
            <a:r>
              <a:rPr lang="en-US" dirty="0" err="1"/>
              <a:t>Afstrekkende</a:t>
            </a:r>
            <a:r>
              <a:rPr lang="en-US" dirty="0"/>
              <a:t> inlay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- </a:t>
            </a:r>
            <a:r>
              <a:rPr lang="en-US" dirty="0" err="1"/>
              <a:t>Groeve</a:t>
            </a:r>
            <a:r>
              <a:rPr lang="en-US" dirty="0"/>
              <a:t> </a:t>
            </a:r>
            <a:r>
              <a:rPr lang="en-US" dirty="0" err="1" smtClean="0"/>
              <a:t>fasciarand</a:t>
            </a:r>
            <a:endParaRPr lang="en-US" dirty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Afwikkelingsvoorziening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Training C&amp;S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7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r="18824"/>
          <a:stretch/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68" b="-219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8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Beleid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Dynamische</a:t>
            </a:r>
            <a:r>
              <a:rPr lang="en-US" b="1" dirty="0" smtClean="0"/>
              <a:t> </a:t>
            </a:r>
            <a:r>
              <a:rPr lang="en-US" b="1" dirty="0" err="1" smtClean="0"/>
              <a:t>instabiliteit</a:t>
            </a:r>
            <a:endParaRPr lang="en-US" b="1" dirty="0" smtClean="0"/>
          </a:p>
          <a:p>
            <a:pPr marL="0" indent="0">
              <a:defRPr/>
            </a:pPr>
            <a:endParaRPr lang="en-US" b="1" dirty="0" smtClean="0"/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err="1" smtClean="0"/>
              <a:t>Poro</a:t>
            </a:r>
            <a:r>
              <a:rPr lang="en-US" dirty="0" smtClean="0"/>
              <a:t> </a:t>
            </a:r>
            <a:r>
              <a:rPr lang="en-US" dirty="0" err="1" smtClean="0"/>
              <a:t>ezelsoren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err="1" smtClean="0"/>
              <a:t>Circulaire</a:t>
            </a:r>
            <a:r>
              <a:rPr lang="en-US" dirty="0" smtClean="0"/>
              <a:t> </a:t>
            </a:r>
            <a:r>
              <a:rPr lang="en-US" dirty="0" err="1" smtClean="0"/>
              <a:t>omsluiting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err="1" smtClean="0"/>
              <a:t>Uitlijning</a:t>
            </a:r>
            <a:r>
              <a:rPr lang="en-US" dirty="0" smtClean="0"/>
              <a:t> </a:t>
            </a:r>
            <a:r>
              <a:rPr lang="en-US" dirty="0" err="1" smtClean="0"/>
              <a:t>achtervoet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err="1" smtClean="0"/>
              <a:t>Groeve</a:t>
            </a:r>
            <a:r>
              <a:rPr lang="en-US" dirty="0" smtClean="0"/>
              <a:t> fascia </a:t>
            </a:r>
            <a:r>
              <a:rPr lang="en-US" dirty="0" err="1" smtClean="0"/>
              <a:t>plantaris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err="1" smtClean="0"/>
              <a:t>Balansbewaking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b="1" dirty="0" smtClean="0"/>
          </a:p>
          <a:p>
            <a:pPr marL="457200" indent="-457200">
              <a:buFont typeface="Wingdings" charset="2"/>
              <a:buChar char="u"/>
              <a:defRPr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45060" name="Content Placeholder 5" descr="030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t="95" r="13365" b="-1578"/>
          <a:stretch>
            <a:fillRect/>
          </a:stretch>
        </p:blipFill>
        <p:spPr>
          <a:xfrm>
            <a:off x="5003800" y="1268413"/>
            <a:ext cx="2598738" cy="5464175"/>
          </a:xfrm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5724128" y="3212976"/>
            <a:ext cx="288032" cy="172819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Beleid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412875"/>
            <a:ext cx="5103812" cy="4857750"/>
          </a:xfrm>
        </p:spPr>
        <p:txBody>
          <a:bodyPr/>
          <a:lstStyle/>
          <a:p>
            <a:pPr marL="0" indent="0">
              <a:defRPr/>
            </a:pPr>
            <a:endParaRPr lang="en-US" dirty="0" smtClean="0"/>
          </a:p>
          <a:p>
            <a:pPr marL="457200" indent="-457200">
              <a:buFont typeface="Wingdings" charset="2"/>
              <a:buChar char="u"/>
              <a:defRPr/>
            </a:pPr>
            <a:r>
              <a:rPr lang="en-US" b="1" dirty="0" err="1" smtClean="0"/>
              <a:t>Foliepas</a:t>
            </a:r>
            <a:r>
              <a:rPr lang="en-US" dirty="0" smtClean="0"/>
              <a:t>			- </a:t>
            </a:r>
            <a:r>
              <a:rPr lang="en-US" dirty="0" err="1" smtClean="0"/>
              <a:t>statisch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58372" name="Content Placeholder 5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0956" r="15114" b="16946"/>
          <a:stretch>
            <a:fillRect/>
          </a:stretch>
        </p:blipFill>
        <p:spPr>
          <a:xfrm>
            <a:off x="5710238" y="1989138"/>
            <a:ext cx="3409950" cy="3344862"/>
          </a:xfrm>
        </p:spPr>
      </p:pic>
    </p:spTree>
    <p:extLst>
      <p:ext uri="{BB962C8B-B14F-4D97-AF65-F5344CB8AC3E}">
        <p14:creationId xmlns:p14="http://schemas.microsoft.com/office/powerpoint/2010/main" val="28593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 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Fascia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lantaris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            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Subtit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Fibreuze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skelet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Fibreuze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aponeurosis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Med tuber calcaneus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istale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dl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prox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phalang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3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Banden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-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centraal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                   	-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mediaal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                  	-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lateraal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None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3200" b="1" dirty="0">
              <a:solidFill>
                <a:srgbClr val="D9038A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7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3" r="-1120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Beleid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Content Placeholder 5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4038600" cy="4857750"/>
          </a:xfrm>
        </p:spPr>
        <p:txBody>
          <a:bodyPr/>
          <a:lstStyle/>
          <a:p>
            <a:pPr marL="457200" indent="-457200">
              <a:buFont typeface="Wingdings" charset="0"/>
              <a:buChar char="u"/>
            </a:pPr>
            <a:endParaRPr lang="en-US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</a:pP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Proefschoenpas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				-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dynamisch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                    </a:t>
            </a:r>
          </a:p>
          <a:p>
            <a:pPr marL="0" lvl="2" indent="0"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59396" name="Content Placeholder 7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29613" r="37111" b="7455"/>
          <a:stretch>
            <a:fillRect/>
          </a:stretch>
        </p:blipFill>
        <p:spPr>
          <a:xfrm>
            <a:off x="5219700" y="2060575"/>
            <a:ext cx="3427413" cy="305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Beleid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4895" r="-1807" b="21621"/>
          <a:stretch/>
        </p:blipFill>
        <p:spPr bwMode="auto">
          <a:xfrm>
            <a:off x="792000" y="1700808"/>
            <a:ext cx="3931200" cy="39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0" t="2930" r="-12900" b="15623"/>
          <a:stretch/>
        </p:blipFill>
        <p:spPr bwMode="auto">
          <a:xfrm>
            <a:off x="4932040" y="1699200"/>
            <a:ext cx="3895200" cy="39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22713"/>
            <a:ext cx="279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Take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home messages </a:t>
            </a:r>
          </a:p>
        </p:txBody>
      </p:sp>
      <p:sp>
        <p:nvSpPr>
          <p:cNvPr id="57346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  <a:defRPr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Pijn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voorvoet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LZP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correctie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>
              <a:buFont typeface="Wingdings" charset="2"/>
              <a:buChar char="u"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Fasciitis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plantaris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  <a:defRPr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Check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achtervoet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Hielrise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Afstrekkende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inlay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Afwikkelingsvoorziening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4" descr="sneak.JPG"/>
          <p:cNvPicPr>
            <a:picLocks noChangeAspect="1"/>
          </p:cNvPicPr>
          <p:nvPr/>
        </p:nvPicPr>
        <p:blipFill rotWithShape="1">
          <a:blip r:embed="rId2" cstate="print"/>
          <a:srcRect l="30966" t="5022" r="10943" b="6456"/>
          <a:stretch/>
        </p:blipFill>
        <p:spPr>
          <a:xfrm rot="5400000">
            <a:off x="883324" y="2653180"/>
            <a:ext cx="1796400" cy="2339928"/>
          </a:xfrm>
          <a:prstGeom prst="rect">
            <a:avLst/>
          </a:prstGeom>
        </p:spPr>
      </p:pic>
      <p:pic>
        <p:nvPicPr>
          <p:cNvPr id="9" name="Afbeelding 14" descr="foto 34.JPG"/>
          <p:cNvPicPr>
            <a:picLocks noChangeAspect="1"/>
          </p:cNvPicPr>
          <p:nvPr/>
        </p:nvPicPr>
        <p:blipFill rotWithShape="1">
          <a:blip r:embed="rId3" cstate="print"/>
          <a:srcRect l="-4468" t="805" r="17240" b="20433"/>
          <a:stretch/>
        </p:blipFill>
        <p:spPr>
          <a:xfrm>
            <a:off x="2915816" y="2924944"/>
            <a:ext cx="2808312" cy="1800200"/>
          </a:xfrm>
          <a:prstGeom prst="rect">
            <a:avLst/>
          </a:prstGeom>
        </p:spPr>
      </p:pic>
      <p:pic>
        <p:nvPicPr>
          <p:cNvPr id="10" name="Afbeelding 7" descr="foto.JPG"/>
          <p:cNvPicPr>
            <a:picLocks noChangeAspect="1"/>
          </p:cNvPicPr>
          <p:nvPr/>
        </p:nvPicPr>
        <p:blipFill rotWithShape="1">
          <a:blip r:embed="rId4" cstate="print"/>
          <a:srcRect l="1936" t="-1034" r="5855" b="8497"/>
          <a:stretch/>
        </p:blipFill>
        <p:spPr>
          <a:xfrm>
            <a:off x="5868144" y="2924944"/>
            <a:ext cx="2556000" cy="1785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 rot="10800000" flipV="1">
            <a:off x="1331640" y="1628799"/>
            <a:ext cx="6480720" cy="1080121"/>
          </a:xfrm>
        </p:spPr>
        <p:txBody>
          <a:bodyPr/>
          <a:lstStyle/>
          <a:p>
            <a:pPr algn="ctr"/>
            <a:r>
              <a:rPr lang="en-US" sz="4000" dirty="0" smtClean="0"/>
              <a:t>Dank </a:t>
            </a:r>
            <a:r>
              <a:rPr lang="en-US" sz="4000" dirty="0" err="1" smtClean="0"/>
              <a:t>voor</a:t>
            </a:r>
            <a:r>
              <a:rPr lang="en-US" sz="4000" dirty="0" smtClean="0"/>
              <a:t>  </a:t>
            </a:r>
            <a:r>
              <a:rPr lang="en-US" sz="4000" dirty="0" err="1" smtClean="0"/>
              <a:t>uw</a:t>
            </a:r>
            <a:r>
              <a:rPr lang="en-US" sz="4000" dirty="0" smtClean="0"/>
              <a:t> </a:t>
            </a:r>
            <a:r>
              <a:rPr lang="en-US" sz="4000" dirty="0" err="1" smtClean="0"/>
              <a:t>aandacht</a:t>
            </a:r>
            <a:endParaRPr lang="en-US" sz="4000" dirty="0"/>
          </a:p>
        </p:txBody>
      </p:sp>
      <p:pic>
        <p:nvPicPr>
          <p:cNvPr id="4" name="Afbeelding 9" descr="foto 10.JPG"/>
          <p:cNvPicPr>
            <a:picLocks noChangeAspect="1"/>
          </p:cNvPicPr>
          <p:nvPr/>
        </p:nvPicPr>
        <p:blipFill rotWithShape="1">
          <a:blip r:embed="rId5" cstate="print"/>
          <a:srcRect b="3761"/>
          <a:stretch/>
        </p:blipFill>
        <p:spPr>
          <a:xfrm>
            <a:off x="5868144" y="4797152"/>
            <a:ext cx="2555776" cy="1839600"/>
          </a:xfrm>
          <a:prstGeom prst="rect">
            <a:avLst/>
          </a:prstGeom>
        </p:spPr>
      </p:pic>
      <p:pic>
        <p:nvPicPr>
          <p:cNvPr id="5" name="Afbeelding 12" descr="foto 32.JPG"/>
          <p:cNvPicPr>
            <a:picLocks noChangeAspect="1"/>
          </p:cNvPicPr>
          <p:nvPr/>
        </p:nvPicPr>
        <p:blipFill rotWithShape="1">
          <a:blip r:embed="rId6" cstate="print"/>
          <a:srcRect b="1934"/>
          <a:stretch/>
        </p:blipFill>
        <p:spPr>
          <a:xfrm>
            <a:off x="3059832" y="4797152"/>
            <a:ext cx="2704445" cy="1836000"/>
          </a:xfrm>
          <a:prstGeom prst="rect">
            <a:avLst/>
          </a:prstGeom>
        </p:spPr>
      </p:pic>
      <p:pic>
        <p:nvPicPr>
          <p:cNvPr id="6" name="Afbeelding 15" descr="foto 35.JPG"/>
          <p:cNvPicPr>
            <a:picLocks noChangeAspect="1"/>
          </p:cNvPicPr>
          <p:nvPr/>
        </p:nvPicPr>
        <p:blipFill rotWithShape="1">
          <a:blip r:embed="rId7" cstate="print"/>
          <a:srcRect l="13294" t="87" r="-5227" b="5429"/>
          <a:stretch/>
        </p:blipFill>
        <p:spPr>
          <a:xfrm>
            <a:off x="611560" y="4797152"/>
            <a:ext cx="2502000" cy="18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Fascia </a:t>
            </a:r>
            <a:r>
              <a:rPr lang="en-US" dirty="0" err="1" smtClean="0"/>
              <a:t>plantaris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Voet</a:t>
            </a:r>
            <a:r>
              <a:rPr lang="en-US" dirty="0" smtClean="0"/>
              <a:t> 		-  </a:t>
            </a:r>
            <a:r>
              <a:rPr lang="en-US" dirty="0" err="1" smtClean="0"/>
              <a:t>vorm</a:t>
            </a:r>
            <a:endParaRPr lang="en-US" dirty="0" smtClean="0"/>
          </a:p>
          <a:p>
            <a:pPr marL="0" indent="0"/>
            <a:r>
              <a:rPr lang="en-US" dirty="0" smtClean="0"/>
              <a:t>	          		- </a:t>
            </a:r>
            <a:r>
              <a:rPr lang="en-US" dirty="0" err="1" smtClean="0"/>
              <a:t>stabiliteit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		- </a:t>
            </a:r>
            <a:r>
              <a:rPr lang="en-US" dirty="0" err="1" smtClean="0"/>
              <a:t>sturing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Fixatie</a:t>
            </a:r>
            <a:r>
              <a:rPr lang="en-US" dirty="0" smtClean="0"/>
              <a:t> 	- </a:t>
            </a:r>
            <a:r>
              <a:rPr lang="en-US" dirty="0" err="1" smtClean="0"/>
              <a:t>huid</a:t>
            </a:r>
            <a:r>
              <a:rPr lang="en-US" dirty="0" smtClean="0"/>
              <a:t>, </a:t>
            </a:r>
            <a:r>
              <a:rPr lang="en-US" dirty="0" err="1" smtClean="0"/>
              <a:t>lig</a:t>
            </a:r>
            <a:r>
              <a:rPr lang="en-US" dirty="0" smtClean="0"/>
              <a:t>, bot</a:t>
            </a:r>
            <a:endParaRPr lang="en-US" dirty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Scheidt</a:t>
            </a:r>
            <a:r>
              <a:rPr lang="en-US" dirty="0" smtClean="0"/>
              <a:t>    - septa, </a:t>
            </a:r>
            <a:r>
              <a:rPr lang="en-US" dirty="0" err="1" smtClean="0"/>
              <a:t>fascies</a:t>
            </a:r>
            <a:endParaRPr lang="en-US" dirty="0" smtClean="0"/>
          </a:p>
          <a:p>
            <a:pPr marL="0" indent="0"/>
            <a:r>
              <a:rPr lang="en-US" dirty="0" smtClean="0"/>
              <a:t>                       - </a:t>
            </a:r>
            <a:r>
              <a:rPr lang="en-US" dirty="0" err="1" smtClean="0"/>
              <a:t>spiergroepen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Geleid</a:t>
            </a:r>
            <a:r>
              <a:rPr lang="en-US" dirty="0" smtClean="0"/>
              <a:t>      - </a:t>
            </a:r>
            <a:r>
              <a:rPr lang="en-US" dirty="0" err="1" smtClean="0"/>
              <a:t>krachten</a:t>
            </a:r>
            <a:endParaRPr lang="en-US" dirty="0" smtClean="0"/>
          </a:p>
          <a:p>
            <a:pPr marL="0" indent="0"/>
            <a:r>
              <a:rPr lang="en-US" dirty="0" smtClean="0"/>
              <a:t>                       - flexor </a:t>
            </a:r>
            <a:r>
              <a:rPr lang="en-US" dirty="0" err="1" smtClean="0"/>
              <a:t>pezen</a:t>
            </a:r>
            <a:r>
              <a:rPr lang="en-US" dirty="0" smtClean="0"/>
              <a:t>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Beschermt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druk</a:t>
            </a:r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7" name="Content Placeholder 7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9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Hielspoor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Bilateraal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15% </a:t>
            </a:r>
            <a:r>
              <a:rPr lang="en-US" dirty="0" err="1" smtClean="0"/>
              <a:t>bevolking</a:t>
            </a:r>
            <a:r>
              <a:rPr lang="en-US" dirty="0" smtClean="0"/>
              <a:t>  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55% 62 - 94 </a:t>
            </a:r>
            <a:r>
              <a:rPr lang="en-US" dirty="0" err="1" smtClean="0"/>
              <a:t>jr</a:t>
            </a:r>
            <a:r>
              <a:rPr lang="en-US" dirty="0" smtClean="0"/>
              <a:t>  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61% </a:t>
            </a:r>
            <a:r>
              <a:rPr lang="en-US" dirty="0" err="1" smtClean="0"/>
              <a:t>hsp</a:t>
            </a:r>
            <a:r>
              <a:rPr lang="en-US" dirty="0" smtClean="0"/>
              <a:t> 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hsp</a:t>
            </a:r>
            <a:r>
              <a:rPr lang="en-US" dirty="0" smtClean="0"/>
              <a:t> kl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50% </a:t>
            </a:r>
            <a:r>
              <a:rPr lang="en-US" dirty="0" err="1" smtClean="0"/>
              <a:t>hp</a:t>
            </a:r>
            <a:r>
              <a:rPr lang="en-US" dirty="0" smtClean="0"/>
              <a:t> 	- 50% </a:t>
            </a:r>
            <a:r>
              <a:rPr lang="en-US" dirty="0" err="1" smtClean="0"/>
              <a:t>hsp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100" r="635" b="-234"/>
          <a:stretch/>
        </p:blipFill>
        <p:spPr bwMode="auto">
          <a:xfrm>
            <a:off x="4788024" y="1412776"/>
            <a:ext cx="4028510" cy="3020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5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Hielspoor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Mnd</a:t>
            </a:r>
            <a:r>
              <a:rPr lang="en-US" dirty="0" smtClean="0"/>
              <a:t> - </a:t>
            </a:r>
            <a:r>
              <a:rPr lang="en-US" dirty="0" err="1" smtClean="0"/>
              <a:t>jaren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Pijn</a:t>
            </a:r>
            <a:r>
              <a:rPr lang="en-US" dirty="0" smtClean="0"/>
              <a:t> - </a:t>
            </a:r>
            <a:r>
              <a:rPr lang="en-US" dirty="0" err="1" smtClean="0"/>
              <a:t>palpatie</a:t>
            </a:r>
            <a:r>
              <a:rPr lang="en-US" dirty="0" smtClean="0"/>
              <a:t> med </a:t>
            </a:r>
            <a:r>
              <a:rPr lang="en-US" dirty="0" err="1" smtClean="0"/>
              <a:t>calc</a:t>
            </a:r>
            <a:endParaRPr lang="en-US" dirty="0" smtClean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/>
              <a:t>b</a:t>
            </a:r>
            <a:r>
              <a:rPr lang="en-US" dirty="0" err="1" smtClean="0"/>
              <a:t>elasting</a:t>
            </a:r>
            <a:r>
              <a:rPr lang="en-US" dirty="0" smtClean="0"/>
              <a:t> </a:t>
            </a:r>
            <a:r>
              <a:rPr lang="en-US" dirty="0" err="1" smtClean="0"/>
              <a:t>afh</a:t>
            </a:r>
            <a:endParaRPr lang="en-US" dirty="0" smtClean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 smtClean="0"/>
              <a:t>ochtend</a:t>
            </a:r>
            <a:r>
              <a:rPr lang="en-US" dirty="0" smtClean="0"/>
              <a:t> start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 smtClean="0"/>
              <a:t>initiëren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rust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 smtClean="0"/>
              <a:t>afh</a:t>
            </a:r>
            <a:r>
              <a:rPr lang="en-US" dirty="0" smtClean="0"/>
              <a:t> </a:t>
            </a:r>
            <a:r>
              <a:rPr lang="en-US" dirty="0" err="1" smtClean="0"/>
              <a:t>bewegingsduur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Flexor </a:t>
            </a:r>
            <a:r>
              <a:rPr lang="en-US" dirty="0" err="1" smtClean="0"/>
              <a:t>hallucis</a:t>
            </a:r>
            <a:r>
              <a:rPr lang="en-US" dirty="0" smtClean="0"/>
              <a:t> </a:t>
            </a:r>
            <a:r>
              <a:rPr lang="en-US" dirty="0" err="1" smtClean="0"/>
              <a:t>kracht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Atrofie</a:t>
            </a:r>
            <a:r>
              <a:rPr lang="en-US" dirty="0" smtClean="0"/>
              <a:t> </a:t>
            </a:r>
            <a:r>
              <a:rPr lang="en-US" dirty="0" err="1" smtClean="0"/>
              <a:t>intrinsiek</a:t>
            </a:r>
            <a:r>
              <a:rPr lang="en-US" dirty="0" smtClean="0"/>
              <a:t> </a:t>
            </a:r>
            <a:r>
              <a:rPr lang="en-US" dirty="0" err="1" smtClean="0"/>
              <a:t>musc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Hamstrings </a:t>
            </a:r>
            <a:r>
              <a:rPr lang="en-US" dirty="0" err="1" smtClean="0"/>
              <a:t>verkort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Gatrocnemius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/>
              <a:t>!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1" r="-34261"/>
          <a:stretch/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7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Fascia </a:t>
            </a:r>
            <a:r>
              <a:rPr lang="en-US" dirty="0" err="1" smtClean="0"/>
              <a:t>plantaris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7" name="Content Placeholder 5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2" b="-4147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2" b="-41472"/>
          <a:stretch>
            <a:fillRect/>
          </a:stretch>
        </p:blipFill>
        <p:spPr bwMode="auto">
          <a:xfrm>
            <a:off x="4788024" y="1412776"/>
            <a:ext cx="40386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9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Risico</a:t>
            </a:r>
            <a:r>
              <a:rPr lang="en-US" dirty="0" smtClean="0"/>
              <a:t> </a:t>
            </a:r>
            <a:r>
              <a:rPr lang="en-US" dirty="0" err="1" smtClean="0"/>
              <a:t>factoren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Leeftijd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/>
              <a:t>B</a:t>
            </a:r>
            <a:r>
              <a:rPr lang="en-US" dirty="0" err="1" smtClean="0"/>
              <a:t>eroep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Sport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Oppervlakte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Gewicht</a:t>
            </a:r>
            <a:r>
              <a:rPr lang="en-US" dirty="0" smtClean="0"/>
              <a:t> 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Standafwijkingen</a:t>
            </a:r>
            <a:endParaRPr lang="en-US" dirty="0" smtClean="0"/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Spa., R.A., </a:t>
            </a:r>
            <a:r>
              <a:rPr lang="en-US" dirty="0" err="1"/>
              <a:t>A</a:t>
            </a:r>
            <a:r>
              <a:rPr lang="en-US" dirty="0" err="1" smtClean="0"/>
              <a:t>rtritis</a:t>
            </a:r>
            <a:r>
              <a:rPr lang="en-US" dirty="0" smtClean="0"/>
              <a:t> </a:t>
            </a:r>
            <a:r>
              <a:rPr lang="en-US" dirty="0" err="1" smtClean="0"/>
              <a:t>Psoriatica</a:t>
            </a:r>
            <a:r>
              <a:rPr lang="en-US" dirty="0" smtClean="0"/>
              <a:t>, M Reiter, </a:t>
            </a:r>
            <a:r>
              <a:rPr lang="en-US" dirty="0" err="1"/>
              <a:t>H</a:t>
            </a:r>
            <a:r>
              <a:rPr lang="en-US" dirty="0" err="1" smtClean="0"/>
              <a:t>ypothyreoidie</a:t>
            </a: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68" b="-21968"/>
          <a:stretch>
            <a:fillRect/>
          </a:stretch>
        </p:blipFill>
        <p:spPr bwMode="auto">
          <a:xfrm>
            <a:off x="4811713" y="1412875"/>
            <a:ext cx="40386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3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Char char="u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70%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ontsteking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voorvoet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40%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medicamenteus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20%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gewrichtschade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-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begin</a:t>
            </a:r>
          </a:p>
          <a:p>
            <a:pPr marL="457200" indent="-457200">
              <a:buFont typeface="Wingdings" charset="0"/>
              <a:buChar char="u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60%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gewrichtschade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	-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8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jaar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%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gewrichtschade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duur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van de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ziekte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Char char="u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ePPT-08">
  <a:themeElements>
    <a:clrScheme name="readePPT-08 1">
      <a:dk1>
        <a:srgbClr val="000000"/>
      </a:dk1>
      <a:lt1>
        <a:srgbClr val="FFFFFF"/>
      </a:lt1>
      <a:dk2>
        <a:srgbClr val="646464"/>
      </a:dk2>
      <a:lt2>
        <a:srgbClr val="CFEBF9"/>
      </a:lt2>
      <a:accent1>
        <a:srgbClr val="9B197C"/>
      </a:accent1>
      <a:accent2>
        <a:srgbClr val="EB6943"/>
      </a:accent2>
      <a:accent3>
        <a:srgbClr val="FFFFFF"/>
      </a:accent3>
      <a:accent4>
        <a:srgbClr val="000000"/>
      </a:accent4>
      <a:accent5>
        <a:srgbClr val="CBABBF"/>
      </a:accent5>
      <a:accent6>
        <a:srgbClr val="D55E3C"/>
      </a:accent6>
      <a:hlink>
        <a:srgbClr val="009EE0"/>
      </a:hlink>
      <a:folHlink>
        <a:srgbClr val="E2007A"/>
      </a:folHlink>
    </a:clrScheme>
    <a:fontScheme name="readePPT-08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eadePPT-08 1">
        <a:dk1>
          <a:srgbClr val="000000"/>
        </a:dk1>
        <a:lt1>
          <a:srgbClr val="FFFFFF"/>
        </a:lt1>
        <a:dk2>
          <a:srgbClr val="646464"/>
        </a:dk2>
        <a:lt2>
          <a:srgbClr val="CFEBF9"/>
        </a:lt2>
        <a:accent1>
          <a:srgbClr val="9B197C"/>
        </a:accent1>
        <a:accent2>
          <a:srgbClr val="EB6943"/>
        </a:accent2>
        <a:accent3>
          <a:srgbClr val="FFFFFF"/>
        </a:accent3>
        <a:accent4>
          <a:srgbClr val="000000"/>
        </a:accent4>
        <a:accent5>
          <a:srgbClr val="CBABBF"/>
        </a:accent5>
        <a:accent6>
          <a:srgbClr val="D55E3C"/>
        </a:accent6>
        <a:hlink>
          <a:srgbClr val="009EE0"/>
        </a:hlink>
        <a:folHlink>
          <a:srgbClr val="E200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17278</TotalTime>
  <Words>275</Words>
  <Application>Microsoft Office PowerPoint</Application>
  <PresentationFormat>Diavoorstelling (4:3)</PresentationFormat>
  <Paragraphs>180</Paragraphs>
  <Slides>33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readePPT-08</vt:lpstr>
      <vt:lpstr>PowerPoint-presentatie</vt:lpstr>
      <vt:lpstr>Pijnlijke stand van zaken, bij R.A.!</vt:lpstr>
      <vt:lpstr>                      Fascia Plantaris                 </vt:lpstr>
      <vt:lpstr>Fascia plantaris</vt:lpstr>
      <vt:lpstr>Hielspoor</vt:lpstr>
      <vt:lpstr>Hielspoor klachten</vt:lpstr>
      <vt:lpstr>Fascia plantaris</vt:lpstr>
      <vt:lpstr>Risico factoren</vt:lpstr>
      <vt:lpstr>R.A. voet</vt:lpstr>
      <vt:lpstr> R.A. voet</vt:lpstr>
      <vt:lpstr> R.A. voet</vt:lpstr>
      <vt:lpstr>PowerPoint-presentatie</vt:lpstr>
      <vt:lpstr>R.A. voet</vt:lpstr>
      <vt:lpstr>R.A. voet</vt:lpstr>
      <vt:lpstr>R.A. voet</vt:lpstr>
      <vt:lpstr>R.A. voet</vt:lpstr>
      <vt:lpstr> Projectie LZP</vt:lpstr>
      <vt:lpstr>Projectie LZP</vt:lpstr>
      <vt:lpstr>Projectie LZP</vt:lpstr>
      <vt:lpstr>R.A. voet</vt:lpstr>
      <vt:lpstr>R.A. voet</vt:lpstr>
      <vt:lpstr>R.A. voet</vt:lpstr>
      <vt:lpstr>R.A. voet</vt:lpstr>
      <vt:lpstr>R.A. voet</vt:lpstr>
      <vt:lpstr> Pijnlijke stand bij fasciitis plantaris</vt:lpstr>
      <vt:lpstr>Beleid</vt:lpstr>
      <vt:lpstr>PowerPoint-presentatie</vt:lpstr>
      <vt:lpstr>Beleid</vt:lpstr>
      <vt:lpstr>Beleid</vt:lpstr>
      <vt:lpstr>Beleid</vt:lpstr>
      <vt:lpstr>Beleid</vt:lpstr>
      <vt:lpstr>Take home messages </vt:lpstr>
      <vt:lpstr>Dank voor  uw aandacht</vt:lpstr>
    </vt:vector>
  </TitlesOfParts>
  <Company>Reade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Proef</dc:title>
  <dc:creator>Roorda</dc:creator>
  <cp:lastModifiedBy>Presentatie Hofpoort</cp:lastModifiedBy>
  <cp:revision>494</cp:revision>
  <cp:lastPrinted>2014-08-29T14:13:12Z</cp:lastPrinted>
  <dcterms:created xsi:type="dcterms:W3CDTF">2012-04-04T15:53:48Z</dcterms:created>
  <dcterms:modified xsi:type="dcterms:W3CDTF">2015-10-30T12:25:57Z</dcterms:modified>
</cp:coreProperties>
</file>