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embeddings/oleObject7.bin" ContentType="application/vnd.openxmlformats-officedocument.oleObject"/>
  <Override PartName="/ppt/notesSlides/notesSlide7.xml" ContentType="application/vnd.openxmlformats-officedocument.presentationml.notesSlide+xml"/>
  <Override PartName="/ppt/embeddings/oleObject8.bin" ContentType="application/vnd.openxmlformats-officedocument.oleObject"/>
  <Override PartName="/ppt/notesSlides/notesSlide8.xml" ContentType="application/vnd.openxmlformats-officedocument.presentationml.notesSlide+xml"/>
  <Override PartName="/ppt/embeddings/oleObject9.bin" ContentType="application/vnd.openxmlformats-officedocument.oleObject"/>
  <Override PartName="/ppt/notesSlides/notesSlide9.xml" ContentType="application/vnd.openxmlformats-officedocument.presentationml.notesSlide+xml"/>
  <Override PartName="/ppt/embeddings/oleObject10.bin" ContentType="application/vnd.openxmlformats-officedocument.oleObject"/>
  <Override PartName="/ppt/notesSlides/notesSlide10.xml" ContentType="application/vnd.openxmlformats-officedocument.presentationml.notesSlide+xml"/>
  <Override PartName="/ppt/embeddings/oleObject11.bin" ContentType="application/vnd.openxmlformats-officedocument.oleObject"/>
  <Override PartName="/ppt/notesSlides/notesSlide11.xml" ContentType="application/vnd.openxmlformats-officedocument.presentationml.notesSlide+xml"/>
  <Override PartName="/ppt/embeddings/oleObject12.bin" ContentType="application/vnd.openxmlformats-officedocument.oleObject"/>
  <Override PartName="/ppt/notesSlides/notesSlide12.xml" ContentType="application/vnd.openxmlformats-officedocument.presentationml.notesSlide+xml"/>
  <Override PartName="/ppt/embeddings/oleObject13.bin" ContentType="application/vnd.openxmlformats-officedocument.oleObject"/>
  <Override PartName="/ppt/notesSlides/notesSlide13.xml" ContentType="application/vnd.openxmlformats-officedocument.presentationml.notesSlide+xml"/>
  <Override PartName="/ppt/embeddings/oleObject14.bin" ContentType="application/vnd.openxmlformats-officedocument.oleObject"/>
  <Override PartName="/ppt/notesSlides/notesSlide14.xml" ContentType="application/vnd.openxmlformats-officedocument.presentationml.notesSlide+xml"/>
  <Override PartName="/ppt/embeddings/oleObject15.bin" ContentType="application/vnd.openxmlformats-officedocument.oleObject"/>
  <Override PartName="/ppt/notesSlides/notesSlide15.xml" ContentType="application/vnd.openxmlformats-officedocument.presentationml.notesSlide+xml"/>
  <Override PartName="/ppt/embeddings/oleObject16.bin" ContentType="application/vnd.openxmlformats-officedocument.oleObject"/>
  <Override PartName="/ppt/notesSlides/notesSlide16.xml" ContentType="application/vnd.openxmlformats-officedocument.presentationml.notesSlide+xml"/>
  <Override PartName="/ppt/embeddings/oleObject17.bin" ContentType="application/vnd.openxmlformats-officedocument.oleObject"/>
  <Override PartName="/ppt/notesSlides/notesSlide17.xml" ContentType="application/vnd.openxmlformats-officedocument.presentationml.notesSlide+xml"/>
  <Override PartName="/ppt/embeddings/oleObject18.bin" ContentType="application/vnd.openxmlformats-officedocument.oleObject"/>
  <Override PartName="/ppt/notesSlides/notesSlide18.xml" ContentType="application/vnd.openxmlformats-officedocument.presentationml.notesSlide+xml"/>
  <Override PartName="/ppt/embeddings/oleObject19.bin" ContentType="application/vnd.openxmlformats-officedocument.oleObject"/>
  <Override PartName="/ppt/notesSlides/notesSlide19.xml" ContentType="application/vnd.openxmlformats-officedocument.presentationml.notesSlide+xml"/>
  <Override PartName="/ppt/embeddings/oleObject20.bin" ContentType="application/vnd.openxmlformats-officedocument.oleObject"/>
  <Override PartName="/ppt/notesSlides/notesSlide20.xml" ContentType="application/vnd.openxmlformats-officedocument.presentationml.notesSlide+xml"/>
  <Override PartName="/ppt/embeddings/oleObject21.bin" ContentType="application/vnd.openxmlformats-officedocument.oleObject"/>
  <Override PartName="/ppt/notesSlides/notesSlide21.xml" ContentType="application/vnd.openxmlformats-officedocument.presentationml.notesSlide+xml"/>
  <Override PartName="/ppt/embeddings/oleObject22.bin" ContentType="application/vnd.openxmlformats-officedocument.oleObject"/>
  <Override PartName="/ppt/notesSlides/notesSlide22.xml" ContentType="application/vnd.openxmlformats-officedocument.presentationml.notesSlide+xml"/>
  <Override PartName="/ppt/embeddings/oleObject23.bin" ContentType="application/vnd.openxmlformats-officedocument.oleObject"/>
  <Override PartName="/ppt/notesSlides/notesSlide23.xml" ContentType="application/vnd.openxmlformats-officedocument.presentationml.notesSlide+xml"/>
  <Override PartName="/ppt/embeddings/oleObject24.bin" ContentType="application/vnd.openxmlformats-officedocument.oleObject"/>
  <Override PartName="/ppt/notesSlides/notesSlide24.xml" ContentType="application/vnd.openxmlformats-officedocument.presentationml.notesSlide+xml"/>
  <Override PartName="/ppt/embeddings/oleObject25.bin" ContentType="application/vnd.openxmlformats-officedocument.oleObject"/>
  <Override PartName="/ppt/notesSlides/notesSlide25.xml" ContentType="application/vnd.openxmlformats-officedocument.presentationml.notesSlide+xml"/>
  <Override PartName="/ppt/embeddings/oleObject26.bin" ContentType="application/vnd.openxmlformats-officedocument.oleObject"/>
  <Override PartName="/ppt/notesSlides/notesSlide26.xml" ContentType="application/vnd.openxmlformats-officedocument.presentationml.notesSlide+xml"/>
  <Override PartName="/ppt/embeddings/oleObject27.bin" ContentType="application/vnd.openxmlformats-officedocument.oleObject"/>
  <Override PartName="/ppt/notesSlides/notesSlide27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60" r:id="rId4"/>
    <p:sldId id="281" r:id="rId5"/>
    <p:sldId id="271" r:id="rId6"/>
    <p:sldId id="273" r:id="rId7"/>
    <p:sldId id="262" r:id="rId8"/>
    <p:sldId id="330" r:id="rId9"/>
    <p:sldId id="267" r:id="rId10"/>
    <p:sldId id="331" r:id="rId11"/>
    <p:sldId id="332" r:id="rId12"/>
    <p:sldId id="334" r:id="rId13"/>
    <p:sldId id="335" r:id="rId14"/>
    <p:sldId id="344" r:id="rId15"/>
    <p:sldId id="345" r:id="rId16"/>
    <p:sldId id="283" r:id="rId17"/>
    <p:sldId id="282" r:id="rId18"/>
    <p:sldId id="339" r:id="rId19"/>
    <p:sldId id="333" r:id="rId20"/>
    <p:sldId id="341" r:id="rId21"/>
    <p:sldId id="342" r:id="rId22"/>
    <p:sldId id="343" r:id="rId23"/>
    <p:sldId id="336" r:id="rId24"/>
    <p:sldId id="340" r:id="rId25"/>
    <p:sldId id="328" r:id="rId26"/>
    <p:sldId id="268" r:id="rId27"/>
    <p:sldId id="266" r:id="rId28"/>
    <p:sldId id="338" r:id="rId29"/>
    <p:sldId id="337" r:id="rId30"/>
    <p:sldId id="327" r:id="rId31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4964" autoAdjust="0"/>
  </p:normalViewPr>
  <p:slideViewPr>
    <p:cSldViewPr showGuides="1">
      <p:cViewPr>
        <p:scale>
          <a:sx n="90" d="100"/>
          <a:sy n="90" d="100"/>
        </p:scale>
        <p:origin x="-72" y="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80275F-84BB-9F43-BF29-5FAC1E8150AB}" type="datetimeFigureOut">
              <a:rPr lang="en-US"/>
              <a:pPr/>
              <a:t>29-11-13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D12473-CF0F-C144-9892-A3D9CDC8559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25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82979D-E6BB-2C42-931E-2E56278F8276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37D7371-ADE3-9B46-8433-24EA1194091E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4D9A97-986A-2941-9B9E-037AE19D5AE8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6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7CEE2C-92A5-D14F-8301-11FDE6AFF44E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0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3C2819-16AB-7D43-9CD3-9AC3AF84EE2C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89DA30-0B8A-5243-B18D-D0EB5038437A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81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28CA2BB-B3BB-4E4F-9D65-A59BD758224B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3DC368-0473-6E48-BEA7-A676F3E65415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018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BE68BBC-0D76-B14A-8CD6-8BBE7F4BC7B2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0B439F-9E6E-4645-904D-5043E5C50A0E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279161-3925-9449-B3DE-8580324C947E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E4F28F-E528-7B48-952C-12CAC8A51FD0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A77BDE-3A28-C144-9D39-F04CFC192CCB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7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CEDC65-DB6E-7A43-9A70-063C0A11AEC0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376B93-8E5E-9D44-AD5B-9BBFCA8E0FE4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63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F60642-0038-2C48-99AC-940A5F855FDD}" type="slidenum">
              <a:rPr lang="en-US" sz="1200"/>
              <a:pPr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73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7E5FE9-6300-7747-A840-57B5E629C86F}" type="slidenum">
              <a:rPr lang="en-US" sz="1200"/>
              <a:pPr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83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979955-DA9D-BA4A-8F91-FBF2A049C235}" type="slidenum">
              <a:rPr lang="en-US" sz="1200"/>
              <a:pPr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93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288C-26B0-5B4F-9A82-70842A831546}" type="slidenum">
              <a:rPr lang="en-US" sz="1200"/>
              <a:pPr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04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142075-604B-D743-BC53-AF0EA71AFF89}" type="slidenum">
              <a:rPr lang="en-US" sz="1200"/>
              <a:pPr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215F189-07EB-9C46-9A33-3CDF329471D9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F55CDE-633F-4541-B005-66A6AE427893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A3276E-BBE2-C746-9D09-AA9AD0E4D007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398166-9600-6F4C-B11D-026E0B3C1EF8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450EBA-E698-D948-84D8-5614C17EA00E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BADEC1F-3627-4C41-8C35-A1E92F30386F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9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AA2667-F575-0E48-AA5F-DB48B8B210BB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5730E-D69B-F84B-9ACF-EB2EB38D6D7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095350"/>
      </p:ext>
    </p:extLst>
  </p:cSld>
  <p:clrMapOvr>
    <a:masterClrMapping/>
  </p:clrMapOvr>
  <p:transition xmlns:p14="http://schemas.microsoft.com/office/powerpoint/2010/main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D2BC1-5A22-3F42-956C-F7E5C3D7F45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719096"/>
      </p:ext>
    </p:extLst>
  </p:cSld>
  <p:clrMapOvr>
    <a:masterClrMapping/>
  </p:clrMapOvr>
  <p:transition xmlns:p14="http://schemas.microsoft.com/office/powerpoint/2010/main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EF3E6-B5F6-4F44-B70C-319643B8D07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363073"/>
      </p:ext>
    </p:extLst>
  </p:cSld>
  <p:clrMapOvr>
    <a:masterClrMapping/>
  </p:clrMapOvr>
  <p:transition xmlns:p14="http://schemas.microsoft.com/office/powerpoint/2010/main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8DA13-8B8C-EC44-9C0F-3754235243D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160442"/>
      </p:ext>
    </p:extLst>
  </p:cSld>
  <p:clrMapOvr>
    <a:masterClrMapping/>
  </p:clrMapOvr>
  <p:transition xmlns:p14="http://schemas.microsoft.com/office/powerpoint/2010/main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B58BE-B81F-7241-A770-7742C6D5C1B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194153"/>
      </p:ext>
    </p:extLst>
  </p:cSld>
  <p:clrMapOvr>
    <a:masterClrMapping/>
  </p:clrMapOvr>
  <p:transition xmlns:p14="http://schemas.microsoft.com/office/powerpoint/2010/main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0441F-9926-1C4B-996E-9F947EF4003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383413"/>
      </p:ext>
    </p:extLst>
  </p:cSld>
  <p:clrMapOvr>
    <a:masterClrMapping/>
  </p:clrMapOvr>
  <p:transition xmlns:p14="http://schemas.microsoft.com/office/powerpoint/2010/main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0FE14-EBF8-394E-98A3-0BF0096F5A3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163822"/>
      </p:ext>
    </p:extLst>
  </p:cSld>
  <p:clrMapOvr>
    <a:masterClrMapping/>
  </p:clrMapOvr>
  <p:transition xmlns:p14="http://schemas.microsoft.com/office/powerpoint/2010/main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1BF56-E0B7-BB4C-AF5E-7D8989730BE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969959"/>
      </p:ext>
    </p:extLst>
  </p:cSld>
  <p:clrMapOvr>
    <a:masterClrMapping/>
  </p:clrMapOvr>
  <p:transition xmlns:p14="http://schemas.microsoft.com/office/powerpoint/2010/main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60290-C778-0448-B071-47CA33999F7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960397"/>
      </p:ext>
    </p:extLst>
  </p:cSld>
  <p:clrMapOvr>
    <a:masterClrMapping/>
  </p:clrMapOvr>
  <p:transition xmlns:p14="http://schemas.microsoft.com/office/powerpoint/2010/main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78320-B46C-F542-9258-808A85B2E7C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322882"/>
      </p:ext>
    </p:extLst>
  </p:cSld>
  <p:clrMapOvr>
    <a:masterClrMapping/>
  </p:clrMapOvr>
  <p:transition xmlns:p14="http://schemas.microsoft.com/office/powerpoint/2010/main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BFE42-09BB-384F-8E01-0BD7E2F3C54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316652"/>
      </p:ext>
    </p:extLst>
  </p:cSld>
  <p:clrMapOvr>
    <a:masterClrMapping/>
  </p:clrMapOvr>
  <p:transition xmlns:p14="http://schemas.microsoft.com/office/powerpoint/2010/main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71244A-8BAE-234B-BF6E-C9213073960E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14.jpe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17.jpe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20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21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29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30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33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9" Type="http://schemas.openxmlformats.org/officeDocument/2006/relationships/image" Target="../media/image38.jpeg"/><Relationship Id="rId10" Type="http://schemas.openxmlformats.org/officeDocument/2006/relationships/image" Target="../media/image39.jpe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42.jpeg"/><Relationship Id="rId8" Type="http://schemas.openxmlformats.org/officeDocument/2006/relationships/image" Target="../media/image43.jpeg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44.png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1.emf"/><Relationship Id="rId5" Type="http://schemas.openxmlformats.org/officeDocument/2006/relationships/image" Target="../media/image2.jpeg"/><Relationship Id="rId6" Type="http://schemas.openxmlformats.org/officeDocument/2006/relationships/image" Target="../media/image45.jpeg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8.jpeg"/><Relationship Id="rId8" Type="http://schemas.openxmlformats.org/officeDocument/2006/relationships/hyperlink" Target="http://www.google.nl/url?sa=i&amp;rct=j&amp;q=&amp;esrc=s&amp;frm=1&amp;source=images&amp;cd=&amp;cad=rja&amp;docid=wRnR97DE7klPYM&amp;tbnid=dngKGzG-KQ9l0M:&amp;ved=0CAUQjRw&amp;url=http://www.ombroecotovelo.net/ortoclass/ombro_artrose.html&amp;ei=PGaWUsquKOW_ygPBgYGYDg&amp;bvm=bv.57155469,d.bGQ&amp;psig=AFQjCNFe1cNlQZrOjJy5iHlfTU9mvmiiNQ&amp;ust=1385674634430248" TargetMode="External"/><Relationship Id="rId9" Type="http://schemas.openxmlformats.org/officeDocument/2006/relationships/image" Target="../media/image9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4763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ia" r:id="rId3" imgW="4543143" imgH="3402923" progId="PowerPoint.Slide.8">
                  <p:embed/>
                </p:oleObj>
              </mc:Choice>
              <mc:Fallback>
                <p:oleObj name="Dia" r:id="rId3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H:\PR\LOGO'S\LOGOKL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24000" y="2362200"/>
            <a:ext cx="6324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l-NL" sz="3200">
                <a:solidFill>
                  <a:srgbClr val="FF9933"/>
                </a:solidFill>
                <a:latin typeface="Trebuchet MS" charset="0"/>
              </a:rPr>
              <a:t>En als een prothese faalt? </a:t>
            </a:r>
          </a:p>
          <a:p>
            <a:pPr algn="ctr">
              <a:spcBef>
                <a:spcPct val="50000"/>
              </a:spcBef>
            </a:pPr>
            <a:r>
              <a:rPr lang="nl-NL" sz="3200">
                <a:solidFill>
                  <a:srgbClr val="FF9933"/>
                </a:solidFill>
                <a:latin typeface="Trebuchet MS" charset="0"/>
              </a:rPr>
              <a:t>Revisie opties</a:t>
            </a:r>
          </a:p>
          <a:p>
            <a:pPr algn="ctr">
              <a:spcBef>
                <a:spcPct val="50000"/>
              </a:spcBef>
            </a:pPr>
            <a:r>
              <a:rPr lang="nl-NL" sz="3200">
                <a:latin typeface="Trebuchet MS" charset="0"/>
              </a:rPr>
              <a:t> </a:t>
            </a:r>
            <a:r>
              <a:rPr lang="nl-NL">
                <a:solidFill>
                  <a:srgbClr val="006666"/>
                </a:solidFill>
                <a:latin typeface="Trebuchet MS" charset="0"/>
              </a:rPr>
              <a:t>Marco van der Pluijm</a:t>
            </a:r>
          </a:p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6666"/>
                </a:solidFill>
                <a:latin typeface="Trebuchet MS" charset="0"/>
              </a:rPr>
              <a:t>Nerass 29-11-2013</a:t>
            </a:r>
            <a:endParaRPr lang="nl-NL" sz="1600">
              <a:solidFill>
                <a:srgbClr val="006666"/>
              </a:solidFill>
              <a:latin typeface="Trebuchet MS" charset="0"/>
            </a:endParaRPr>
          </a:p>
          <a:p>
            <a:pPr algn="ctr">
              <a:spcBef>
                <a:spcPct val="50000"/>
              </a:spcBef>
            </a:pPr>
            <a:endParaRPr lang="nl-NL">
              <a:solidFill>
                <a:srgbClr val="006666"/>
              </a:solidFill>
              <a:latin typeface="Trebuchet MS" charset="0"/>
            </a:endParaRPr>
          </a:p>
          <a:p>
            <a:pPr algn="ctr">
              <a:spcBef>
                <a:spcPct val="50000"/>
              </a:spcBef>
            </a:pPr>
            <a:endParaRPr lang="nl-NL" sz="4400">
              <a:solidFill>
                <a:srgbClr val="006666"/>
              </a:solidFill>
              <a:latin typeface="Trebuchet MS" charset="0"/>
            </a:endParaRPr>
          </a:p>
        </p:txBody>
      </p:sp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3338" y="0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0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32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Glenoid erosie</a:t>
            </a:r>
            <a:endParaRPr lang="nl-NL" sz="44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</a:pPr>
            <a:endParaRPr lang="nl-NL" sz="32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10246" name="Picture 3" descr="\\smkstor2\smk2_gebruikersdata\vanderpluijmm\wp20\Bureaublad\londen 2323354\Schouders beiderzijds_1366189\export--1057388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82875"/>
            <a:ext cx="486727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\\smkstor2\smk2_gebruikersdata\vanderpluijmm\wp20\Bureaublad\londen 2323354\Schouders beiderzijds_1366189\export--1057389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25"/>
            <a:ext cx="4284663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3338" y="0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0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32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Glenoid erosie</a:t>
            </a:r>
            <a:endParaRPr lang="nl-NL" sz="44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</a:pPr>
            <a:endParaRPr lang="nl-NL" sz="32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11270" name="Picture 2" descr="\\smkstor2\smk2_gebruikersdata\vanderpluijmm\wp20\Bureaublad\londen 2323354\Schouder links_1504835\export--125618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63"/>
            <a:ext cx="3370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350" y="20638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20638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1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32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Glenoid erosie</a:t>
            </a:r>
            <a:endParaRPr lang="nl-NL" sz="44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</a:pPr>
            <a:endParaRPr lang="nl-NL" sz="32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12294" name="Picture 2" descr="\\smkstor2\smk2_gebruikersdata\vanderpluijmm\wp20\Bureaublad\glind 1722212\Schouders beiderzijds_1699559\export--153284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60118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 descr="\\smkstor2\smk2_gebruikersdata\vanderpluijmm\wp20\Bureaublad\glind 1722212\Schouders beiderzijds_1699559\export--153284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41450"/>
            <a:ext cx="4481512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350" y="20638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20638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5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32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Glenoid erosie</a:t>
            </a:r>
            <a:endParaRPr lang="nl-NL" sz="44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</a:pPr>
            <a:endParaRPr lang="nl-NL" sz="32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13318" name="Picture 2" descr="\\smkstor2\smk2_gebruikersdata\vanderpluijmm\wp20\Bureaublad\venderbosch 0382493\Schouders beiderzijds_1695977\1529288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9950"/>
            <a:ext cx="255428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1" r="17229"/>
          <a:stretch>
            <a:fillRect/>
          </a:stretch>
        </p:blipFill>
        <p:spPr bwMode="auto">
          <a:xfrm>
            <a:off x="5761038" y="-1588"/>
            <a:ext cx="33877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5"/>
          <a:stretch>
            <a:fillRect/>
          </a:stretch>
        </p:blipFill>
        <p:spPr bwMode="auto">
          <a:xfrm>
            <a:off x="5807075" y="3644900"/>
            <a:ext cx="332105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350" y="20638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20638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9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32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Glenoid erosie</a:t>
            </a:r>
            <a:endParaRPr lang="nl-NL" sz="44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</a:pPr>
            <a:endParaRPr lang="nl-NL" sz="32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01838"/>
            <a:ext cx="7453312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350" y="20638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20638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3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32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Glenoid erosie</a:t>
            </a:r>
            <a:endParaRPr lang="nl-NL" sz="44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</a:pPr>
            <a:endParaRPr lang="nl-NL" sz="32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127250"/>
            <a:ext cx="5181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4763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719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Loslating glenoid</a:t>
            </a:r>
            <a:endParaRPr lang="nl-NL" sz="3600">
              <a:solidFill>
                <a:srgbClr val="FF9933"/>
              </a:solidFill>
              <a:latin typeface="Trebuchet MS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16390" name="Picture 6" descr="\\smkstor2\smk2_gebruikersdata\vanderpluijmm\wp20\Bureaublad\glind 1722212\Schouders beiderzijds_1524746\1287649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93913"/>
            <a:ext cx="4030662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\\smkstor2\smk2_gebruikersdata\vanderpluijmm\wp20\Bureaublad\glind 1722212\Schouders beiderzijds_1699559\export--153284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093913"/>
            <a:ext cx="4022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4763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90663" y="1439863"/>
            <a:ext cx="63246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Humerus</a:t>
            </a:r>
            <a:endParaRPr lang="nl-NL" sz="3600">
              <a:solidFill>
                <a:srgbClr val="FF9933"/>
              </a:solidFill>
              <a:latin typeface="Trebuchet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200">
                <a:solidFill>
                  <a:srgbClr val="006666"/>
                </a:solidFill>
                <a:latin typeface="Trebuchet MS" charset="0"/>
              </a:rPr>
              <a:t>Loslating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006666"/>
                </a:solidFill>
                <a:latin typeface="Trebuchet MS" charset="0"/>
              </a:rPr>
              <a:t>fracturen</a:t>
            </a:r>
            <a:endParaRPr lang="nl-NL" sz="32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nl-NL" sz="36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4763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5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492250" y="1439863"/>
            <a:ext cx="6324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Loslating</a:t>
            </a:r>
            <a:endParaRPr lang="nl-NL" sz="3600">
              <a:solidFill>
                <a:srgbClr val="FF9933"/>
              </a:solidFill>
              <a:latin typeface="Trebuchet MS" charset="0"/>
            </a:endParaRPr>
          </a:p>
          <a:p>
            <a:pPr>
              <a:spcBef>
                <a:spcPct val="50000"/>
              </a:spcBef>
            </a:pPr>
            <a:endParaRPr lang="nl-NL" sz="32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nl-NL" sz="36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586038"/>
            <a:ext cx="28003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2586038"/>
            <a:ext cx="30194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2586038"/>
            <a:ext cx="29162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4763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9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324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fracturen</a:t>
            </a:r>
            <a:endParaRPr lang="nl-NL" sz="3600">
              <a:solidFill>
                <a:srgbClr val="FF9933"/>
              </a:solidFill>
              <a:latin typeface="Trebuchet MS" charset="0"/>
            </a:endParaRP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006666"/>
                </a:solidFill>
                <a:latin typeface="Trebuchet MS" charset="0"/>
              </a:rPr>
              <a:t>Wright and cofield</a:t>
            </a:r>
            <a:endParaRPr lang="nl-NL" sz="36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19462" name="Picture 3" descr="H:\ORTH\vanderpluijmm\afbeeldingen\humerus prothese en fractuur\beljouw AP_1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-100013"/>
            <a:ext cx="3352800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806700"/>
            <a:ext cx="2617788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-26988"/>
          <a:ext cx="9144000" cy="6848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6848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324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3600">
                <a:solidFill>
                  <a:srgbClr val="FF9933"/>
                </a:solidFill>
                <a:latin typeface="Trebuchet MS" charset="0"/>
              </a:rPr>
              <a:t>Stijgend aantal protheses</a:t>
            </a:r>
            <a:endParaRPr lang="nl-NL" sz="44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800">
                <a:solidFill>
                  <a:srgbClr val="006666"/>
                </a:solidFill>
                <a:latin typeface="Trebuchet MS" charset="0"/>
              </a:rPr>
              <a:t>Meer totale en reversed protheses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800">
                <a:solidFill>
                  <a:srgbClr val="006666"/>
                </a:solidFill>
                <a:latin typeface="Trebuchet MS" charset="0"/>
              </a:rPr>
              <a:t>Meer protheses bij fracturen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nl-NL" sz="2800">
              <a:solidFill>
                <a:srgbClr val="006666"/>
              </a:solidFill>
              <a:latin typeface="Trebuchet MS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5616575"/>
            <a:ext cx="4743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6584950"/>
            <a:ext cx="2257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2638"/>
            <a:ext cx="80645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Ovaal 2"/>
          <p:cNvSpPr>
            <a:spLocks noChangeArrowheads="1"/>
          </p:cNvSpPr>
          <p:nvPr/>
        </p:nvSpPr>
        <p:spPr bwMode="auto">
          <a:xfrm>
            <a:off x="2700338" y="4683125"/>
            <a:ext cx="4392612" cy="5461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4763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324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fracturen</a:t>
            </a:r>
            <a:endParaRPr lang="nl-NL" sz="3600">
              <a:solidFill>
                <a:srgbClr val="FF9933"/>
              </a:solidFill>
              <a:latin typeface="Trebuchet MS" charset="0"/>
            </a:endParaRPr>
          </a:p>
          <a:p>
            <a:pPr>
              <a:spcBef>
                <a:spcPct val="50000"/>
              </a:spcBef>
            </a:pPr>
            <a:endParaRPr lang="nl-NL" sz="36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143125"/>
            <a:ext cx="64103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4763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324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fracturen</a:t>
            </a:r>
            <a:endParaRPr lang="nl-NL" sz="3600">
              <a:solidFill>
                <a:srgbClr val="FF9933"/>
              </a:solidFill>
              <a:latin typeface="Trebuchet MS" charset="0"/>
            </a:endParaRP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006666"/>
                </a:solidFill>
                <a:latin typeface="Trebuchet MS" charset="0"/>
              </a:rPr>
              <a:t>stutgraft</a:t>
            </a:r>
            <a:endParaRPr lang="nl-NL" sz="36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2828925"/>
            <a:ext cx="60198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4763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1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324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fracturen</a:t>
            </a:r>
            <a:endParaRPr lang="nl-NL" sz="3600">
              <a:solidFill>
                <a:srgbClr val="FF9933"/>
              </a:solidFill>
              <a:latin typeface="Trebuchet MS" charset="0"/>
            </a:endParaRPr>
          </a:p>
          <a:p>
            <a:pPr>
              <a:spcBef>
                <a:spcPct val="50000"/>
              </a:spcBef>
            </a:pPr>
            <a:endParaRPr lang="nl-NL" sz="36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1406525"/>
            <a:ext cx="328612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003425"/>
            <a:ext cx="5259388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4763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5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4763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9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490663" y="1439863"/>
            <a:ext cx="63246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Weke delen</a:t>
            </a:r>
            <a:endParaRPr lang="nl-NL" sz="3600">
              <a:solidFill>
                <a:srgbClr val="FF9933"/>
              </a:solidFill>
              <a:latin typeface="Trebuchet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006666"/>
                </a:solidFill>
                <a:latin typeface="Trebuchet MS" charset="0"/>
              </a:rPr>
              <a:t>Cuff</a:t>
            </a:r>
            <a:endParaRPr lang="nl-NL" sz="32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006666"/>
                </a:solidFill>
                <a:latin typeface="Trebuchet MS" charset="0"/>
              </a:rPr>
              <a:t>instabiliteit</a:t>
            </a:r>
            <a:endParaRPr lang="nl-NL" sz="32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nl-NL" sz="36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Marco van der Pluijm\AppData\Local\Microsoft\Windows\Temporary Internet Files\Content.IE5\9KEOU45X\15324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8"/>
          <a:stretch>
            <a:fillRect/>
          </a:stretch>
        </p:blipFill>
        <p:spPr bwMode="auto">
          <a:xfrm>
            <a:off x="4716463" y="2274888"/>
            <a:ext cx="4427537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C:\Users\Marco van der Pluijm\AppData\Local\Microsoft\Windows\Temporary Internet Files\Content.IE5\JS7BDGY3\9508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9525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525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3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324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Casus cuff probleem</a:t>
            </a:r>
            <a:endParaRPr lang="nl-NL" sz="44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800">
                <a:solidFill>
                  <a:srgbClr val="006666"/>
                </a:solidFill>
                <a:latin typeface="Trebuchet MS" charset="0"/>
              </a:rPr>
              <a:t>Pijn in rust/nachtpijn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25606" name="Picture 7" descr="H:\ORTH\vanderpluijmm\afbeeldingen\mw Bloem\trauma ap_1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044825"/>
            <a:ext cx="3149601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H:\ORTH\vanderpluijmm\afbeeldingen\mw Bloem\ok 1 AP_1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086100"/>
            <a:ext cx="30638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 descr="H:\ORTH\vanderpluijmm\afbeeldingen\mw Bloem\ok 2 ap_1_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57525"/>
            <a:ext cx="15208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 descr="H:\ORTH\vanderpluijmm\afbeeldingen\mw Bloem\ok 3 ap_1_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892425"/>
            <a:ext cx="340995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4763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7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324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Cuff falen</a:t>
            </a:r>
            <a:endParaRPr lang="nl-NL" sz="44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</a:pPr>
            <a:endParaRPr lang="nl-NL" sz="32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</a:pPr>
            <a:endParaRPr lang="nl-NL" sz="28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26630" name="Picture 7" descr="H:\ORTH\vanderpluijmm\afbeeldingen\mw Bloem\ok 4 ap_2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344738"/>
            <a:ext cx="2809875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H:\ORTH\vanderpluijmm\afbeeldingen\mw Bloem\detail ap_1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344738"/>
            <a:ext cx="421005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4763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1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324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Cuff falen</a:t>
            </a:r>
            <a:endParaRPr lang="nl-NL" sz="44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</a:pPr>
            <a:endParaRPr lang="nl-NL" sz="32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</a:pPr>
            <a:endParaRPr lang="nl-NL" sz="28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27654" name="Picture 2" descr="H:\ORTH\vanderpluijmm\afbeeldingen\mw Bloem\delta ap_1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30607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 descr="H:\ORTH\vanderpluijmm\afbeeldingen\mw Bloem\delta axiaal_2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3573463"/>
            <a:ext cx="611981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0" y="4763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5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382713" y="1468438"/>
            <a:ext cx="6324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Resultaten</a:t>
            </a:r>
            <a:endParaRPr lang="nl-NL" sz="3600">
              <a:solidFill>
                <a:srgbClr val="FF9933"/>
              </a:solidFill>
              <a:latin typeface="Trebuchet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nl-NL" sz="32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nl-NL" sz="36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993900"/>
            <a:ext cx="913765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5588" y="1447800"/>
            <a:ext cx="6324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3600">
                <a:solidFill>
                  <a:srgbClr val="FF9933"/>
                </a:solidFill>
                <a:latin typeface="Trebuchet MS" charset="0"/>
              </a:rPr>
              <a:t>Primaire protheses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200">
                <a:solidFill>
                  <a:srgbClr val="006666"/>
                </a:solidFill>
                <a:latin typeface="Trebuchet MS" charset="0"/>
              </a:rPr>
              <a:t>Hemi protheses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200">
                <a:solidFill>
                  <a:srgbClr val="006666"/>
                </a:solidFill>
                <a:latin typeface="Trebuchet MS" charset="0"/>
              </a:rPr>
              <a:t>Totale protheses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200">
                <a:solidFill>
                  <a:srgbClr val="006666"/>
                </a:solidFill>
                <a:latin typeface="Trebuchet MS" charset="0"/>
              </a:rPr>
              <a:t>Reversed </a:t>
            </a: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0063"/>
            <a:ext cx="905668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5805488"/>
            <a:ext cx="31321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9525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Dia" r:id="rId3" imgW="4543143" imgH="3402923" progId="PowerPoint.Slide.8">
                  <p:embed/>
                </p:oleObj>
              </mc:Choice>
              <mc:Fallback>
                <p:oleObj name="Dia" r:id="rId3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525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9" name="Picture 3" descr="H:\PR\LOGO'S\LOGOKL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41388" y="347663"/>
            <a:ext cx="7129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9933"/>
                </a:solidFill>
                <a:latin typeface="Trebuchet MS" charset="0"/>
              </a:rPr>
              <a:t>Vragen?</a:t>
            </a:r>
            <a:endParaRPr lang="nl-NL" sz="4000">
              <a:solidFill>
                <a:srgbClr val="FF9933"/>
              </a:solidFill>
              <a:latin typeface="Trebuchet MS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29702" name="Picture 2" descr="http://richard.borsatoweblog.nl/upload/569/569_b3pm4c2d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33475"/>
            <a:ext cx="42862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4763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0" y="1412875"/>
            <a:ext cx="63246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3600">
                <a:solidFill>
                  <a:srgbClr val="FF9933"/>
                </a:solidFill>
                <a:latin typeface="Trebuchet MS" charset="0"/>
              </a:rPr>
              <a:t>Indicaties voor revisie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800">
                <a:solidFill>
                  <a:srgbClr val="006666"/>
                </a:solidFill>
                <a:latin typeface="Trebuchet MS" charset="0"/>
              </a:rPr>
              <a:t>Glenoid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6666"/>
                </a:solidFill>
                <a:latin typeface="Trebuchet MS" charset="0"/>
              </a:rPr>
              <a:t>Humerus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6666"/>
                </a:solidFill>
                <a:latin typeface="Trebuchet MS" charset="0"/>
              </a:rPr>
              <a:t>Weke delen</a:t>
            </a:r>
            <a:endParaRPr lang="nl-NL" sz="28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4763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3246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3600">
                <a:solidFill>
                  <a:srgbClr val="FF9933"/>
                </a:solidFill>
                <a:latin typeface="Trebuchet MS" charset="0"/>
              </a:rPr>
              <a:t>Contra-indicaties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600">
                <a:solidFill>
                  <a:srgbClr val="006666"/>
                </a:solidFill>
                <a:latin typeface="Trebuchet MS" charset="0"/>
              </a:rPr>
              <a:t>Infectie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600">
                <a:solidFill>
                  <a:srgbClr val="006666"/>
                </a:solidFill>
                <a:latin typeface="Trebuchet MS" charset="0"/>
              </a:rPr>
              <a:t>Zenuwletsel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600">
                <a:solidFill>
                  <a:srgbClr val="006666"/>
                </a:solidFill>
                <a:latin typeface="Trebuchet MS" charset="0"/>
              </a:rPr>
              <a:t>Te jonge leeftijd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600">
                <a:solidFill>
                  <a:srgbClr val="006666"/>
                </a:solidFill>
                <a:latin typeface="Trebuchet MS" charset="0"/>
              </a:rPr>
              <a:t>Gebrek compliance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600">
                <a:solidFill>
                  <a:srgbClr val="006666"/>
                </a:solidFill>
                <a:latin typeface="Trebuchet MS" charset="0"/>
              </a:rPr>
              <a:t>Co-morbiditeit</a:t>
            </a:r>
            <a:endParaRPr lang="nl-NL" sz="44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4763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324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3600">
                <a:solidFill>
                  <a:srgbClr val="FF9933"/>
                </a:solidFill>
                <a:latin typeface="Trebuchet MS" charset="0"/>
              </a:rPr>
              <a:t>Alternatieven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600">
                <a:solidFill>
                  <a:srgbClr val="006666"/>
                </a:solidFill>
                <a:latin typeface="Trebuchet MS" charset="0"/>
              </a:rPr>
              <a:t>Pijnstillers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600">
                <a:solidFill>
                  <a:srgbClr val="006666"/>
                </a:solidFill>
                <a:latin typeface="Trebuchet MS" charset="0"/>
              </a:rPr>
              <a:t>Injecties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600">
                <a:solidFill>
                  <a:srgbClr val="006666"/>
                </a:solidFill>
                <a:latin typeface="Trebuchet MS" charset="0"/>
              </a:rPr>
              <a:t>Arthrodese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600">
                <a:solidFill>
                  <a:srgbClr val="006666"/>
                </a:solidFill>
                <a:latin typeface="Trebuchet MS" charset="0"/>
              </a:rPr>
              <a:t>Resectie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0" y="928688"/>
            <a:ext cx="63246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3600">
                <a:solidFill>
                  <a:srgbClr val="FF9933"/>
                </a:solidFill>
                <a:latin typeface="Trebuchet MS" charset="0"/>
              </a:rPr>
              <a:t>Glenoid</a:t>
            </a:r>
            <a:endParaRPr lang="nl-NL" sz="44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6666"/>
                </a:solidFill>
                <a:latin typeface="Trebuchet MS" charset="0"/>
              </a:rPr>
              <a:t>Erosie</a:t>
            </a:r>
            <a:endParaRPr lang="nl-NL" sz="28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800">
                <a:solidFill>
                  <a:srgbClr val="006666"/>
                </a:solidFill>
                <a:latin typeface="Trebuchet MS" charset="0"/>
              </a:rPr>
              <a:t>Botverlies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800">
                <a:solidFill>
                  <a:srgbClr val="006666"/>
                </a:solidFill>
                <a:latin typeface="Trebuchet MS" charset="0"/>
              </a:rPr>
              <a:t>Loslating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nl-NL" sz="2800">
              <a:solidFill>
                <a:srgbClr val="006666"/>
              </a:solidFill>
              <a:latin typeface="Trebuchet MS" charset="0"/>
            </a:endParaRPr>
          </a:p>
        </p:txBody>
      </p:sp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0" y="928688"/>
            <a:ext cx="6324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3600">
                <a:solidFill>
                  <a:srgbClr val="FF9933"/>
                </a:solidFill>
                <a:latin typeface="Trebuchet MS" charset="0"/>
              </a:rPr>
              <a:t>Glenoid (erosie)</a:t>
            </a:r>
            <a:endParaRPr lang="nl-NL" sz="4400">
              <a:solidFill>
                <a:srgbClr val="006666"/>
              </a:solidFill>
              <a:latin typeface="Trebuchet MS" charset="0"/>
            </a:endParaRPr>
          </a:p>
        </p:txBody>
      </p:sp>
      <p:pic>
        <p:nvPicPr>
          <p:cNvPr id="8197" name="Picture 2" descr="https://encrypted-tbn3.gstatic.com/images?q=tbn:ANd9GcSwPs8w5Bd2L6YTccPTp01mVraDZK5UWiF2fwpPWionNjc4_mS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800"/>
            <a:ext cx="5608638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https://encrypted-tbn2.gstatic.com/images?q=tbn:ANd9GcQl2DzFTJez6p-wsKFWWGolZwd99rUT_uxhUv1cB-H4STPCUimx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44875"/>
            <a:ext cx="4643437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350" y="0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ia" r:id="rId4" imgW="4543143" imgH="3402923" progId="PowerPoint.Slide.8">
                  <p:embed/>
                </p:oleObj>
              </mc:Choice>
              <mc:Fallback>
                <p:oleObj name="Dia" r:id="rId4" imgW="4543143" imgH="34029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 descr="H:\PR\LOGO'S\LOGOKL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93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32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33"/>
                </a:solidFill>
                <a:latin typeface="Trebuchet MS" charset="0"/>
              </a:rPr>
              <a:t>Glenoid erosie</a:t>
            </a:r>
            <a:endParaRPr lang="nl-NL" sz="4400">
              <a:solidFill>
                <a:srgbClr val="006666"/>
              </a:solidFill>
              <a:latin typeface="Trebuchet MS" charset="0"/>
            </a:endParaRPr>
          </a:p>
          <a:p>
            <a:pPr>
              <a:spcBef>
                <a:spcPct val="50000"/>
              </a:spcBef>
            </a:pPr>
            <a:endParaRPr lang="nl-NL" sz="3200">
              <a:solidFill>
                <a:srgbClr val="006666"/>
              </a:solidFill>
              <a:latin typeface="Trebuchet MS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>
              <a:latin typeface="Times New Roman" charset="0"/>
            </a:endParaRPr>
          </a:p>
        </p:txBody>
      </p:sp>
      <p:pic>
        <p:nvPicPr>
          <p:cNvPr id="9222" name="Afbeelding 6" descr="RA schouder AP_1_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563"/>
            <a:ext cx="38576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Afbeelding 7" descr="RA schouder Ax_5_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214688"/>
            <a:ext cx="539750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145</Words>
  <Application>Microsoft Macintosh PowerPoint</Application>
  <PresentationFormat>Diavoorstelling (4:3)</PresentationFormat>
  <Paragraphs>85</Paragraphs>
  <Slides>30</Slides>
  <Notes>27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6" baseType="lpstr">
      <vt:lpstr>Times New Roman</vt:lpstr>
      <vt:lpstr>Arial</vt:lpstr>
      <vt:lpstr>Calibri</vt:lpstr>
      <vt:lpstr>Trebuchet MS</vt:lpstr>
      <vt:lpstr>Standaardontwerp</vt:lpstr>
      <vt:lpstr>Microsoft PowerPoint-dia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Sint Maartenskliniek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 diatitel</dc:title>
  <dc:creator>Communicatie</dc:creator>
  <cp:lastModifiedBy>Odette de Beer - Kock</cp:lastModifiedBy>
  <cp:revision>126</cp:revision>
  <dcterms:created xsi:type="dcterms:W3CDTF">2004-07-07T14:51:47Z</dcterms:created>
  <dcterms:modified xsi:type="dcterms:W3CDTF">2013-11-29T12:50:16Z</dcterms:modified>
</cp:coreProperties>
</file>